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tiff" ContentType="image/tiff"/>
  <Default Extension="mp4" ContentType="video/mp4"/>
  <Default Extension="emf" ContentType="image/x-emf"/>
  <Default Extension="jpeg" ContentType="image/jpeg"/>
  <Default Extension="rels" ContentType="application/vnd.openxmlformats-package.relationships+xml"/>
  <Default Extension="wdp" ContentType="image/vnd.ms-photo"/>
  <Default Extension="gif" ContentType="image/gif"/>
  <Default Extension="png" ContentType="image/p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475" r:id="rId4"/>
    <p:sldMasterId id="2147484495" r:id="rId5"/>
  </p:sldMasterIdLst>
  <p:notesMasterIdLst>
    <p:notesMasterId r:id="rId59"/>
  </p:notesMasterIdLst>
  <p:handoutMasterIdLst>
    <p:handoutMasterId r:id="rId60"/>
  </p:handoutMasterIdLst>
  <p:sldIdLst>
    <p:sldId id="1502" r:id="rId6"/>
    <p:sldId id="1597" r:id="rId7"/>
    <p:sldId id="1518" r:id="rId8"/>
    <p:sldId id="1525" r:id="rId9"/>
    <p:sldId id="1556" r:id="rId10"/>
    <p:sldId id="1526" r:id="rId11"/>
    <p:sldId id="1529" r:id="rId12"/>
    <p:sldId id="1519" r:id="rId13"/>
    <p:sldId id="1553" r:id="rId14"/>
    <p:sldId id="1535" r:id="rId15"/>
    <p:sldId id="1601" r:id="rId16"/>
    <p:sldId id="1602" r:id="rId17"/>
    <p:sldId id="1603" r:id="rId18"/>
    <p:sldId id="1557" r:id="rId19"/>
    <p:sldId id="1562" r:id="rId20"/>
    <p:sldId id="1582" r:id="rId21"/>
    <p:sldId id="1583" r:id="rId22"/>
    <p:sldId id="1554" r:id="rId23"/>
    <p:sldId id="1563" r:id="rId24"/>
    <p:sldId id="1564" r:id="rId25"/>
    <p:sldId id="1565" r:id="rId26"/>
    <p:sldId id="1566" r:id="rId27"/>
    <p:sldId id="1567" r:id="rId28"/>
    <p:sldId id="1568" r:id="rId29"/>
    <p:sldId id="1569" r:id="rId30"/>
    <p:sldId id="1570" r:id="rId31"/>
    <p:sldId id="1571" r:id="rId32"/>
    <p:sldId id="1572" r:id="rId33"/>
    <p:sldId id="1573" r:id="rId34"/>
    <p:sldId id="1574" r:id="rId35"/>
    <p:sldId id="1575" r:id="rId36"/>
    <p:sldId id="1576" r:id="rId37"/>
    <p:sldId id="1577" r:id="rId38"/>
    <p:sldId id="1578" r:id="rId39"/>
    <p:sldId id="1579" r:id="rId40"/>
    <p:sldId id="1580" r:id="rId41"/>
    <p:sldId id="1581" r:id="rId42"/>
    <p:sldId id="1585" r:id="rId43"/>
    <p:sldId id="1586" r:id="rId44"/>
    <p:sldId id="1584" r:id="rId45"/>
    <p:sldId id="1590" r:id="rId46"/>
    <p:sldId id="1560" r:id="rId47"/>
    <p:sldId id="1600" r:id="rId48"/>
    <p:sldId id="1598" r:id="rId49"/>
    <p:sldId id="1599" r:id="rId50"/>
    <p:sldId id="1543" r:id="rId51"/>
    <p:sldId id="1544" r:id="rId52"/>
    <p:sldId id="1524" r:id="rId53"/>
    <p:sldId id="1546" r:id="rId54"/>
    <p:sldId id="1591" r:id="rId55"/>
    <p:sldId id="1561" r:id="rId56"/>
    <p:sldId id="1604" r:id="rId57"/>
    <p:sldId id="1516" r:id="rId58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/>
  </p:cmAuthor>
  <p:cmAuthor id="3" name="Mary Feil-Jacobs" initials="MF" lastIdx="22" clrIdx="3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E6E6"/>
    <a:srgbClr val="FFFFFF"/>
    <a:srgbClr val="0078D7"/>
    <a:srgbClr val="000000"/>
    <a:srgbClr val="FF8C00"/>
    <a:srgbClr val="D83B01"/>
    <a:srgbClr val="FFB900"/>
    <a:srgbClr val="107C10"/>
    <a:srgbClr val="353535"/>
    <a:srgbClr val="FF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015" autoAdjust="0"/>
    <p:restoredTop sz="76487" autoAdjust="0"/>
  </p:normalViewPr>
  <p:slideViewPr>
    <p:cSldViewPr snapToGrid="0">
      <p:cViewPr varScale="1">
        <p:scale>
          <a:sx n="113" d="100"/>
          <a:sy n="113" d="100"/>
        </p:scale>
        <p:origin x="1016" y="192"/>
      </p:cViewPr>
      <p:guideLst/>
    </p:cSldViewPr>
  </p:slideViewPr>
  <p:outlineViewPr>
    <p:cViewPr>
      <p:scale>
        <a:sx n="33" d="100"/>
        <a:sy n="33" d="100"/>
      </p:scale>
      <p:origin x="0" y="-984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-2102"/>
    </p:cViewPr>
  </p:sorterViewPr>
  <p:notesViewPr>
    <p:cSldViewPr snapToGrid="0" showGuides="1">
      <p:cViewPr varScale="1">
        <p:scale>
          <a:sx n="60" d="100"/>
          <a:sy n="60" d="100"/>
        </p:scale>
        <p:origin x="3187" y="3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63" Type="http://schemas.openxmlformats.org/officeDocument/2006/relationships/viewProps" Target="viewProps.xml"/><Relationship Id="rId64" Type="http://schemas.openxmlformats.org/officeDocument/2006/relationships/theme" Target="theme/theme1.xml"/><Relationship Id="rId65" Type="http://schemas.openxmlformats.org/officeDocument/2006/relationships/tableStyles" Target="tableStyles.xml"/><Relationship Id="rId66" Type="http://schemas.microsoft.com/office/2015/10/relationships/revisionInfo" Target="revisionInfo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Relationship Id="rId57" Type="http://schemas.openxmlformats.org/officeDocument/2006/relationships/slide" Target="slides/slide52.xml"/><Relationship Id="rId58" Type="http://schemas.openxmlformats.org/officeDocument/2006/relationships/slide" Target="slides/slide53.xml"/><Relationship Id="rId59" Type="http://schemas.openxmlformats.org/officeDocument/2006/relationships/notesMaster" Target="notesMasters/notesMaster1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Master" Target="slideMasters/slideMaster2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60" Type="http://schemas.openxmlformats.org/officeDocument/2006/relationships/handoutMaster" Target="handoutMasters/handoutMaster1.xml"/><Relationship Id="rId61" Type="http://schemas.openxmlformats.org/officeDocument/2006/relationships/commentAuthors" Target="commentAuthors.xml"/><Relationship Id="rId62" Type="http://schemas.openxmlformats.org/officeDocument/2006/relationships/presProps" Target="presProps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D0CB2F-F0BF-435A-A27A-2EC15087F634}" type="datetime8">
              <a:rPr lang="en-US" smtClean="0">
                <a:latin typeface="Segoe UI" pitchFamily="34" charset="0"/>
              </a:rPr>
              <a:t>9/26/17 3:43 AM</a:t>
            </a:fld>
            <a:endParaRPr lang="en-US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18B56EA-E28F-4F92-9F16-7A6F2501B303}" type="datetime8">
              <a:rPr lang="en-US" smtClean="0"/>
              <a:t>9/26/17 3:43 AM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313C66B-7AF5-40BA-8933-D16874FF94CC}" type="datetime8">
              <a:rPr lang="en-US" smtClean="0"/>
              <a:t>9/26/17 3:43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2412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9/26/17 3:43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065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30E1739-70A2-467C-A0CA-F4330F170094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628825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9/26/17 3:43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371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9A8EFE-5EFD-4A43-981A-81E04833C2BC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227290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9A8EFE-5EFD-4A43-981A-81E04833C2BC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696356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EC29EE-A8AD-4CE0-9C0B-116E0D4D753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9/26/17 3:43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141418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9A8EFE-5EFD-4A43-981A-81E04833C2BC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343766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483171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249629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9/26/17 3:44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1605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9/26/17 3:43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26722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9/26/17 3:43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50139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FE6A154-8DFB-4233-BD0D-65AC8E53B79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9444144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10" name="Date Placeholder 9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A70A388-5CB4-42F2-85B9-1AE1F63398FA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9/26/17 3:43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12" name="Header Placeholder 11"/>
          <p:cNvSpPr>
            <a:spLocks noGrp="1"/>
          </p:cNvSpPr>
          <p:nvPr>
            <p:ph type="hdr" sz="quarter" idx="15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</p:spTree>
    <p:extLst>
      <p:ext uri="{BB962C8B-B14F-4D97-AF65-F5344CB8AC3E}">
        <p14:creationId xmlns:p14="http://schemas.microsoft.com/office/powerpoint/2010/main" val="125440528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9/26/17 3:43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313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8AB9A6D4-FB34-4BDB-BA1E-7271914431FC}" type="datetime8">
              <a:rPr lang="en-US" smtClean="0">
                <a:solidFill>
                  <a:prstClr val="black"/>
                </a:solidFill>
              </a:rPr>
              <a:t>9/26/17 3:43 AM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C87E0CF-87F6-4B58-B8B8-DCAB2DAAF3CA}" type="slidenum">
              <a:rPr lang="en-US" smtClean="0">
                <a:solidFill>
                  <a:prstClr val="black"/>
                </a:solidFill>
              </a:rPr>
              <a:pPr/>
              <a:t>53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</p:spTree>
    <p:extLst>
      <p:ext uri="{BB962C8B-B14F-4D97-AF65-F5344CB8AC3E}">
        <p14:creationId xmlns:p14="http://schemas.microsoft.com/office/powerpoint/2010/main" val="39573298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AC9FF8-4000-415C-BB49-BD7C14613DFB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9887131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957724-74D0-4AAB-8366-EF91C6CD080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937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EC29EE-A8AD-4CE0-9C0B-116E0D4D753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9/26/17 3:43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851781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10" name="Date Placeholder 9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A70A388-5CB4-42F2-85B9-1AE1F63398FA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9/26/17 3:43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12" name="Header Placeholder 11"/>
          <p:cNvSpPr>
            <a:spLocks noGrp="1"/>
          </p:cNvSpPr>
          <p:nvPr>
            <p:ph type="hdr" sz="quarter" idx="15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</p:spTree>
    <p:extLst>
      <p:ext uri="{BB962C8B-B14F-4D97-AF65-F5344CB8AC3E}">
        <p14:creationId xmlns:p14="http://schemas.microsoft.com/office/powerpoint/2010/main" val="2579254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D1E034-5232-41F8-B991-F18E5FA0EB1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2341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10" name="Date Placeholder 9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108602D-D426-4C00-B215-BFA18C07642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9/26/17 3:43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5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801271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t>Machine Learning, Analytics, &amp; Data Science Conference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31467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02ADDEA-1593-4BF6-82FC-4D1690AE5C33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9/26/17 3:43 AM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305427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emf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7.jp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jp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jpg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1211263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041371"/>
            <a:ext cx="7315137" cy="1828007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7" name="Rectangle 6"/>
          <p:cNvSpPr/>
          <p:nvPr userDrawn="1"/>
        </p:nvSpPr>
        <p:spPr bwMode="gray">
          <a:xfrm>
            <a:off x="0" y="5758901"/>
            <a:ext cx="12435840" cy="1235624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39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2280" y="6209084"/>
            <a:ext cx="1456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8132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138322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740132"/>
            <a:ext cx="4892040" cy="1514261"/>
          </a:xfrm>
        </p:spPr>
        <p:txBody>
          <a:bodyPr wrap="square" anchor="ctr">
            <a:spAutoFit/>
          </a:bodyPr>
          <a:lstStyle>
            <a:lvl1pPr>
              <a:defRPr sz="48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Square photo layout</a:t>
            </a:r>
          </a:p>
        </p:txBody>
      </p:sp>
      <p:sp>
        <p:nvSpPr>
          <p:cNvPr id="6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441315" y="0"/>
            <a:ext cx="6995160" cy="6992587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381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40109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190384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valua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20969" y="295274"/>
            <a:ext cx="7043233" cy="917575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120970" y="4868863"/>
            <a:ext cx="7042456" cy="1828800"/>
          </a:xfrm>
        </p:spPr>
        <p:txBody>
          <a:bodyPr wrap="square">
            <a:noAutofit/>
          </a:bodyPr>
          <a:lstStyle>
            <a:lvl1pPr marL="0" indent="0">
              <a:spcBef>
                <a:spcPts val="1800"/>
              </a:spcBef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5" name="Picture 4" descr="Image of Ignite app on a Windows Device." title="Ignite event image">
            <a:extLst>
              <a:ext uri="{FF2B5EF4-FFF2-40B4-BE49-F238E27FC236}">
                <a16:creationId xmlns:a16="http://schemas.microsoft.com/office/drawing/2014/main" xmlns="" id="{E803C22C-E970-4ADA-A60C-5127C1C2C1D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7119" r="5881"/>
          <a:stretch/>
        </p:blipFill>
        <p:spPr>
          <a:xfrm>
            <a:off x="0" y="-1"/>
            <a:ext cx="4925696" cy="6995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316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2771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MS logo white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0688" y="479425"/>
            <a:ext cx="1451843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1102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81127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bg>
      <p:bgPr>
        <a:solidFill>
          <a:srgbClr val="0072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3473497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711184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2308324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1319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1220567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050675"/>
            <a:ext cx="7315137" cy="1828007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7" name="Rectangle 6"/>
          <p:cNvSpPr/>
          <p:nvPr userDrawn="1"/>
        </p:nvSpPr>
        <p:spPr bwMode="gray">
          <a:xfrm>
            <a:off x="0" y="5758901"/>
            <a:ext cx="12435840" cy="1235624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39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2280" y="6209084"/>
            <a:ext cx="1456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6479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2308324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17570247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702" y="1211287"/>
            <a:ext cx="11888787" cy="5484813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12321570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3000" b="0">
                <a:latin typeface="+mn-lt"/>
              </a:defRPr>
            </a:lvl1pPr>
            <a:lvl2pPr marL="255588" indent="0">
              <a:buFont typeface="Wingdings" panose="05000000000000000000" pitchFamily="2" charset="2"/>
              <a:buNone/>
              <a:defRPr sz="2400" b="0"/>
            </a:lvl2pPr>
            <a:lvl3pPr marL="450850" indent="0">
              <a:buFont typeface="Wingdings" panose="05000000000000000000" pitchFamily="2" charset="2"/>
              <a:buNone/>
              <a:tabLst/>
              <a:defRPr sz="2200" b="0"/>
            </a:lvl3pPr>
            <a:lvl4pPr marL="652462" indent="0">
              <a:buFont typeface="Wingdings" panose="05000000000000000000" pitchFamily="2" charset="2"/>
              <a:buNone/>
              <a:defRPr sz="2200" b="0"/>
            </a:lvl4pPr>
            <a:lvl5pPr marL="854075" indent="0">
              <a:buFont typeface="Wingdings" panose="05000000000000000000" pitchFamily="2" charset="2"/>
              <a:buNone/>
              <a:tabLst/>
              <a:defRPr sz="2200" b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5588" indent="0">
              <a:buFont typeface="Arial" panose="020B0604020202020204" pitchFamily="34" charset="0"/>
              <a:buNone/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0850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52462" indent="0">
              <a:buFont typeface="Arial" panose="020B0604020202020204" pitchFamily="34" charset="0"/>
              <a:buNone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4075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14350" marR="0" lvl="0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 dirty="0"/>
              <a:t>Click to edit Master text styles</a:t>
            </a:r>
          </a:p>
          <a:p>
            <a:pPr marL="712788" marR="0" lvl="1" indent="-4572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Second level</a:t>
            </a:r>
          </a:p>
          <a:p>
            <a:pPr marL="908050" marR="0" lvl="2" indent="-4572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Third level</a:t>
            </a:r>
          </a:p>
          <a:p>
            <a:pPr marL="1109662" marR="0" lvl="3" indent="-4572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Fourth level</a:t>
            </a:r>
          </a:p>
          <a:p>
            <a:pPr marL="1311275" marR="0" lvl="4" indent="-4572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54530601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3000" b="0">
                <a:latin typeface="+mn-lt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4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2200" b="0"/>
            </a:lvl3pPr>
            <a:lvl4pPr marL="828675" indent="-176213">
              <a:buFont typeface="Wingdings" panose="05000000000000000000" pitchFamily="2" charset="2"/>
              <a:buChar char=""/>
              <a:defRPr sz="22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2200" b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98488" indent="-342900"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93750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95362" indent="-342900"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96975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31775" marR="0" lvl="0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Click to edit Master text styles</a:t>
            </a:r>
          </a:p>
          <a:p>
            <a:pPr marL="427038" marR="0" lvl="1" indent="-17145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Second level</a:t>
            </a:r>
          </a:p>
          <a:p>
            <a:pPr marL="639763" marR="0" lvl="2" indent="-188913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Third level</a:t>
            </a:r>
          </a:p>
          <a:p>
            <a:pPr marL="828675" marR="0" lvl="3" indent="-176213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Fourth level</a:t>
            </a:r>
          </a:p>
          <a:p>
            <a:pPr marL="1023938" marR="0" lvl="4" indent="-169863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79650135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81027781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Evidence Slide">
    <p:bg bwMode="gray"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gradFill>
                  <a:gsLst>
                    <a:gs pos="18584">
                      <a:schemeClr val="tx2"/>
                    </a:gs>
                    <a:gs pos="57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Customer evidence slide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 bwMode="gray">
          <a:xfrm>
            <a:off x="274638" y="1434069"/>
            <a:ext cx="5486400" cy="1827214"/>
          </a:xfrm>
          <a:blipFill>
            <a:blip r:embed="rId2"/>
            <a:stretch>
              <a:fillRect/>
            </a:stretch>
          </a:blip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lang="en-US" sz="2400" kern="1200" spc="0" baseline="0" dirty="0">
                <a:noFill/>
                <a:latin typeface="+mn-lt"/>
                <a:ea typeface="+mn-ea"/>
                <a:cs typeface="+mn-cs"/>
              </a:defRPr>
            </a:lvl1pPr>
            <a:lvl2pPr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endParaRPr lang="en-US"/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6218237" y="4868863"/>
            <a:ext cx="5945966" cy="1828800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82880" tIns="146304" rIns="182880" bIns="146304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6218237" y="1434069"/>
            <a:ext cx="5943601" cy="3433208"/>
          </a:xfrm>
          <a:blipFill>
            <a:blip r:embed="rId3"/>
            <a:stretch>
              <a:fillRect/>
            </a:stretch>
          </a:blip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algn="ctr"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/>
              <a:t>Your image here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5989638" y="1836883"/>
            <a:ext cx="0" cy="4754828"/>
          </a:xfrm>
          <a:prstGeom prst="line">
            <a:avLst/>
          </a:prstGeom>
          <a:ln w="3175">
            <a:solidFill>
              <a:schemeClr val="tx1">
                <a:alpha val="2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274638" y="3260725"/>
            <a:ext cx="5486400" cy="3436938"/>
          </a:xfrm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sz="2400">
                <a:latin typeface="+mn-lt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6218238" y="4868863"/>
            <a:ext cx="5943600" cy="1827214"/>
          </a:xfrm>
        </p:spPr>
        <p:txBody>
          <a:bodyPr lIns="182880" tIns="146304" rIns="182880" bIns="146304" anchor="ctr">
            <a:noAutofit/>
          </a:bodyPr>
          <a:lstStyle>
            <a:lvl1pPr marL="0" indent="0" algn="ctr">
              <a:buNone/>
              <a:defRPr sz="3200">
                <a:gradFill>
                  <a:gsLst>
                    <a:gs pos="27434">
                      <a:srgbClr val="FFFFFF"/>
                    </a:gs>
                    <a:gs pos="54000">
                      <a:srgbClr val="FFFFFF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376468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10058401" cy="7386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7962452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200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34050760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574406291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702" y="1211287"/>
            <a:ext cx="11888787" cy="548481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5784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0074542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740132"/>
            <a:ext cx="4892040" cy="1514261"/>
          </a:xfrm>
        </p:spPr>
        <p:txBody>
          <a:bodyPr wrap="square" anchor="ctr">
            <a:spAutoFit/>
          </a:bodyPr>
          <a:lstStyle>
            <a:lvl1pPr>
              <a:defRPr sz="48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Square photo layout</a:t>
            </a:r>
          </a:p>
        </p:txBody>
      </p:sp>
      <p:sp>
        <p:nvSpPr>
          <p:cNvPr id="6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441315" y="0"/>
            <a:ext cx="6995160" cy="6992587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66715563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valua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20969" y="295274"/>
            <a:ext cx="7043233" cy="917575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120970" y="4868863"/>
            <a:ext cx="7042456" cy="1828800"/>
          </a:xfrm>
        </p:spPr>
        <p:txBody>
          <a:bodyPr wrap="square">
            <a:noAutofit/>
          </a:bodyPr>
          <a:lstStyle>
            <a:lvl1pPr marL="0" indent="0">
              <a:spcBef>
                <a:spcPts val="1800"/>
              </a:spcBef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5" name="Picture 4" descr="Image of Ignite app on a Windows Device." title="Ignite event image">
            <a:extLst>
              <a:ext uri="{FF2B5EF4-FFF2-40B4-BE49-F238E27FC236}">
                <a16:creationId xmlns:a16="http://schemas.microsoft.com/office/drawing/2014/main" xmlns="" id="{E803C22C-E970-4ADA-A60C-5127C1C2C1D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7119" r="5881"/>
          <a:stretch/>
        </p:blipFill>
        <p:spPr>
          <a:xfrm>
            <a:off x="0" y="-1"/>
            <a:ext cx="4925696" cy="6995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779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6420015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20585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61737675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invGray">
          <a:xfrm>
            <a:off x="464013" y="479425"/>
            <a:ext cx="1436313" cy="30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6120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77246813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3000" b="0">
                <a:latin typeface="+mn-lt"/>
              </a:defRPr>
            </a:lvl1pPr>
            <a:lvl2pPr marL="255588" indent="0">
              <a:buFont typeface="Wingdings" panose="05000000000000000000" pitchFamily="2" charset="2"/>
              <a:buNone/>
              <a:defRPr sz="2400" b="0"/>
            </a:lvl2pPr>
            <a:lvl3pPr marL="450850" indent="0">
              <a:buFont typeface="Wingdings" panose="05000000000000000000" pitchFamily="2" charset="2"/>
              <a:buNone/>
              <a:tabLst/>
              <a:defRPr sz="2200" b="0"/>
            </a:lvl3pPr>
            <a:lvl4pPr marL="652462" indent="0">
              <a:buFont typeface="Wingdings" panose="05000000000000000000" pitchFamily="2" charset="2"/>
              <a:buNone/>
              <a:defRPr sz="2200" b="0"/>
            </a:lvl4pPr>
            <a:lvl5pPr marL="854075" indent="0">
              <a:buFont typeface="Wingdings" panose="05000000000000000000" pitchFamily="2" charset="2"/>
              <a:buNone/>
              <a:tabLst/>
              <a:defRPr sz="2200" b="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5588" indent="0">
              <a:buFont typeface="Arial" panose="020B0604020202020204" pitchFamily="34" charset="0"/>
              <a:buNone/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0850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52462" indent="0">
              <a:buFont typeface="Arial" panose="020B0604020202020204" pitchFamily="34" charset="0"/>
              <a:buNone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4075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14350" marR="0" lvl="0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 smtClean="0"/>
              <a:t>Click to edit Master text styles</a:t>
            </a:r>
          </a:p>
          <a:p>
            <a:pPr marL="514350" marR="0" lvl="1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 smtClean="0"/>
              <a:t>Second level</a:t>
            </a:r>
          </a:p>
          <a:p>
            <a:pPr marL="514350" marR="0" lvl="2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 smtClean="0"/>
              <a:t>Third level</a:t>
            </a:r>
          </a:p>
          <a:p>
            <a:pPr marL="514350" marR="0" lvl="3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 smtClean="0"/>
              <a:t>Fourth level</a:t>
            </a:r>
          </a:p>
          <a:p>
            <a:pPr marL="514350" marR="0" lvl="4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6365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3000" b="0">
                <a:latin typeface="+mn-lt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4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2200" b="0"/>
            </a:lvl3pPr>
            <a:lvl4pPr marL="828675" indent="-176213">
              <a:buFont typeface="Wingdings" panose="05000000000000000000" pitchFamily="2" charset="2"/>
              <a:buChar char=""/>
              <a:defRPr sz="22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2200" b="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98488" indent="-342900"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93750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95362" indent="-342900"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96975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31775" marR="0" lvl="0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smtClean="0"/>
              <a:t>Click to edit Master text styles</a:t>
            </a:r>
          </a:p>
          <a:p>
            <a:pPr marL="231775" marR="0" lvl="1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smtClean="0"/>
              <a:t>Second level</a:t>
            </a:r>
          </a:p>
          <a:p>
            <a:pPr marL="231775" marR="0" lvl="2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smtClean="0"/>
              <a:t>Third level</a:t>
            </a:r>
          </a:p>
          <a:p>
            <a:pPr marL="231775" marR="0" lvl="3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smtClean="0"/>
              <a:t>Fourth level</a:t>
            </a:r>
          </a:p>
          <a:p>
            <a:pPr marL="231775" marR="0" lvl="4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1931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52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10058401" cy="7386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5919933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200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32809030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618636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theme" Target="../theme/theme1.xml"/><Relationship Id="rId21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8.xml"/><Relationship Id="rId20" Type="http://schemas.openxmlformats.org/officeDocument/2006/relationships/image" Target="../media/image1.emf"/><Relationship Id="rId10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32.xml"/><Relationship Id="rId14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34.xml"/><Relationship Id="rId16" Type="http://schemas.openxmlformats.org/officeDocument/2006/relationships/slideLayout" Target="../slideLayouts/slideLayout35.xml"/><Relationship Id="rId17" Type="http://schemas.openxmlformats.org/officeDocument/2006/relationships/slideLayout" Target="../slideLayouts/slideLayout36.xml"/><Relationship Id="rId18" Type="http://schemas.openxmlformats.org/officeDocument/2006/relationships/slideLayout" Target="../slideLayouts/slideLayout37.xml"/><Relationship Id="rId19" Type="http://schemas.openxmlformats.org/officeDocument/2006/relationships/theme" Target="../theme/theme2.xml"/><Relationship Id="rId1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1.xml"/><Relationship Id="rId3" Type="http://schemas.openxmlformats.org/officeDocument/2006/relationships/slideLayout" Target="../slideLayouts/slideLayout22.xml"/><Relationship Id="rId4" Type="http://schemas.openxmlformats.org/officeDocument/2006/relationships/slideLayout" Target="../slideLayouts/slideLayout23.xml"/><Relationship Id="rId5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6.xml"/><Relationship Id="rId8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1"/>
          <a:stretch>
            <a:fillRect/>
          </a:stretch>
        </p:blipFill>
        <p:spPr>
          <a:xfrm rot="5400000">
            <a:off x="9371795" y="3072299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602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78" r:id="rId1"/>
    <p:sldLayoutId id="2147484480" r:id="rId2"/>
    <p:sldLayoutId id="2147484481" r:id="rId3"/>
    <p:sldLayoutId id="2147484482" r:id="rId4"/>
    <p:sldLayoutId id="2147484483" r:id="rId5"/>
    <p:sldLayoutId id="2147484484" r:id="rId6"/>
    <p:sldLayoutId id="2147484485" r:id="rId7"/>
    <p:sldLayoutId id="2147484486" r:id="rId8"/>
    <p:sldLayoutId id="2147484487" r:id="rId9"/>
    <p:sldLayoutId id="2147484488" r:id="rId10"/>
    <p:sldLayoutId id="2147484489" r:id="rId11"/>
    <p:sldLayoutId id="2147484490" r:id="rId12"/>
    <p:sldLayoutId id="2147484491" r:id="rId13"/>
    <p:sldLayoutId id="2147484517" r:id="rId14"/>
    <p:sldLayoutId id="2147484492" r:id="rId15"/>
    <p:sldLayoutId id="2147484493" r:id="rId16"/>
    <p:sldLayoutId id="2147484494" r:id="rId17"/>
    <p:sldLayoutId id="2147484519" r:id="rId18"/>
    <p:sldLayoutId id="2147484520" r:id="rId19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0"/>
          <a:stretch>
            <a:fillRect/>
          </a:stretch>
        </p:blipFill>
        <p:spPr>
          <a:xfrm rot="5400000">
            <a:off x="9371795" y="3072299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54471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498" r:id="rId1"/>
    <p:sldLayoutId id="2147484500" r:id="rId2"/>
    <p:sldLayoutId id="2147484501" r:id="rId3"/>
    <p:sldLayoutId id="2147484502" r:id="rId4"/>
    <p:sldLayoutId id="2147484503" r:id="rId5"/>
    <p:sldLayoutId id="2147484504" r:id="rId6"/>
    <p:sldLayoutId id="2147484516" r:id="rId7"/>
    <p:sldLayoutId id="2147484505" r:id="rId8"/>
    <p:sldLayoutId id="2147484506" r:id="rId9"/>
    <p:sldLayoutId id="2147484507" r:id="rId10"/>
    <p:sldLayoutId id="2147484508" r:id="rId11"/>
    <p:sldLayoutId id="2147484509" r:id="rId12"/>
    <p:sldLayoutId id="2147484518" r:id="rId13"/>
    <p:sldLayoutId id="2147484510" r:id="rId14"/>
    <p:sldLayoutId id="2147484511" r:id="rId15"/>
    <p:sldLayoutId id="2147484512" r:id="rId16"/>
    <p:sldLayoutId id="2147484513" r:id="rId17"/>
    <p:sldLayoutId id="2147484514" r:id="rId18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5.png"/><Relationship Id="rId12" Type="http://schemas.openxmlformats.org/officeDocument/2006/relationships/image" Target="../media/image46.png"/><Relationship Id="rId13" Type="http://schemas.openxmlformats.org/officeDocument/2006/relationships/image" Target="../media/image47.png"/><Relationship Id="rId14" Type="http://schemas.openxmlformats.org/officeDocument/2006/relationships/image" Target="../media/image48.png"/><Relationship Id="rId15" Type="http://schemas.openxmlformats.org/officeDocument/2006/relationships/image" Target="../media/image49.png"/><Relationship Id="rId16" Type="http://schemas.openxmlformats.org/officeDocument/2006/relationships/image" Target="../media/image50.emf"/><Relationship Id="rId17" Type="http://schemas.openxmlformats.org/officeDocument/2006/relationships/image" Target="../media/image51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9.emf"/><Relationship Id="rId6" Type="http://schemas.openxmlformats.org/officeDocument/2006/relationships/image" Target="../media/image40.png"/><Relationship Id="rId7" Type="http://schemas.openxmlformats.org/officeDocument/2006/relationships/image" Target="../media/image41.png"/><Relationship Id="rId8" Type="http://schemas.openxmlformats.org/officeDocument/2006/relationships/image" Target="../media/image42.png"/><Relationship Id="rId9" Type="http://schemas.openxmlformats.org/officeDocument/2006/relationships/image" Target="../media/image43.png"/><Relationship Id="rId10" Type="http://schemas.openxmlformats.org/officeDocument/2006/relationships/image" Target="../media/image4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4" Type="http://schemas.openxmlformats.org/officeDocument/2006/relationships/image" Target="../media/image55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4" Type="http://schemas.openxmlformats.org/officeDocument/2006/relationships/image" Target="../media/image52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4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6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7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8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9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70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71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72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7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4" Type="http://schemas.openxmlformats.org/officeDocument/2006/relationships/image" Target="../media/image75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gif"/><Relationship Id="rId4" Type="http://schemas.openxmlformats.org/officeDocument/2006/relationships/image" Target="../media/image77.png"/><Relationship Id="rId5" Type="http://schemas.openxmlformats.org/officeDocument/2006/relationships/image" Target="../media/image78.png"/><Relationship Id="rId6" Type="http://schemas.openxmlformats.org/officeDocument/2006/relationships/image" Target="../media/image79.png"/><Relationship Id="rId7" Type="http://schemas.openxmlformats.org/officeDocument/2006/relationships/image" Target="../media/image80.png"/><Relationship Id="rId8" Type="http://schemas.openxmlformats.org/officeDocument/2006/relationships/image" Target="../media/image81.png"/><Relationship Id="rId9" Type="http://schemas.openxmlformats.org/officeDocument/2006/relationships/image" Target="../media/image82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4.xml"/><Relationship Id="rId5" Type="http://schemas.openxmlformats.org/officeDocument/2006/relationships/image" Target="../media/image8.png"/><Relationship Id="rId6" Type="http://schemas.openxmlformats.org/officeDocument/2006/relationships/image" Target="../media/image9.emf"/><Relationship Id="rId7" Type="http://schemas.openxmlformats.org/officeDocument/2006/relationships/image" Target="../media/image10.emf"/><Relationship Id="rId8" Type="http://schemas.openxmlformats.org/officeDocument/2006/relationships/image" Target="../media/image11.png"/><Relationship Id="rId9" Type="http://schemas.openxmlformats.org/officeDocument/2006/relationships/image" Target="../media/image12.png"/><Relationship Id="rId10" Type="http://schemas.openxmlformats.org/officeDocument/2006/relationships/image" Target="../media/image13.png"/><Relationship Id="rId11" Type="http://schemas.openxmlformats.org/officeDocument/2006/relationships/image" Target="../media/image14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9.xml"/><Relationship Id="rId5" Type="http://schemas.openxmlformats.org/officeDocument/2006/relationships/image" Target="../media/image83.png"/><Relationship Id="rId1" Type="http://schemas.microsoft.com/office/2007/relationships/media" Target="../media/media2.mp4"/><Relationship Id="rId2" Type="http://schemas.openxmlformats.org/officeDocument/2006/relationships/video" Target="../media/media2.mp4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4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85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6.png"/><Relationship Id="rId3" Type="http://schemas.microsoft.com/office/2007/relationships/hdphoto" Target="../media/hdphoto5.wdp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87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8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tiff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9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4.png"/><Relationship Id="rId6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docs.botframework.com/en-us/restapi/directline3/swagger.json" TargetMode="External"/></Relationships>
</file>

<file path=ppt/slides/_rels/slide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6.tiff"/><Relationship Id="rId12" Type="http://schemas.openxmlformats.org/officeDocument/2006/relationships/image" Target="../media/image27.png"/><Relationship Id="rId13" Type="http://schemas.openxmlformats.org/officeDocument/2006/relationships/image" Target="../media/image28.png"/><Relationship Id="rId14" Type="http://schemas.openxmlformats.org/officeDocument/2006/relationships/image" Target="../media/image29.tif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tiff"/><Relationship Id="rId4" Type="http://schemas.openxmlformats.org/officeDocument/2006/relationships/image" Target="../media/image19.tiff"/><Relationship Id="rId5" Type="http://schemas.openxmlformats.org/officeDocument/2006/relationships/image" Target="../media/image20.tiff"/><Relationship Id="rId6" Type="http://schemas.openxmlformats.org/officeDocument/2006/relationships/image" Target="../media/image21.tiff"/><Relationship Id="rId7" Type="http://schemas.openxmlformats.org/officeDocument/2006/relationships/image" Target="../media/image22.tiff"/><Relationship Id="rId8" Type="http://schemas.openxmlformats.org/officeDocument/2006/relationships/image" Target="../media/image23.tiff"/><Relationship Id="rId9" Type="http://schemas.openxmlformats.org/officeDocument/2006/relationships/image" Target="../media/image24.tiff"/><Relationship Id="rId10" Type="http://schemas.openxmlformats.org/officeDocument/2006/relationships/image" Target="../media/image25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jpeg"/><Relationship Id="rId5" Type="http://schemas.microsoft.com/office/2007/relationships/hdphoto" Target="../media/hdphoto1.wdp"/><Relationship Id="rId6" Type="http://schemas.openxmlformats.org/officeDocument/2006/relationships/image" Target="../media/image32.png"/><Relationship Id="rId7" Type="http://schemas.microsoft.com/office/2007/relationships/hdphoto" Target="../media/hdphoto2.wdp"/><Relationship Id="rId8" Type="http://schemas.openxmlformats.org/officeDocument/2006/relationships/image" Target="../media/image33.png"/><Relationship Id="rId9" Type="http://schemas.microsoft.com/office/2007/relationships/hdphoto" Target="../media/hdphoto3.wdp"/><Relationship Id="rId10" Type="http://schemas.openxmlformats.org/officeDocument/2006/relationships/image" Target="../media/image34.png"/><Relationship Id="rId11" Type="http://schemas.microsoft.com/office/2007/relationships/hdphoto" Target="../media/hdphoto4.wdp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AI developer </a:t>
            </a:r>
            <a:r>
              <a:rPr lang="en-US" dirty="0" err="1" smtClean="0"/>
              <a:t>bootcamp</a:t>
            </a:r>
            <a:r>
              <a:rPr lang="en-US" smtClean="0"/>
              <a:t>:</a:t>
            </a:r>
            <a:br>
              <a:rPr lang="en-US" smtClean="0"/>
            </a:br>
            <a:r>
              <a:rPr lang="en-US" smtClean="0"/>
              <a:t>Bots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smtClean="0"/>
              <a:t>James Carpinter</a:t>
            </a:r>
          </a:p>
          <a:p>
            <a:pPr lvl="0"/>
            <a:r>
              <a:rPr lang="en-US" sz="2400">
                <a:gradFill>
                  <a:gsLst>
                    <a:gs pos="91000">
                      <a:srgbClr val="FFFFFF"/>
                    </a:gs>
                    <a:gs pos="0">
                      <a:srgbClr val="FFFFFF"/>
                    </a:gs>
                  </a:gsLst>
                  <a:lin ang="5400000" scaled="0"/>
                </a:gradFill>
              </a:rPr>
              <a:t>CTO, </a:t>
            </a:r>
            <a:r>
              <a:rPr lang="en-US" sz="2400" err="1">
                <a:gradFill>
                  <a:gsLst>
                    <a:gs pos="91000">
                      <a:srgbClr val="FFFFFF"/>
                    </a:gs>
                    <a:gs pos="0">
                      <a:srgbClr val="FFFFFF"/>
                    </a:gs>
                  </a:gsLst>
                  <a:lin ang="5400000" scaled="0"/>
                </a:gradFill>
              </a:rPr>
              <a:t>Zarmada</a:t>
            </a:r>
            <a:r>
              <a:rPr lang="en-US" sz="2400">
                <a:gradFill>
                  <a:gsLst>
                    <a:gs pos="91000">
                      <a:srgbClr val="FFFFFF"/>
                    </a:gs>
                    <a:gs pos="0">
                      <a:srgbClr val="FFFFFF"/>
                    </a:gs>
                  </a:gsLst>
                  <a:lin ang="5400000" scaled="0"/>
                </a:gradFill>
              </a:rPr>
              <a:t> | Microsoft Regional Director</a:t>
            </a:r>
          </a:p>
          <a:p>
            <a:pPr lvl="0"/>
            <a:r>
              <a:rPr lang="en-US" sz="2400" err="1">
                <a:gradFill>
                  <a:gsLst>
                    <a:gs pos="91000">
                      <a:srgbClr val="FFFFFF"/>
                    </a:gs>
                    <a:gs pos="0">
                      <a:srgbClr val="FFFFFF"/>
                    </a:gs>
                  </a:gsLst>
                  <a:lin ang="5400000" scaled="0"/>
                </a:gradFill>
              </a:rPr>
              <a:t>james@zarmada.com</a:t>
            </a:r>
            <a:r>
              <a:rPr lang="en-US" sz="2400">
                <a:gradFill>
                  <a:gsLst>
                    <a:gs pos="91000">
                      <a:srgbClr val="FFFFFF"/>
                    </a:gs>
                    <a:gs pos="0">
                      <a:srgbClr val="FFFFFF"/>
                    </a:gs>
                  </a:gsLst>
                  <a:lin ang="5400000" scaled="0"/>
                </a:gradFill>
              </a:rPr>
              <a:t> | @</a:t>
            </a:r>
            <a:r>
              <a:rPr lang="en-US" sz="2400" err="1" smtClean="0">
                <a:gradFill>
                  <a:gsLst>
                    <a:gs pos="91000">
                      <a:srgbClr val="FFFFFF"/>
                    </a:gs>
                    <a:gs pos="0">
                      <a:srgbClr val="FFFFFF"/>
                    </a:gs>
                  </a:gsLst>
                  <a:lin ang="5400000" scaled="0"/>
                </a:gradFill>
              </a:rPr>
              <a:t>jamescarpinter</a:t>
            </a:r>
            <a:endParaRPr lang="en-US" sz="2400">
              <a:gradFill>
                <a:gsLst>
                  <a:gs pos="91000">
                    <a:srgbClr val="FFFFFF"/>
                  </a:gs>
                  <a:gs pos="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788647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494606" y="1324810"/>
            <a:ext cx="2258600" cy="838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+mn-ea"/>
                <a:cs typeface="+mn-cs"/>
              </a:rPr>
              <a:t>Your bot</a:t>
            </a:r>
          </a:p>
        </p:txBody>
      </p:sp>
      <p:sp>
        <p:nvSpPr>
          <p:cNvPr id="11" name="Rectangle 10"/>
          <p:cNvSpPr/>
          <p:nvPr/>
        </p:nvSpPr>
        <p:spPr>
          <a:xfrm>
            <a:off x="8879304" y="1332190"/>
            <a:ext cx="3068053" cy="838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+mn-ea"/>
                <a:cs typeface="+mn-cs"/>
              </a:rPr>
              <a:t>Bot </a:t>
            </a:r>
            <a:r>
              <a:rPr kumimoji="0" lang="en-US" sz="28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+mn-ea"/>
                <a:cs typeface="+mn-cs"/>
              </a:rPr>
              <a:t>Connector</a:t>
            </a:r>
            <a:endParaRPr kumimoji="0" lang="en-US" sz="28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3199925" y="1751290"/>
            <a:ext cx="5232660" cy="551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-60160" y="2147269"/>
            <a:ext cx="914400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466371" marR="0" lvl="1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mr-IN" sz="1800" b="0" i="0" u="none" strike="noStrike" kern="1200" cap="none" spc="0" normalizeH="0" baseline="0" noProof="0" smtClean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</a:t>
            </a:r>
            <a:r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type</a:t>
            </a:r>
            <a:r>
              <a:rPr kumimoji="0" lang="mr-IN" sz="1800" b="0" i="0" u="none" strike="noStrike" kern="1200" cap="none" spc="0" normalizeH="0" baseline="0" noProof="0" smtClean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</a:t>
            </a:r>
            <a:r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 </a:t>
            </a:r>
            <a:r>
              <a:rPr kumimoji="0" lang="mr-IN" sz="1800" b="0" i="0" u="none" strike="noStrike" kern="1200" cap="none" spc="0" normalizeH="0" baseline="0" noProof="0" smtClean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</a:t>
            </a:r>
            <a:r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message</a:t>
            </a:r>
            <a:r>
              <a:rPr kumimoji="0" lang="mr-IN" sz="1800" b="0" i="0" u="none" strike="noStrike" kern="1200" cap="none" spc="0" normalizeH="0" baseline="0" noProof="0" smtClean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</a:t>
            </a:r>
            <a:r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</a:t>
            </a:r>
          </a:p>
          <a:p>
            <a:pPr marL="466371" marR="0" lvl="1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mr-IN" sz="1800" b="0" i="0" u="none" strike="noStrike" kern="1200" cap="none" spc="0" normalizeH="0" baseline="0" noProof="0" smtClean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</a:t>
            </a:r>
            <a:r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id</a:t>
            </a:r>
            <a:r>
              <a:rPr kumimoji="0" lang="mr-IN" sz="1800" b="0" i="0" u="none" strike="noStrike" kern="1200" cap="none" spc="0" normalizeH="0" baseline="0" noProof="0" smtClean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</a:t>
            </a:r>
            <a:r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 </a:t>
            </a:r>
            <a:r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68YrxgtB53Y</a:t>
            </a:r>
            <a:r>
              <a:rPr kumimoji="0" lang="mr-IN" sz="1800" b="0" i="0" u="none" strike="noStrike" kern="1200" cap="none" spc="0" normalizeH="0" baseline="0" noProof="0" smtClean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</a:t>
            </a:r>
            <a:r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</a:t>
            </a:r>
          </a:p>
          <a:p>
            <a:pPr marL="466371" marR="0" lvl="1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mr-IN" sz="1800" b="0" i="0" u="none" strike="noStrike" kern="1200" cap="none" spc="0" normalizeH="0" baseline="0" noProof="0" smtClean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</a:t>
            </a:r>
            <a:r>
              <a:rPr kumimoji="0" lang="en-US" sz="1800" b="0" i="0" u="none" strike="noStrike" kern="1200" cap="none" spc="0" normalizeH="0" baseline="0" noProof="0" err="1" smtClean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conversationId</a:t>
            </a:r>
            <a:r>
              <a:rPr kumimoji="0" lang="mr-IN" sz="1800" b="0" i="0" u="none" strike="noStrike" kern="1200" cap="none" spc="0" normalizeH="0" baseline="0" noProof="0" smtClean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</a:t>
            </a:r>
            <a:r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 </a:t>
            </a:r>
            <a:r>
              <a:rPr kumimoji="0" lang="mr-IN" sz="1800" b="0" i="0" u="none" strike="noStrike" kern="1200" cap="none" spc="0" normalizeH="0" baseline="0" noProof="0" smtClean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</a:t>
            </a:r>
            <a:r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DphpaFQrDuZDKyCez4AFGcT4vy5aQDjellLGIjB8v18MFtb</a:t>
            </a:r>
            <a:r>
              <a:rPr kumimoji="0" lang="mr-IN" sz="1800" b="0" i="0" u="none" strike="noStrike" kern="1200" cap="none" spc="0" normalizeH="0" baseline="0" noProof="0" smtClean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</a:t>
            </a:r>
            <a:r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466371" marR="0" lvl="1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mr-IN" sz="1800" b="0" i="0" u="none" strike="noStrike" kern="1200" cap="none" spc="0" normalizeH="0" baseline="0" noProof="0" smtClean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</a:t>
            </a:r>
            <a:r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language</a:t>
            </a:r>
            <a:r>
              <a:rPr kumimoji="0" lang="mr-IN" sz="1800" b="0" i="0" u="none" strike="noStrike" kern="1200" cap="none" spc="0" normalizeH="0" baseline="0" noProof="0" smtClean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</a:t>
            </a:r>
            <a:r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 </a:t>
            </a:r>
            <a:r>
              <a:rPr kumimoji="0" lang="mr-IN" sz="1800" b="0" i="0" u="none" strike="noStrike" kern="1200" cap="none" spc="0" normalizeH="0" baseline="0" noProof="0" smtClean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</a:t>
            </a:r>
            <a:r>
              <a:rPr kumimoji="0" lang="en-US" sz="1800" b="0" i="0" u="none" strike="noStrike" kern="1200" cap="none" spc="0" normalizeH="0" baseline="0" noProof="0" err="1" smtClean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en</a:t>
            </a:r>
            <a:r>
              <a:rPr kumimoji="0" lang="mr-IN" sz="1800" b="0" i="0" u="none" strike="noStrike" kern="1200" cap="none" spc="0" normalizeH="0" baseline="0" noProof="0" smtClean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</a:t>
            </a:r>
            <a:r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</a:t>
            </a:r>
          </a:p>
          <a:p>
            <a:pPr marL="466371" marR="0" lvl="1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mr-IN" sz="1800" b="0" i="0" u="none" strike="noStrike" kern="1200" cap="none" spc="0" normalizeH="0" baseline="0" noProof="0" smtClean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</a:t>
            </a:r>
            <a:r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text</a:t>
            </a:r>
            <a:r>
              <a:rPr kumimoji="0" lang="mr-IN" sz="1800" b="0" i="0" u="none" strike="noStrike" kern="1200" cap="none" spc="0" normalizeH="0" baseline="0" noProof="0" smtClean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</a:t>
            </a:r>
            <a:r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 </a:t>
            </a:r>
            <a:r>
              <a:rPr kumimoji="0" lang="mr-IN" sz="1800" b="0" i="0" u="none" strike="noStrike" kern="1200" cap="none" spc="0" normalizeH="0" baseline="0" noProof="0" smtClean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</a:t>
            </a:r>
            <a:r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You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can say \ </a:t>
            </a:r>
            <a:r>
              <a:rPr kumimoji="0" lang="mr-IN" sz="1800" b="0" i="0" u="none" strike="noStrike" kern="1200" cap="none" spc="0" normalizeH="0" baseline="0" noProof="0" smtClean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</a:t>
            </a:r>
            <a:r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/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order</a:t>
            </a:r>
            <a:r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\</a:t>
            </a:r>
            <a:r>
              <a:rPr kumimoji="0" lang="mr-IN" sz="1800" b="0" i="0" u="none" strike="noStrike" kern="1200" cap="none" spc="0" normalizeH="0" baseline="0" noProof="0" smtClean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</a:t>
            </a:r>
            <a:r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to order</a:t>
            </a:r>
            <a:r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!</a:t>
            </a:r>
            <a:r>
              <a:rPr kumimoji="0" lang="mr-IN" sz="1800" b="0" i="0" u="none" strike="noStrike" kern="1200" cap="none" spc="0" normalizeH="0" baseline="0" noProof="0" smtClean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</a:t>
            </a:r>
            <a:r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466371" marR="0" lvl="1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mr-IN" sz="1800" b="0" i="0" u="none" strike="noStrike" kern="1200" cap="none" spc="0" normalizeH="0" baseline="0" noProof="0" smtClean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</a:t>
            </a:r>
            <a:r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attachments</a:t>
            </a:r>
            <a:r>
              <a:rPr kumimoji="0" lang="mr-IN" sz="1800" b="0" i="0" u="none" strike="noStrike" kern="1200" cap="none" spc="0" normalizeH="0" baseline="0" noProof="0" smtClean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</a:t>
            </a:r>
            <a:r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 [ ],</a:t>
            </a:r>
          </a:p>
          <a:p>
            <a:pPr marL="466371" marR="0" lvl="1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mr-IN" sz="1800" b="0" i="0" u="none" strike="noStrike" kern="1200" cap="none" spc="0" normalizeH="0" baseline="0" noProof="0" smtClean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</a:t>
            </a:r>
            <a:r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from</a:t>
            </a:r>
            <a:r>
              <a:rPr kumimoji="0" lang="mr-IN" sz="1800" b="0" i="0" u="none" strike="noStrike" kern="1200" cap="none" spc="0" normalizeH="0" baseline="0" noProof="0" smtClean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</a:t>
            </a:r>
            <a:r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 { </a:t>
            </a:r>
          </a:p>
          <a:p>
            <a:pPr marL="466371" marR="0" lvl="1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</a:t>
            </a:r>
            <a:r>
              <a:rPr kumimoji="0" lang="mr-IN" sz="1800" b="0" i="0" u="none" strike="noStrike" kern="1200" cap="none" spc="0" normalizeH="0" baseline="0" noProof="0" smtClean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</a:t>
            </a:r>
            <a:r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name</a:t>
            </a:r>
            <a:r>
              <a:rPr kumimoji="0" lang="mr-IN" sz="1800" b="0" i="0" u="none" strike="noStrike" kern="1200" cap="none" spc="0" normalizeH="0" baseline="0" noProof="0" smtClean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</a:t>
            </a:r>
            <a:r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 </a:t>
            </a:r>
            <a:r>
              <a:rPr kumimoji="0" lang="mr-IN" sz="1800" b="0" i="0" u="none" strike="noStrike" kern="1200" cap="none" spc="0" normalizeH="0" baseline="0" noProof="0" smtClean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</a:t>
            </a:r>
            <a:r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+12065551212</a:t>
            </a:r>
            <a:r>
              <a:rPr kumimoji="0" lang="mr-IN" sz="1800" b="0" i="0" u="none" strike="noStrike" kern="1200" cap="none" spc="0" normalizeH="0" baseline="0" noProof="0" smtClean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</a:t>
            </a:r>
            <a:r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466371" marR="0" lvl="1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</a:t>
            </a:r>
            <a:r>
              <a:rPr kumimoji="0" lang="mr-IN" sz="1800" b="0" i="0" u="none" strike="noStrike" kern="1200" cap="none" spc="0" normalizeH="0" baseline="0" noProof="0" smtClean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</a:t>
            </a:r>
            <a:r>
              <a:rPr kumimoji="0" lang="en-US" sz="1800" b="0" i="0" u="none" strike="noStrike" kern="1200" cap="none" spc="0" normalizeH="0" baseline="0" noProof="0" err="1" smtClean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channelId</a:t>
            </a:r>
            <a:r>
              <a:rPr kumimoji="0" lang="mr-IN" sz="1800" b="0" i="0" u="none" strike="noStrike" kern="1200" cap="none" spc="0" normalizeH="0" baseline="0" noProof="0" smtClean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</a:t>
            </a:r>
            <a:r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 </a:t>
            </a:r>
            <a:r>
              <a:rPr kumimoji="0" lang="mr-IN" sz="1800" b="0" i="0" u="none" strike="noStrike" kern="1200" cap="none" spc="0" normalizeH="0" baseline="0" noProof="0" smtClean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</a:t>
            </a:r>
            <a:r>
              <a:rPr kumimoji="0" lang="en-US" sz="1800" b="0" i="0" u="none" strike="noStrike" kern="1200" cap="none" spc="0" normalizeH="0" baseline="0" noProof="0" err="1" smtClean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sms</a:t>
            </a:r>
            <a:r>
              <a:rPr kumimoji="0" lang="mr-IN" sz="1800" b="0" i="0" u="none" strike="noStrike" kern="1200" cap="none" spc="0" normalizeH="0" baseline="0" noProof="0" smtClean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</a:t>
            </a:r>
            <a:r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466371" marR="0" lvl="1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</a:t>
            </a:r>
            <a:r>
              <a:rPr kumimoji="0" lang="mr-IN" sz="1800" b="0" i="0" u="none" strike="noStrike" kern="1200" cap="none" spc="0" normalizeH="0" baseline="0" noProof="0" smtClean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</a:t>
            </a:r>
            <a:r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address</a:t>
            </a:r>
            <a:r>
              <a:rPr kumimoji="0" lang="mr-IN" sz="1800" b="0" i="0" u="none" strike="noStrike" kern="1200" cap="none" spc="0" normalizeH="0" baseline="0" noProof="0" smtClean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</a:t>
            </a:r>
            <a:r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 </a:t>
            </a:r>
            <a:r>
              <a:rPr kumimoji="0" lang="mr-IN" sz="1800" b="0" i="0" u="none" strike="noStrike" kern="1200" cap="none" spc="0" normalizeH="0" baseline="0" noProof="0" smtClean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</a:t>
            </a:r>
            <a:r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+</a:t>
            </a:r>
            <a:r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12065551212</a:t>
            </a:r>
            <a:r>
              <a:rPr kumimoji="0" lang="mr-IN" sz="1800" b="0" i="0" u="none" strike="noStrike" kern="1200" cap="none" spc="0" normalizeH="0" baseline="0" noProof="0" smtClean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</a:t>
            </a:r>
            <a:r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466371" marR="0" lvl="1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</a:t>
            </a:r>
            <a:r>
              <a:rPr kumimoji="0" lang="mr-IN" sz="1800" b="0" i="0" u="none" strike="noStrike" kern="1200" cap="none" spc="0" normalizeH="0" baseline="0" noProof="0" smtClean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</a:t>
            </a:r>
            <a:r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id</a:t>
            </a:r>
            <a:r>
              <a:rPr kumimoji="0" lang="mr-IN" sz="1800" b="0" i="0" u="none" strike="noStrike" kern="1200" cap="none" spc="0" normalizeH="0" baseline="0" noProof="0" smtClean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</a:t>
            </a:r>
            <a:r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 </a:t>
            </a:r>
            <a:r>
              <a:rPr kumimoji="0" lang="mr-IN" sz="1800" b="0" i="0" u="none" strike="noStrike" kern="1200" cap="none" spc="0" normalizeH="0" baseline="0" noProof="0" smtClean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</a:t>
            </a:r>
            <a:r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Ro52hKN287</a:t>
            </a:r>
            <a:r>
              <a:rPr kumimoji="0" lang="mr-IN" sz="1800" b="0" i="0" u="none" strike="noStrike" kern="1200" cap="none" spc="0" normalizeH="0" baseline="0" noProof="0" smtClean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</a:t>
            </a:r>
            <a:r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466371" marR="0" lvl="1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</a:t>
            </a:r>
            <a:r>
              <a:rPr kumimoji="0" lang="mr-IN" sz="1800" b="0" i="0" u="none" strike="noStrike" kern="1200" cap="none" spc="0" normalizeH="0" baseline="0" noProof="0" smtClean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</a:t>
            </a:r>
            <a:r>
              <a:rPr kumimoji="0" lang="en-US" sz="1800" b="0" i="0" u="none" strike="noStrike" kern="1200" cap="none" spc="0" normalizeH="0" baseline="0" noProof="0" err="1" smtClean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isBot</a:t>
            </a:r>
            <a:r>
              <a:rPr kumimoji="0" lang="mr-IN" sz="1800" b="0" i="0" u="none" strike="noStrike" kern="1200" cap="none" spc="0" normalizeH="0" baseline="0" noProof="0" smtClean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</a:t>
            </a:r>
            <a:r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 false</a:t>
            </a:r>
          </a:p>
          <a:p>
            <a:pPr marL="466371" marR="0" lvl="1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},</a:t>
            </a:r>
          </a:p>
          <a:p>
            <a:pPr marL="466371" marR="0" lvl="1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mr-IN" sz="1800" b="0" i="0" u="none" strike="noStrike" kern="1200" cap="none" spc="0" normalizeH="0" baseline="0" noProof="0" smtClean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</a:t>
            </a:r>
            <a:r>
              <a:rPr kumimoji="0" lang="en-US" sz="1800" b="0" i="0" u="none" strike="noStrike" kern="1200" cap="none" spc="0" normalizeH="0" baseline="0" noProof="0" err="1" smtClean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channelData</a:t>
            </a:r>
            <a:r>
              <a:rPr kumimoji="0" lang="mr-IN" sz="1800" b="0" i="0" u="none" strike="noStrike" kern="1200" cap="none" spc="0" normalizeH="0" baseline="0" noProof="0" smtClean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</a:t>
            </a:r>
            <a:r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 { SMS data here },</a:t>
            </a:r>
          </a:p>
          <a:p>
            <a:pPr marL="466371" marR="0" lvl="1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…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Bot Connector message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93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Hosting</a:t>
            </a:r>
            <a:endParaRPr lang="en-US" dirty="0"/>
          </a:p>
        </p:txBody>
      </p:sp>
      <p:grpSp>
        <p:nvGrpSpPr>
          <p:cNvPr id="89" name="Group 88"/>
          <p:cNvGrpSpPr/>
          <p:nvPr/>
        </p:nvGrpSpPr>
        <p:grpSpPr>
          <a:xfrm>
            <a:off x="8580782" y="1636698"/>
            <a:ext cx="2504611" cy="1818776"/>
            <a:chOff x="8580782" y="1636698"/>
            <a:chExt cx="2504611" cy="1818776"/>
          </a:xfrm>
        </p:grpSpPr>
        <p:sp>
          <p:nvSpPr>
            <p:cNvPr id="6" name="TextBox 5"/>
            <p:cNvSpPr txBox="1"/>
            <p:nvPr/>
          </p:nvSpPr>
          <p:spPr>
            <a:xfrm>
              <a:off x="8580782" y="2877169"/>
              <a:ext cx="2504611" cy="578305"/>
            </a:xfrm>
            <a:prstGeom prst="rect">
              <a:avLst/>
            </a:prstGeom>
            <a:noFill/>
          </p:spPr>
          <p:txBody>
            <a:bodyPr wrap="square" lIns="93247" tIns="149196" rIns="186494" bIns="149196" rtlCol="0">
              <a:spAutoFit/>
            </a:bodyPr>
            <a:lstStyle/>
            <a:p>
              <a:pPr marL="0" marR="0" lvl="0" indent="0" algn="ctr" defTabSz="1243192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224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1250">
                        <a:srgbClr val="353535"/>
                      </a:gs>
                      <a:gs pos="100000">
                        <a:srgbClr val="353535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+mj-lt"/>
                  <a:ea typeface="+mn-ea"/>
                  <a:cs typeface="Segoe UI"/>
                </a:rPr>
                <a:t>Micro-billing</a:t>
              </a:r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9222114" y="1636698"/>
              <a:ext cx="1239852" cy="1239852"/>
              <a:chOff x="8982815" y="2349343"/>
              <a:chExt cx="1719478" cy="1719478"/>
            </a:xfrm>
          </p:grpSpPr>
          <p:sp>
            <p:nvSpPr>
              <p:cNvPr id="9" name="Oval 8"/>
              <p:cNvSpPr/>
              <p:nvPr/>
            </p:nvSpPr>
            <p:spPr bwMode="auto">
              <a:xfrm>
                <a:off x="8982815" y="2349343"/>
                <a:ext cx="1719478" cy="1719478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293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10" name="Group 4"/>
              <p:cNvGrpSpPr>
                <a:grpSpLocks noChangeAspect="1"/>
              </p:cNvGrpSpPr>
              <p:nvPr/>
            </p:nvGrpSpPr>
            <p:grpSpPr bwMode="auto">
              <a:xfrm>
                <a:off x="9516647" y="2813805"/>
                <a:ext cx="651814" cy="755044"/>
                <a:chOff x="6136" y="1969"/>
                <a:chExt cx="221" cy="256"/>
              </a:xfrm>
            </p:grpSpPr>
            <p:sp>
              <p:nvSpPr>
                <p:cNvPr id="13" name="Freeform 5"/>
                <p:cNvSpPr>
                  <a:spLocks/>
                </p:cNvSpPr>
                <p:nvPr/>
              </p:nvSpPr>
              <p:spPr bwMode="auto">
                <a:xfrm>
                  <a:off x="6247" y="2046"/>
                  <a:ext cx="42" cy="111"/>
                </a:xfrm>
                <a:custGeom>
                  <a:avLst/>
                  <a:gdLst>
                    <a:gd name="T0" fmla="*/ 0 w 42"/>
                    <a:gd name="T1" fmla="*/ 0 h 111"/>
                    <a:gd name="T2" fmla="*/ 0 w 42"/>
                    <a:gd name="T3" fmla="*/ 68 h 111"/>
                    <a:gd name="T4" fmla="*/ 42 w 42"/>
                    <a:gd name="T5" fmla="*/ 111 h 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2" h="111">
                      <a:moveTo>
                        <a:pt x="0" y="0"/>
                      </a:moveTo>
                      <a:lnTo>
                        <a:pt x="0" y="68"/>
                      </a:lnTo>
                      <a:lnTo>
                        <a:pt x="42" y="111"/>
                      </a:lnTo>
                    </a:path>
                  </a:pathLst>
                </a:custGeom>
                <a:noFill/>
                <a:ln w="26988" cap="flat">
                  <a:solidFill>
                    <a:schemeClr val="bg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6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+mj-lt"/>
                    <a:ea typeface="+mn-ea"/>
                    <a:cs typeface="+mn-cs"/>
                  </a:endParaRPr>
                </a:p>
              </p:txBody>
            </p:sp>
            <p:sp>
              <p:nvSpPr>
                <p:cNvPr id="14" name="Oval 6"/>
                <p:cNvSpPr>
                  <a:spLocks noChangeArrowheads="1"/>
                </p:cNvSpPr>
                <p:nvPr/>
              </p:nvSpPr>
              <p:spPr bwMode="auto">
                <a:xfrm>
                  <a:off x="6136" y="2003"/>
                  <a:ext cx="221" cy="222"/>
                </a:xfrm>
                <a:prstGeom prst="ellipse">
                  <a:avLst/>
                </a:prstGeom>
                <a:noFill/>
                <a:ln w="26988" cap="flat">
                  <a:solidFill>
                    <a:schemeClr val="bg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6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+mj-lt"/>
                    <a:ea typeface="+mn-ea"/>
                    <a:cs typeface="+mn-cs"/>
                  </a:endParaRPr>
                </a:p>
              </p:txBody>
            </p:sp>
            <p:sp>
              <p:nvSpPr>
                <p:cNvPr id="15" name="Line 7"/>
                <p:cNvSpPr>
                  <a:spLocks noChangeShapeType="1"/>
                </p:cNvSpPr>
                <p:nvPr/>
              </p:nvSpPr>
              <p:spPr bwMode="auto">
                <a:xfrm>
                  <a:off x="6221" y="1969"/>
                  <a:ext cx="51" cy="0"/>
                </a:xfrm>
                <a:prstGeom prst="line">
                  <a:avLst/>
                </a:prstGeom>
                <a:noFill/>
                <a:ln w="26988" cap="flat">
                  <a:solidFill>
                    <a:schemeClr val="bg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6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+mj-lt"/>
                    <a:ea typeface="+mn-ea"/>
                    <a:cs typeface="+mn-cs"/>
                  </a:endParaRPr>
                </a:p>
              </p:txBody>
            </p:sp>
            <p:sp>
              <p:nvSpPr>
                <p:cNvPr id="16" name="Line 8"/>
                <p:cNvSpPr>
                  <a:spLocks noChangeShapeType="1"/>
                </p:cNvSpPr>
                <p:nvPr/>
              </p:nvSpPr>
              <p:spPr bwMode="auto">
                <a:xfrm flipV="1">
                  <a:off x="6247" y="1969"/>
                  <a:ext cx="0" cy="34"/>
                </a:xfrm>
                <a:prstGeom prst="line">
                  <a:avLst/>
                </a:prstGeom>
                <a:noFill/>
                <a:ln w="26988" cap="flat">
                  <a:solidFill>
                    <a:schemeClr val="bg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6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+mj-lt"/>
                    <a:ea typeface="+mn-ea"/>
                    <a:cs typeface="+mn-cs"/>
                  </a:endParaRPr>
                </a:p>
              </p:txBody>
            </p:sp>
            <p:sp>
              <p:nvSpPr>
                <p:cNvPr id="17" name="Line 9"/>
                <p:cNvSpPr>
                  <a:spLocks noChangeShapeType="1"/>
                </p:cNvSpPr>
                <p:nvPr/>
              </p:nvSpPr>
              <p:spPr bwMode="auto">
                <a:xfrm flipH="1">
                  <a:off x="6323" y="2008"/>
                  <a:ext cx="30" cy="29"/>
                </a:xfrm>
                <a:prstGeom prst="line">
                  <a:avLst/>
                </a:prstGeom>
                <a:noFill/>
                <a:ln w="26988" cap="flat">
                  <a:solidFill>
                    <a:schemeClr val="bg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6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+mj-lt"/>
                    <a:ea typeface="+mn-ea"/>
                    <a:cs typeface="+mn-cs"/>
                  </a:endParaRPr>
                </a:p>
              </p:txBody>
            </p:sp>
            <p:sp>
              <p:nvSpPr>
                <p:cNvPr id="18" name="Line 10"/>
                <p:cNvSpPr>
                  <a:spLocks noChangeShapeType="1"/>
                </p:cNvSpPr>
                <p:nvPr/>
              </p:nvSpPr>
              <p:spPr bwMode="auto">
                <a:xfrm>
                  <a:off x="6140" y="2008"/>
                  <a:ext cx="30" cy="29"/>
                </a:xfrm>
                <a:prstGeom prst="line">
                  <a:avLst/>
                </a:prstGeom>
                <a:noFill/>
                <a:ln w="26988" cap="flat">
                  <a:solidFill>
                    <a:schemeClr val="bg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6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+mj-lt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1" name="Oval 10"/>
              <p:cNvSpPr/>
              <p:nvPr/>
            </p:nvSpPr>
            <p:spPr bwMode="auto">
              <a:xfrm>
                <a:off x="9558292" y="3400148"/>
                <a:ext cx="210105" cy="210105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293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</p:grpSp>
      </p:grpSp>
      <p:grpSp>
        <p:nvGrpSpPr>
          <p:cNvPr id="88" name="Group 87"/>
          <p:cNvGrpSpPr/>
          <p:nvPr/>
        </p:nvGrpSpPr>
        <p:grpSpPr>
          <a:xfrm>
            <a:off x="5080819" y="1636698"/>
            <a:ext cx="2396306" cy="2091939"/>
            <a:chOff x="5080819" y="1636698"/>
            <a:chExt cx="2396306" cy="2091939"/>
          </a:xfrm>
        </p:grpSpPr>
        <p:sp>
          <p:nvSpPr>
            <p:cNvPr id="5" name="TextBox 4"/>
            <p:cNvSpPr txBox="1"/>
            <p:nvPr/>
          </p:nvSpPr>
          <p:spPr>
            <a:xfrm>
              <a:off x="5080819" y="2873333"/>
              <a:ext cx="2396306" cy="855304"/>
            </a:xfrm>
            <a:prstGeom prst="rect">
              <a:avLst/>
            </a:prstGeom>
            <a:noFill/>
          </p:spPr>
          <p:txBody>
            <a:bodyPr wrap="square" lIns="93247" tIns="149196" rIns="186494" bIns="149196" rtlCol="0">
              <a:spAutoFit/>
            </a:bodyPr>
            <a:lstStyle/>
            <a:p>
              <a:pPr marL="0" marR="0" lvl="0" indent="0" algn="ctr" defTabSz="1243192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224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1250">
                        <a:srgbClr val="353535"/>
                      </a:gs>
                      <a:gs pos="100000">
                        <a:srgbClr val="353535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+mj-lt"/>
                  <a:ea typeface="+mn-ea"/>
                  <a:cs typeface="Segoe UI"/>
                </a:rPr>
                <a:t>Event-driven/ instant scale</a:t>
              </a:r>
            </a:p>
          </p:txBody>
        </p:sp>
        <p:grpSp>
          <p:nvGrpSpPr>
            <p:cNvPr id="19" name="Group 18"/>
            <p:cNvGrpSpPr/>
            <p:nvPr/>
          </p:nvGrpSpPr>
          <p:grpSpPr>
            <a:xfrm>
              <a:off x="5662975" y="1636698"/>
              <a:ext cx="1239852" cy="1239852"/>
              <a:chOff x="5423171" y="2349343"/>
              <a:chExt cx="1719478" cy="1719478"/>
            </a:xfrm>
          </p:grpSpPr>
          <p:sp>
            <p:nvSpPr>
              <p:cNvPr id="20" name="Oval 19"/>
              <p:cNvSpPr/>
              <p:nvPr/>
            </p:nvSpPr>
            <p:spPr bwMode="auto">
              <a:xfrm>
                <a:off x="5423171" y="2349343"/>
                <a:ext cx="1719478" cy="1719478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293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21" name="Group 20"/>
              <p:cNvGrpSpPr/>
              <p:nvPr/>
            </p:nvGrpSpPr>
            <p:grpSpPr>
              <a:xfrm>
                <a:off x="5899566" y="2925199"/>
                <a:ext cx="712436" cy="614067"/>
                <a:chOff x="6093204" y="2914441"/>
                <a:chExt cx="379412" cy="327025"/>
              </a:xfrm>
              <a:solidFill>
                <a:schemeClr val="bg1"/>
              </a:solidFill>
            </p:grpSpPr>
            <p:sp>
              <p:nvSpPr>
                <p:cNvPr id="22" name="Freeform 14"/>
                <p:cNvSpPr>
                  <a:spLocks noEditPoints="1"/>
                </p:cNvSpPr>
                <p:nvPr/>
              </p:nvSpPr>
              <p:spPr bwMode="auto">
                <a:xfrm>
                  <a:off x="6093204" y="2914441"/>
                  <a:ext cx="379412" cy="327025"/>
                </a:xfrm>
                <a:custGeom>
                  <a:avLst/>
                  <a:gdLst>
                    <a:gd name="T0" fmla="*/ 222 w 239"/>
                    <a:gd name="T1" fmla="*/ 189 h 206"/>
                    <a:gd name="T2" fmla="*/ 145 w 239"/>
                    <a:gd name="T3" fmla="*/ 189 h 206"/>
                    <a:gd name="T4" fmla="*/ 145 w 239"/>
                    <a:gd name="T5" fmla="*/ 94 h 206"/>
                    <a:gd name="T6" fmla="*/ 17 w 239"/>
                    <a:gd name="T7" fmla="*/ 94 h 206"/>
                    <a:gd name="T8" fmla="*/ 17 w 239"/>
                    <a:gd name="T9" fmla="*/ 17 h 206"/>
                    <a:gd name="T10" fmla="*/ 162 w 239"/>
                    <a:gd name="T11" fmla="*/ 17 h 206"/>
                    <a:gd name="T12" fmla="*/ 162 w 239"/>
                    <a:gd name="T13" fmla="*/ 0 h 206"/>
                    <a:gd name="T14" fmla="*/ 0 w 239"/>
                    <a:gd name="T15" fmla="*/ 0 h 206"/>
                    <a:gd name="T16" fmla="*/ 0 w 239"/>
                    <a:gd name="T17" fmla="*/ 206 h 206"/>
                    <a:gd name="T18" fmla="*/ 239 w 239"/>
                    <a:gd name="T19" fmla="*/ 206 h 206"/>
                    <a:gd name="T20" fmla="*/ 239 w 239"/>
                    <a:gd name="T21" fmla="*/ 77 h 206"/>
                    <a:gd name="T22" fmla="*/ 222 w 239"/>
                    <a:gd name="T23" fmla="*/ 77 h 206"/>
                    <a:gd name="T24" fmla="*/ 222 w 239"/>
                    <a:gd name="T25" fmla="*/ 189 h 206"/>
                    <a:gd name="T26" fmla="*/ 17 w 239"/>
                    <a:gd name="T27" fmla="*/ 112 h 206"/>
                    <a:gd name="T28" fmla="*/ 128 w 239"/>
                    <a:gd name="T29" fmla="*/ 112 h 206"/>
                    <a:gd name="T30" fmla="*/ 128 w 239"/>
                    <a:gd name="T31" fmla="*/ 189 h 206"/>
                    <a:gd name="T32" fmla="*/ 17 w 239"/>
                    <a:gd name="T33" fmla="*/ 189 h 206"/>
                    <a:gd name="T34" fmla="*/ 17 w 239"/>
                    <a:gd name="T35" fmla="*/ 112 h 2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239" h="206">
                      <a:moveTo>
                        <a:pt x="222" y="189"/>
                      </a:moveTo>
                      <a:lnTo>
                        <a:pt x="145" y="189"/>
                      </a:lnTo>
                      <a:lnTo>
                        <a:pt x="145" y="94"/>
                      </a:lnTo>
                      <a:lnTo>
                        <a:pt x="17" y="94"/>
                      </a:lnTo>
                      <a:lnTo>
                        <a:pt x="17" y="17"/>
                      </a:lnTo>
                      <a:lnTo>
                        <a:pt x="162" y="17"/>
                      </a:lnTo>
                      <a:lnTo>
                        <a:pt x="162" y="0"/>
                      </a:lnTo>
                      <a:lnTo>
                        <a:pt x="0" y="0"/>
                      </a:lnTo>
                      <a:lnTo>
                        <a:pt x="0" y="206"/>
                      </a:lnTo>
                      <a:lnTo>
                        <a:pt x="239" y="206"/>
                      </a:lnTo>
                      <a:lnTo>
                        <a:pt x="239" y="77"/>
                      </a:lnTo>
                      <a:lnTo>
                        <a:pt x="222" y="77"/>
                      </a:lnTo>
                      <a:lnTo>
                        <a:pt x="222" y="189"/>
                      </a:lnTo>
                      <a:close/>
                      <a:moveTo>
                        <a:pt x="17" y="112"/>
                      </a:moveTo>
                      <a:lnTo>
                        <a:pt x="128" y="112"/>
                      </a:lnTo>
                      <a:lnTo>
                        <a:pt x="128" y="189"/>
                      </a:lnTo>
                      <a:lnTo>
                        <a:pt x="17" y="189"/>
                      </a:lnTo>
                      <a:lnTo>
                        <a:pt x="17" y="112"/>
                      </a:lnTo>
                      <a:close/>
                    </a:path>
                  </a:pathLst>
                </a:custGeom>
                <a:grpFill/>
                <a:ln w="15875">
                  <a:solidFill>
                    <a:schemeClr val="tx2"/>
                  </a:solidFill>
                  <a:miter lim="800000"/>
                  <a:headEnd/>
                  <a:tailEnd/>
                </a:ln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6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+mj-lt"/>
                    <a:ea typeface="+mn-ea"/>
                    <a:cs typeface="+mn-cs"/>
                  </a:endParaRPr>
                </a:p>
              </p:txBody>
            </p:sp>
            <p:sp>
              <p:nvSpPr>
                <p:cNvPr id="23" name="Freeform 15"/>
                <p:cNvSpPr>
                  <a:spLocks/>
                </p:cNvSpPr>
                <p:nvPr/>
              </p:nvSpPr>
              <p:spPr bwMode="auto">
                <a:xfrm>
                  <a:off x="6326566" y="2914441"/>
                  <a:ext cx="146050" cy="146050"/>
                </a:xfrm>
                <a:custGeom>
                  <a:avLst/>
                  <a:gdLst>
                    <a:gd name="T0" fmla="*/ 32 w 92"/>
                    <a:gd name="T1" fmla="*/ 17 h 92"/>
                    <a:gd name="T2" fmla="*/ 62 w 92"/>
                    <a:gd name="T3" fmla="*/ 17 h 92"/>
                    <a:gd name="T4" fmla="*/ 0 w 92"/>
                    <a:gd name="T5" fmla="*/ 79 h 92"/>
                    <a:gd name="T6" fmla="*/ 13 w 92"/>
                    <a:gd name="T7" fmla="*/ 92 h 92"/>
                    <a:gd name="T8" fmla="*/ 75 w 92"/>
                    <a:gd name="T9" fmla="*/ 30 h 92"/>
                    <a:gd name="T10" fmla="*/ 75 w 92"/>
                    <a:gd name="T11" fmla="*/ 60 h 92"/>
                    <a:gd name="T12" fmla="*/ 92 w 92"/>
                    <a:gd name="T13" fmla="*/ 60 h 92"/>
                    <a:gd name="T14" fmla="*/ 92 w 92"/>
                    <a:gd name="T15" fmla="*/ 0 h 92"/>
                    <a:gd name="T16" fmla="*/ 32 w 92"/>
                    <a:gd name="T17" fmla="*/ 0 h 92"/>
                    <a:gd name="T18" fmla="*/ 32 w 92"/>
                    <a:gd name="T19" fmla="*/ 17 h 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92" h="92">
                      <a:moveTo>
                        <a:pt x="32" y="17"/>
                      </a:moveTo>
                      <a:lnTo>
                        <a:pt x="62" y="17"/>
                      </a:lnTo>
                      <a:lnTo>
                        <a:pt x="0" y="79"/>
                      </a:lnTo>
                      <a:lnTo>
                        <a:pt x="13" y="92"/>
                      </a:lnTo>
                      <a:lnTo>
                        <a:pt x="75" y="30"/>
                      </a:lnTo>
                      <a:lnTo>
                        <a:pt x="75" y="60"/>
                      </a:lnTo>
                      <a:lnTo>
                        <a:pt x="92" y="60"/>
                      </a:lnTo>
                      <a:lnTo>
                        <a:pt x="92" y="0"/>
                      </a:lnTo>
                      <a:lnTo>
                        <a:pt x="32" y="0"/>
                      </a:lnTo>
                      <a:lnTo>
                        <a:pt x="32" y="17"/>
                      </a:lnTo>
                      <a:close/>
                    </a:path>
                  </a:pathLst>
                </a:custGeom>
                <a:grpFill/>
                <a:ln w="15875">
                  <a:solidFill>
                    <a:schemeClr val="tx2"/>
                  </a:solidFill>
                  <a:miter lim="800000"/>
                  <a:headEnd/>
                  <a:tailEnd/>
                </a:ln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6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+mj-lt"/>
                    <a:ea typeface="+mn-ea"/>
                    <a:cs typeface="+mn-cs"/>
                  </a:endParaRPr>
                </a:p>
              </p:txBody>
            </p:sp>
          </p:grpSp>
        </p:grpSp>
      </p:grpSp>
      <p:grpSp>
        <p:nvGrpSpPr>
          <p:cNvPr id="87" name="Group 86"/>
          <p:cNvGrpSpPr/>
          <p:nvPr/>
        </p:nvGrpSpPr>
        <p:grpSpPr>
          <a:xfrm>
            <a:off x="1344125" y="1636698"/>
            <a:ext cx="2631942" cy="2091939"/>
            <a:chOff x="1344125" y="1636698"/>
            <a:chExt cx="2631942" cy="2091939"/>
          </a:xfrm>
        </p:grpSpPr>
        <p:sp>
          <p:nvSpPr>
            <p:cNvPr id="7" name="TextBox 6"/>
            <p:cNvSpPr txBox="1"/>
            <p:nvPr/>
          </p:nvSpPr>
          <p:spPr>
            <a:xfrm>
              <a:off x="1344125" y="2873333"/>
              <a:ext cx="2631942" cy="855304"/>
            </a:xfrm>
            <a:prstGeom prst="rect">
              <a:avLst/>
            </a:prstGeom>
            <a:noFill/>
          </p:spPr>
          <p:txBody>
            <a:bodyPr wrap="square" lIns="93247" tIns="149196" rIns="186494" bIns="149196" rtlCol="0">
              <a:spAutoFit/>
            </a:bodyPr>
            <a:lstStyle/>
            <a:p>
              <a:pPr marL="0" marR="0" lvl="0" indent="0" algn="ctr" defTabSz="1243192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224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1250">
                        <a:srgbClr val="353535"/>
                      </a:gs>
                      <a:gs pos="100000">
                        <a:srgbClr val="353535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+mj-lt"/>
                  <a:ea typeface="+mn-ea"/>
                  <a:cs typeface="Segoe UI"/>
                </a:rPr>
                <a:t>Abstraction </a:t>
              </a:r>
              <a:b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1250">
                        <a:srgbClr val="353535"/>
                      </a:gs>
                      <a:gs pos="100000">
                        <a:srgbClr val="353535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+mj-lt"/>
                  <a:ea typeface="+mn-ea"/>
                  <a:cs typeface="Segoe UI"/>
                </a:rPr>
              </a:b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1250">
                        <a:srgbClr val="353535"/>
                      </a:gs>
                      <a:gs pos="100000">
                        <a:srgbClr val="353535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+mj-lt"/>
                  <a:ea typeface="+mn-ea"/>
                  <a:cs typeface="Segoe UI"/>
                </a:rPr>
                <a:t>of servers</a:t>
              </a:r>
            </a:p>
          </p:txBody>
        </p:sp>
        <p:grpSp>
          <p:nvGrpSpPr>
            <p:cNvPr id="24" name="Group 23"/>
            <p:cNvGrpSpPr/>
            <p:nvPr/>
          </p:nvGrpSpPr>
          <p:grpSpPr>
            <a:xfrm>
              <a:off x="2040170" y="1636698"/>
              <a:ext cx="1239852" cy="1239852"/>
              <a:chOff x="1799852" y="2349343"/>
              <a:chExt cx="1719478" cy="1719478"/>
            </a:xfrm>
          </p:grpSpPr>
          <p:sp>
            <p:nvSpPr>
              <p:cNvPr id="25" name="Oval 24"/>
              <p:cNvSpPr/>
              <p:nvPr/>
            </p:nvSpPr>
            <p:spPr bwMode="auto">
              <a:xfrm>
                <a:off x="1799852" y="2349343"/>
                <a:ext cx="1719478" cy="1719478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293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26" name="Group 4"/>
              <p:cNvGrpSpPr>
                <a:grpSpLocks noChangeAspect="1"/>
              </p:cNvGrpSpPr>
              <p:nvPr/>
            </p:nvGrpSpPr>
            <p:grpSpPr bwMode="auto">
              <a:xfrm>
                <a:off x="2340343" y="2748281"/>
                <a:ext cx="562401" cy="902183"/>
                <a:chOff x="6" y="12"/>
                <a:chExt cx="192" cy="308"/>
              </a:xfrm>
            </p:grpSpPr>
            <p:sp>
              <p:nvSpPr>
                <p:cNvPr id="45" name="Rectangle 44"/>
                <p:cNvSpPr>
                  <a:spLocks noChangeArrowheads="1"/>
                </p:cNvSpPr>
                <p:nvPr/>
              </p:nvSpPr>
              <p:spPr bwMode="auto">
                <a:xfrm>
                  <a:off x="28" y="12"/>
                  <a:ext cx="170" cy="308"/>
                </a:xfrm>
                <a:prstGeom prst="rect">
                  <a:avLst/>
                </a:prstGeom>
                <a:noFill/>
                <a:ln w="25400" cap="flat">
                  <a:solidFill>
                    <a:schemeClr val="bg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6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+mj-lt"/>
                    <a:ea typeface="+mn-ea"/>
                    <a:cs typeface="+mn-cs"/>
                  </a:endParaRPr>
                </a:p>
              </p:txBody>
            </p:sp>
            <p:sp>
              <p:nvSpPr>
                <p:cNvPr id="46" name="Rectangle 45"/>
                <p:cNvSpPr>
                  <a:spLocks noChangeArrowheads="1"/>
                </p:cNvSpPr>
                <p:nvPr/>
              </p:nvSpPr>
              <p:spPr bwMode="auto">
                <a:xfrm>
                  <a:off x="53" y="35"/>
                  <a:ext cx="120" cy="32"/>
                </a:xfrm>
                <a:prstGeom prst="rect">
                  <a:avLst/>
                </a:prstGeom>
                <a:noFill/>
                <a:ln w="25400" cap="flat">
                  <a:solidFill>
                    <a:schemeClr val="bg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6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+mj-lt"/>
                    <a:ea typeface="+mn-ea"/>
                    <a:cs typeface="+mn-cs"/>
                  </a:endParaRPr>
                </a:p>
              </p:txBody>
            </p:sp>
            <p:sp>
              <p:nvSpPr>
                <p:cNvPr id="47" name="Rectangle 46"/>
                <p:cNvSpPr>
                  <a:spLocks noChangeArrowheads="1"/>
                </p:cNvSpPr>
                <p:nvPr/>
              </p:nvSpPr>
              <p:spPr bwMode="auto">
                <a:xfrm>
                  <a:off x="53" y="100"/>
                  <a:ext cx="120" cy="32"/>
                </a:xfrm>
                <a:prstGeom prst="rect">
                  <a:avLst/>
                </a:prstGeom>
                <a:noFill/>
                <a:ln w="25400" cap="flat">
                  <a:solidFill>
                    <a:schemeClr val="bg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6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+mj-lt"/>
                    <a:ea typeface="+mn-ea"/>
                    <a:cs typeface="+mn-cs"/>
                  </a:endParaRPr>
                </a:p>
              </p:txBody>
            </p:sp>
            <p:sp>
              <p:nvSpPr>
                <p:cNvPr id="48" name="Rectangle 47"/>
                <p:cNvSpPr>
                  <a:spLocks noChangeArrowheads="1"/>
                </p:cNvSpPr>
                <p:nvPr/>
              </p:nvSpPr>
              <p:spPr bwMode="auto">
                <a:xfrm>
                  <a:off x="53" y="166"/>
                  <a:ext cx="120" cy="32"/>
                </a:xfrm>
                <a:prstGeom prst="rect">
                  <a:avLst/>
                </a:prstGeom>
                <a:noFill/>
                <a:ln w="25400" cap="flat">
                  <a:solidFill>
                    <a:schemeClr val="bg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6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+mj-lt"/>
                    <a:ea typeface="+mn-ea"/>
                    <a:cs typeface="+mn-cs"/>
                  </a:endParaRPr>
                </a:p>
              </p:txBody>
            </p:sp>
            <p:sp>
              <p:nvSpPr>
                <p:cNvPr id="49" name="Freeform 9"/>
                <p:cNvSpPr>
                  <a:spLocks/>
                </p:cNvSpPr>
                <p:nvPr/>
              </p:nvSpPr>
              <p:spPr bwMode="auto">
                <a:xfrm>
                  <a:off x="6" y="50"/>
                  <a:ext cx="22" cy="55"/>
                </a:xfrm>
                <a:custGeom>
                  <a:avLst/>
                  <a:gdLst>
                    <a:gd name="T0" fmla="*/ 10 w 10"/>
                    <a:gd name="T1" fmla="*/ 26 h 26"/>
                    <a:gd name="T2" fmla="*/ 0 w 10"/>
                    <a:gd name="T3" fmla="*/ 13 h 26"/>
                    <a:gd name="T4" fmla="*/ 10 w 10"/>
                    <a:gd name="T5" fmla="*/ 0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" h="26">
                      <a:moveTo>
                        <a:pt x="10" y="26"/>
                      </a:moveTo>
                      <a:cubicBezTo>
                        <a:pt x="4" y="26"/>
                        <a:pt x="0" y="20"/>
                        <a:pt x="0" y="13"/>
                      </a:cubicBezTo>
                      <a:cubicBezTo>
                        <a:pt x="0" y="6"/>
                        <a:pt x="4" y="0"/>
                        <a:pt x="10" y="0"/>
                      </a:cubicBezTo>
                    </a:path>
                  </a:pathLst>
                </a:custGeom>
                <a:noFill/>
                <a:ln w="25400" cap="flat">
                  <a:solidFill>
                    <a:schemeClr val="bg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6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+mj-lt"/>
                    <a:ea typeface="+mn-ea"/>
                    <a:cs typeface="+mn-cs"/>
                  </a:endParaRPr>
                </a:p>
              </p:txBody>
            </p:sp>
            <p:sp>
              <p:nvSpPr>
                <p:cNvPr id="50" name="Freeform 10"/>
                <p:cNvSpPr>
                  <a:spLocks/>
                </p:cNvSpPr>
                <p:nvPr/>
              </p:nvSpPr>
              <p:spPr bwMode="auto">
                <a:xfrm>
                  <a:off x="6" y="162"/>
                  <a:ext cx="22" cy="53"/>
                </a:xfrm>
                <a:custGeom>
                  <a:avLst/>
                  <a:gdLst>
                    <a:gd name="T0" fmla="*/ 10 w 10"/>
                    <a:gd name="T1" fmla="*/ 25 h 25"/>
                    <a:gd name="T2" fmla="*/ 0 w 10"/>
                    <a:gd name="T3" fmla="*/ 12 h 25"/>
                    <a:gd name="T4" fmla="*/ 10 w 10"/>
                    <a:gd name="T5" fmla="*/ 0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" h="25">
                      <a:moveTo>
                        <a:pt x="10" y="25"/>
                      </a:moveTo>
                      <a:cubicBezTo>
                        <a:pt x="4" y="25"/>
                        <a:pt x="0" y="19"/>
                        <a:pt x="0" y="12"/>
                      </a:cubicBezTo>
                      <a:cubicBezTo>
                        <a:pt x="0" y="5"/>
                        <a:pt x="4" y="0"/>
                        <a:pt x="10" y="0"/>
                      </a:cubicBezTo>
                    </a:path>
                  </a:pathLst>
                </a:custGeom>
                <a:noFill/>
                <a:ln w="25400" cap="flat">
                  <a:solidFill>
                    <a:schemeClr val="bg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6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+mj-lt"/>
                    <a:ea typeface="+mn-ea"/>
                    <a:cs typeface="+mn-cs"/>
                  </a:endParaRPr>
                </a:p>
              </p:txBody>
            </p:sp>
            <p:sp>
              <p:nvSpPr>
                <p:cNvPr id="51" name="Oval 50"/>
                <p:cNvSpPr>
                  <a:spLocks noChangeArrowheads="1"/>
                </p:cNvSpPr>
                <p:nvPr/>
              </p:nvSpPr>
              <p:spPr bwMode="auto">
                <a:xfrm>
                  <a:off x="53" y="263"/>
                  <a:ext cx="26" cy="26"/>
                </a:xfrm>
                <a:prstGeom prst="ellipse">
                  <a:avLst/>
                </a:prstGeom>
                <a:noFill/>
                <a:ln w="25400" cap="flat">
                  <a:solidFill>
                    <a:schemeClr val="bg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6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+mj-lt"/>
                    <a:ea typeface="+mn-ea"/>
                    <a:cs typeface="+mn-cs"/>
                  </a:endParaRPr>
                </a:p>
              </p:txBody>
            </p:sp>
            <p:sp>
              <p:nvSpPr>
                <p:cNvPr id="52" name="Oval 51"/>
                <p:cNvSpPr>
                  <a:spLocks noChangeArrowheads="1"/>
                </p:cNvSpPr>
                <p:nvPr/>
              </p:nvSpPr>
              <p:spPr bwMode="auto">
                <a:xfrm>
                  <a:off x="100" y="263"/>
                  <a:ext cx="26" cy="26"/>
                </a:xfrm>
                <a:prstGeom prst="ellipse">
                  <a:avLst/>
                </a:prstGeom>
                <a:noFill/>
                <a:ln w="25400" cap="flat">
                  <a:solidFill>
                    <a:schemeClr val="bg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6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+mj-lt"/>
                    <a:ea typeface="+mn-ea"/>
                    <a:cs typeface="+mn-cs"/>
                  </a:endParaRPr>
                </a:p>
              </p:txBody>
            </p:sp>
            <p:sp>
              <p:nvSpPr>
                <p:cNvPr id="53" name="Rectangle 52"/>
                <p:cNvSpPr>
                  <a:spLocks noChangeArrowheads="1"/>
                </p:cNvSpPr>
                <p:nvPr/>
              </p:nvSpPr>
              <p:spPr bwMode="auto">
                <a:xfrm>
                  <a:off x="149" y="263"/>
                  <a:ext cx="24" cy="24"/>
                </a:xfrm>
                <a:prstGeom prst="rect">
                  <a:avLst/>
                </a:prstGeom>
                <a:noFill/>
                <a:ln w="25400" cap="flat">
                  <a:solidFill>
                    <a:schemeClr val="bg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6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+mj-lt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27" name="Rectangle 26"/>
              <p:cNvSpPr/>
              <p:nvPr/>
            </p:nvSpPr>
            <p:spPr bwMode="auto">
              <a:xfrm>
                <a:off x="2540162" y="2722564"/>
                <a:ext cx="57247" cy="57247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293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8" name="Rectangle 27"/>
              <p:cNvSpPr/>
              <p:nvPr/>
            </p:nvSpPr>
            <p:spPr bwMode="auto">
              <a:xfrm>
                <a:off x="2720322" y="2718442"/>
                <a:ext cx="57247" cy="57247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293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9" name="Rectangle 28"/>
              <p:cNvSpPr/>
              <p:nvPr/>
            </p:nvSpPr>
            <p:spPr bwMode="auto">
              <a:xfrm>
                <a:off x="2797315" y="2716060"/>
                <a:ext cx="57247" cy="57247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293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0" name="Rectangle 29"/>
              <p:cNvSpPr/>
              <p:nvPr/>
            </p:nvSpPr>
            <p:spPr bwMode="auto">
              <a:xfrm>
                <a:off x="2865967" y="2719713"/>
                <a:ext cx="57247" cy="57247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293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1" name="Rectangle 30"/>
              <p:cNvSpPr/>
              <p:nvPr/>
            </p:nvSpPr>
            <p:spPr bwMode="auto">
              <a:xfrm>
                <a:off x="2791040" y="2793014"/>
                <a:ext cx="57247" cy="57247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293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2" name="Rectangle 31"/>
              <p:cNvSpPr/>
              <p:nvPr/>
            </p:nvSpPr>
            <p:spPr bwMode="auto">
              <a:xfrm>
                <a:off x="2717221" y="2781108"/>
                <a:ext cx="57247" cy="57247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293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3" name="Rectangle 32"/>
              <p:cNvSpPr/>
              <p:nvPr/>
            </p:nvSpPr>
            <p:spPr bwMode="auto">
              <a:xfrm>
                <a:off x="2793421" y="2859589"/>
                <a:ext cx="57247" cy="72434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293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4" name="Rectangle 33"/>
              <p:cNvSpPr/>
              <p:nvPr/>
            </p:nvSpPr>
            <p:spPr bwMode="auto">
              <a:xfrm>
                <a:off x="2628239" y="2715498"/>
                <a:ext cx="57247" cy="57247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293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5" name="Rectangle 34"/>
              <p:cNvSpPr/>
              <p:nvPr/>
            </p:nvSpPr>
            <p:spPr bwMode="auto">
              <a:xfrm>
                <a:off x="2878277" y="2792260"/>
                <a:ext cx="57247" cy="57247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293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6" name="Rectangle 35"/>
              <p:cNvSpPr/>
              <p:nvPr/>
            </p:nvSpPr>
            <p:spPr bwMode="auto">
              <a:xfrm>
                <a:off x="2877485" y="2870842"/>
                <a:ext cx="57247" cy="57247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293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7" name="Rectangle 36"/>
              <p:cNvSpPr/>
              <p:nvPr/>
            </p:nvSpPr>
            <p:spPr bwMode="auto">
              <a:xfrm>
                <a:off x="2873508" y="2956004"/>
                <a:ext cx="57247" cy="57247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293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8" name="Rectangle 37"/>
              <p:cNvSpPr/>
              <p:nvPr/>
            </p:nvSpPr>
            <p:spPr bwMode="auto">
              <a:xfrm>
                <a:off x="2873508" y="3048980"/>
                <a:ext cx="57247" cy="57247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293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9" name="Rectangle 38"/>
              <p:cNvSpPr/>
              <p:nvPr/>
            </p:nvSpPr>
            <p:spPr bwMode="auto">
              <a:xfrm>
                <a:off x="2715944" y="2881977"/>
                <a:ext cx="57247" cy="57247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293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0" name="Rectangle 39"/>
              <p:cNvSpPr/>
              <p:nvPr/>
            </p:nvSpPr>
            <p:spPr bwMode="auto">
              <a:xfrm>
                <a:off x="2753880" y="2981337"/>
                <a:ext cx="57247" cy="57247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293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1" name="Rectangle 40"/>
              <p:cNvSpPr/>
              <p:nvPr/>
            </p:nvSpPr>
            <p:spPr bwMode="auto">
              <a:xfrm>
                <a:off x="2796117" y="3016317"/>
                <a:ext cx="57247" cy="57247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293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2" name="Rectangle 41"/>
              <p:cNvSpPr/>
              <p:nvPr/>
            </p:nvSpPr>
            <p:spPr bwMode="auto">
              <a:xfrm>
                <a:off x="2678699" y="2980353"/>
                <a:ext cx="57247" cy="57247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293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3" name="Rectangle 42"/>
              <p:cNvSpPr/>
              <p:nvPr/>
            </p:nvSpPr>
            <p:spPr bwMode="auto">
              <a:xfrm>
                <a:off x="2628238" y="2775588"/>
                <a:ext cx="57247" cy="57247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293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4" name="Rectangle 43"/>
              <p:cNvSpPr/>
              <p:nvPr/>
            </p:nvSpPr>
            <p:spPr bwMode="auto">
              <a:xfrm>
                <a:off x="2633652" y="2889549"/>
                <a:ext cx="57247" cy="57247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293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</p:grpSp>
      </p:grpSp>
      <p:grpSp>
        <p:nvGrpSpPr>
          <p:cNvPr id="90" name="Group 89"/>
          <p:cNvGrpSpPr/>
          <p:nvPr/>
        </p:nvGrpSpPr>
        <p:grpSpPr>
          <a:xfrm>
            <a:off x="1681642" y="4151298"/>
            <a:ext cx="1956908" cy="2102057"/>
            <a:chOff x="1681642" y="4151298"/>
            <a:chExt cx="1956908" cy="2102057"/>
          </a:xfrm>
        </p:grpSpPr>
        <p:sp>
          <p:nvSpPr>
            <p:cNvPr id="56" name="TextBox 55"/>
            <p:cNvSpPr txBox="1"/>
            <p:nvPr/>
          </p:nvSpPr>
          <p:spPr>
            <a:xfrm>
              <a:off x="1681642" y="5398051"/>
              <a:ext cx="1956908" cy="855304"/>
            </a:xfrm>
            <a:prstGeom prst="rect">
              <a:avLst/>
            </a:prstGeom>
            <a:noFill/>
          </p:spPr>
          <p:txBody>
            <a:bodyPr wrap="square" lIns="93247" tIns="149196" rIns="186494" bIns="149196" rtlCol="0">
              <a:spAutoFit/>
            </a:bodyPr>
            <a:lstStyle/>
            <a:p>
              <a:pPr marL="0" marR="0" lvl="0" indent="0" algn="ctr" defTabSz="1243192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224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1250">
                        <a:srgbClr val="353535"/>
                      </a:gs>
                      <a:gs pos="100000">
                        <a:srgbClr val="353535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+mj-lt"/>
                  <a:ea typeface="+mn-ea"/>
                  <a:cs typeface="Segoe UI"/>
                </a:rPr>
                <a:t>Reduced DevOps</a:t>
              </a:r>
            </a:p>
          </p:txBody>
        </p:sp>
        <p:grpSp>
          <p:nvGrpSpPr>
            <p:cNvPr id="57" name="Group 56"/>
            <p:cNvGrpSpPr/>
            <p:nvPr/>
          </p:nvGrpSpPr>
          <p:grpSpPr>
            <a:xfrm>
              <a:off x="2040170" y="4151298"/>
              <a:ext cx="1239852" cy="1239852"/>
              <a:chOff x="1799852" y="2349343"/>
              <a:chExt cx="1719478" cy="1719478"/>
            </a:xfrm>
          </p:grpSpPr>
          <p:sp>
            <p:nvSpPr>
              <p:cNvPr id="58" name="Oval 57"/>
              <p:cNvSpPr/>
              <p:nvPr/>
            </p:nvSpPr>
            <p:spPr bwMode="auto">
              <a:xfrm>
                <a:off x="1799852" y="2349343"/>
                <a:ext cx="1719478" cy="1719478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293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59" name="Group 4"/>
              <p:cNvGrpSpPr>
                <a:grpSpLocks noChangeAspect="1"/>
              </p:cNvGrpSpPr>
              <p:nvPr/>
            </p:nvGrpSpPr>
            <p:grpSpPr bwMode="auto">
              <a:xfrm>
                <a:off x="2084315" y="2864915"/>
                <a:ext cx="1119410" cy="646770"/>
                <a:chOff x="12" y="8"/>
                <a:chExt cx="270" cy="156"/>
              </a:xfrm>
            </p:grpSpPr>
            <p:sp>
              <p:nvSpPr>
                <p:cNvPr id="60" name="Oval 59"/>
                <p:cNvSpPr>
                  <a:spLocks noChangeArrowheads="1"/>
                </p:cNvSpPr>
                <p:nvPr/>
              </p:nvSpPr>
              <p:spPr bwMode="auto">
                <a:xfrm>
                  <a:off x="31" y="8"/>
                  <a:ext cx="89" cy="91"/>
                </a:xfrm>
                <a:prstGeom prst="ellipse">
                  <a:avLst/>
                </a:prstGeom>
                <a:noFill/>
                <a:ln w="26988" cap="flat">
                  <a:solidFill>
                    <a:schemeClr val="bg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6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+mj-lt"/>
                    <a:ea typeface="+mn-ea"/>
                    <a:cs typeface="+mn-cs"/>
                  </a:endParaRPr>
                </a:p>
              </p:txBody>
            </p:sp>
            <p:sp>
              <p:nvSpPr>
                <p:cNvPr id="61" name="Freeform 60"/>
                <p:cNvSpPr>
                  <a:spLocks/>
                </p:cNvSpPr>
                <p:nvPr/>
              </p:nvSpPr>
              <p:spPr bwMode="auto">
                <a:xfrm>
                  <a:off x="12" y="99"/>
                  <a:ext cx="124" cy="65"/>
                </a:xfrm>
                <a:custGeom>
                  <a:avLst/>
                  <a:gdLst>
                    <a:gd name="T0" fmla="*/ 59 w 59"/>
                    <a:gd name="T1" fmla="*/ 30 h 30"/>
                    <a:gd name="T2" fmla="*/ 30 w 59"/>
                    <a:gd name="T3" fmla="*/ 0 h 30"/>
                    <a:gd name="T4" fmla="*/ 0 w 59"/>
                    <a:gd name="T5" fmla="*/ 3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59" h="30">
                      <a:moveTo>
                        <a:pt x="59" y="30"/>
                      </a:moveTo>
                      <a:cubicBezTo>
                        <a:pt x="59" y="13"/>
                        <a:pt x="46" y="0"/>
                        <a:pt x="30" y="0"/>
                      </a:cubicBezTo>
                      <a:cubicBezTo>
                        <a:pt x="13" y="0"/>
                        <a:pt x="0" y="13"/>
                        <a:pt x="0" y="30"/>
                      </a:cubicBezTo>
                    </a:path>
                  </a:pathLst>
                </a:custGeom>
                <a:noFill/>
                <a:ln w="26988" cap="flat">
                  <a:solidFill>
                    <a:schemeClr val="bg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6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+mj-lt"/>
                    <a:ea typeface="+mn-ea"/>
                    <a:cs typeface="+mn-cs"/>
                  </a:endParaRPr>
                </a:p>
              </p:txBody>
            </p:sp>
            <p:sp>
              <p:nvSpPr>
                <p:cNvPr id="62" name="Freeform 61"/>
                <p:cNvSpPr>
                  <a:spLocks/>
                </p:cNvSpPr>
                <p:nvPr/>
              </p:nvSpPr>
              <p:spPr bwMode="auto">
                <a:xfrm>
                  <a:off x="113" y="30"/>
                  <a:ext cx="125" cy="93"/>
                </a:xfrm>
                <a:custGeom>
                  <a:avLst/>
                  <a:gdLst>
                    <a:gd name="T0" fmla="*/ 11 w 125"/>
                    <a:gd name="T1" fmla="*/ 93 h 93"/>
                    <a:gd name="T2" fmla="*/ 125 w 125"/>
                    <a:gd name="T3" fmla="*/ 93 h 93"/>
                    <a:gd name="T4" fmla="*/ 125 w 125"/>
                    <a:gd name="T5" fmla="*/ 0 h 93"/>
                    <a:gd name="T6" fmla="*/ 0 w 125"/>
                    <a:gd name="T7" fmla="*/ 0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5" h="93">
                      <a:moveTo>
                        <a:pt x="11" y="93"/>
                      </a:moveTo>
                      <a:lnTo>
                        <a:pt x="125" y="93"/>
                      </a:lnTo>
                      <a:lnTo>
                        <a:pt x="125" y="0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26988" cap="flat">
                  <a:solidFill>
                    <a:schemeClr val="bg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6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+mj-lt"/>
                    <a:ea typeface="+mn-ea"/>
                    <a:cs typeface="+mn-cs"/>
                  </a:endParaRPr>
                </a:p>
              </p:txBody>
            </p:sp>
            <p:sp>
              <p:nvSpPr>
                <p:cNvPr id="63" name="Line 8"/>
                <p:cNvSpPr>
                  <a:spLocks noChangeShapeType="1"/>
                </p:cNvSpPr>
                <p:nvPr/>
              </p:nvSpPr>
              <p:spPr bwMode="auto">
                <a:xfrm flipV="1">
                  <a:off x="170" y="123"/>
                  <a:ext cx="0" cy="32"/>
                </a:xfrm>
                <a:prstGeom prst="line">
                  <a:avLst/>
                </a:prstGeom>
                <a:noFill/>
                <a:ln w="26988" cap="flat">
                  <a:solidFill>
                    <a:schemeClr val="bg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6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+mj-lt"/>
                    <a:ea typeface="+mn-ea"/>
                    <a:cs typeface="+mn-cs"/>
                  </a:endParaRPr>
                </a:p>
              </p:txBody>
            </p:sp>
            <p:sp>
              <p:nvSpPr>
                <p:cNvPr id="64" name="Freeform 9"/>
                <p:cNvSpPr>
                  <a:spLocks/>
                </p:cNvSpPr>
                <p:nvPr/>
              </p:nvSpPr>
              <p:spPr bwMode="auto">
                <a:xfrm>
                  <a:off x="223" y="47"/>
                  <a:ext cx="59" cy="108"/>
                </a:xfrm>
                <a:custGeom>
                  <a:avLst/>
                  <a:gdLst>
                    <a:gd name="T0" fmla="*/ 15 w 59"/>
                    <a:gd name="T1" fmla="*/ 0 h 108"/>
                    <a:gd name="T2" fmla="*/ 59 w 59"/>
                    <a:gd name="T3" fmla="*/ 0 h 108"/>
                    <a:gd name="T4" fmla="*/ 59 w 59"/>
                    <a:gd name="T5" fmla="*/ 108 h 108"/>
                    <a:gd name="T6" fmla="*/ 0 w 59"/>
                    <a:gd name="T7" fmla="*/ 108 h 108"/>
                    <a:gd name="T8" fmla="*/ 0 w 59"/>
                    <a:gd name="T9" fmla="*/ 76 h 1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9" h="108">
                      <a:moveTo>
                        <a:pt x="15" y="0"/>
                      </a:moveTo>
                      <a:lnTo>
                        <a:pt x="59" y="0"/>
                      </a:lnTo>
                      <a:lnTo>
                        <a:pt x="59" y="108"/>
                      </a:lnTo>
                      <a:lnTo>
                        <a:pt x="0" y="108"/>
                      </a:lnTo>
                      <a:lnTo>
                        <a:pt x="0" y="76"/>
                      </a:lnTo>
                    </a:path>
                  </a:pathLst>
                </a:custGeom>
                <a:noFill/>
                <a:ln w="26988" cap="flat">
                  <a:solidFill>
                    <a:schemeClr val="bg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6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+mj-lt"/>
                    <a:ea typeface="+mn-ea"/>
                    <a:cs typeface="+mn-cs"/>
                  </a:endParaRPr>
                </a:p>
              </p:txBody>
            </p:sp>
            <p:sp>
              <p:nvSpPr>
                <p:cNvPr id="65" name="Line 10"/>
                <p:cNvSpPr>
                  <a:spLocks noChangeShapeType="1"/>
                </p:cNvSpPr>
                <p:nvPr/>
              </p:nvSpPr>
              <p:spPr bwMode="auto">
                <a:xfrm flipH="1">
                  <a:off x="130" y="155"/>
                  <a:ext cx="68" cy="0"/>
                </a:xfrm>
                <a:prstGeom prst="line">
                  <a:avLst/>
                </a:prstGeom>
                <a:noFill/>
                <a:ln w="26988" cap="flat">
                  <a:solidFill>
                    <a:schemeClr val="bg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6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+mj-lt"/>
                    <a:ea typeface="+mn-ea"/>
                    <a:cs typeface="+mn-cs"/>
                  </a:endParaRPr>
                </a:p>
              </p:txBody>
            </p:sp>
            <p:sp>
              <p:nvSpPr>
                <p:cNvPr id="66" name="Line 11"/>
                <p:cNvSpPr>
                  <a:spLocks noChangeShapeType="1"/>
                </p:cNvSpPr>
                <p:nvPr/>
              </p:nvSpPr>
              <p:spPr bwMode="auto">
                <a:xfrm flipH="1">
                  <a:off x="238" y="82"/>
                  <a:ext cx="44" cy="0"/>
                </a:xfrm>
                <a:prstGeom prst="line">
                  <a:avLst/>
                </a:prstGeom>
                <a:noFill/>
                <a:ln w="26988" cap="flat">
                  <a:solidFill>
                    <a:schemeClr val="bg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6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+mj-lt"/>
                    <a:ea typeface="+mn-ea"/>
                    <a:cs typeface="+mn-cs"/>
                  </a:endParaRPr>
                </a:p>
              </p:txBody>
            </p:sp>
            <p:sp>
              <p:nvSpPr>
                <p:cNvPr id="67" name="Line 12"/>
                <p:cNvSpPr>
                  <a:spLocks noChangeShapeType="1"/>
                </p:cNvSpPr>
                <p:nvPr/>
              </p:nvSpPr>
              <p:spPr bwMode="auto">
                <a:xfrm flipH="1">
                  <a:off x="238" y="110"/>
                  <a:ext cx="44" cy="0"/>
                </a:xfrm>
                <a:prstGeom prst="line">
                  <a:avLst/>
                </a:prstGeom>
                <a:noFill/>
                <a:ln w="26988" cap="flat">
                  <a:solidFill>
                    <a:schemeClr val="bg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6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+mj-lt"/>
                    <a:ea typeface="+mn-ea"/>
                    <a:cs typeface="+mn-cs"/>
                  </a:endParaRPr>
                </a:p>
              </p:txBody>
            </p:sp>
            <p:sp>
              <p:nvSpPr>
                <p:cNvPr id="68" name="Line 13"/>
                <p:cNvSpPr>
                  <a:spLocks noChangeShapeType="1"/>
                </p:cNvSpPr>
                <p:nvPr/>
              </p:nvSpPr>
              <p:spPr bwMode="auto">
                <a:xfrm>
                  <a:off x="145" y="58"/>
                  <a:ext cx="19" cy="37"/>
                </a:xfrm>
                <a:prstGeom prst="line">
                  <a:avLst/>
                </a:prstGeom>
                <a:noFill/>
                <a:ln w="20638" cap="flat">
                  <a:solidFill>
                    <a:schemeClr val="bg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6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+mj-lt"/>
                    <a:ea typeface="+mn-ea"/>
                    <a:cs typeface="+mn-cs"/>
                  </a:endParaRPr>
                </a:p>
              </p:txBody>
            </p:sp>
            <p:sp>
              <p:nvSpPr>
                <p:cNvPr id="69" name="Freeform 14"/>
                <p:cNvSpPr>
                  <a:spLocks/>
                </p:cNvSpPr>
                <p:nvPr/>
              </p:nvSpPr>
              <p:spPr bwMode="auto">
                <a:xfrm>
                  <a:off x="183" y="54"/>
                  <a:ext cx="19" cy="41"/>
                </a:xfrm>
                <a:custGeom>
                  <a:avLst/>
                  <a:gdLst>
                    <a:gd name="T0" fmla="*/ 0 w 19"/>
                    <a:gd name="T1" fmla="*/ 0 h 41"/>
                    <a:gd name="T2" fmla="*/ 19 w 19"/>
                    <a:gd name="T3" fmla="*/ 21 h 41"/>
                    <a:gd name="T4" fmla="*/ 0 w 19"/>
                    <a:gd name="T5" fmla="*/ 41 h 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9" h="41">
                      <a:moveTo>
                        <a:pt x="0" y="0"/>
                      </a:moveTo>
                      <a:lnTo>
                        <a:pt x="19" y="21"/>
                      </a:lnTo>
                      <a:lnTo>
                        <a:pt x="0" y="41"/>
                      </a:lnTo>
                    </a:path>
                  </a:pathLst>
                </a:custGeom>
                <a:noFill/>
                <a:ln w="20638" cap="flat">
                  <a:solidFill>
                    <a:schemeClr val="bg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6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+mj-lt"/>
                    <a:ea typeface="+mn-ea"/>
                    <a:cs typeface="+mn-cs"/>
                  </a:endParaRPr>
                </a:p>
              </p:txBody>
            </p:sp>
          </p:grpSp>
        </p:grpSp>
      </p:grpSp>
      <p:grpSp>
        <p:nvGrpSpPr>
          <p:cNvPr id="91" name="Group 90"/>
          <p:cNvGrpSpPr/>
          <p:nvPr/>
        </p:nvGrpSpPr>
        <p:grpSpPr>
          <a:xfrm>
            <a:off x="5250604" y="4151298"/>
            <a:ext cx="2064596" cy="2102057"/>
            <a:chOff x="5250604" y="4151298"/>
            <a:chExt cx="2064596" cy="2102057"/>
          </a:xfrm>
        </p:grpSpPr>
        <p:sp>
          <p:nvSpPr>
            <p:cNvPr id="54" name="TextBox 53"/>
            <p:cNvSpPr txBox="1"/>
            <p:nvPr/>
          </p:nvSpPr>
          <p:spPr>
            <a:xfrm>
              <a:off x="5250604" y="5398051"/>
              <a:ext cx="2064596" cy="855304"/>
            </a:xfrm>
            <a:prstGeom prst="rect">
              <a:avLst/>
            </a:prstGeom>
            <a:noFill/>
          </p:spPr>
          <p:txBody>
            <a:bodyPr wrap="square" lIns="93247" tIns="149196" rIns="186494" bIns="149196" rtlCol="0">
              <a:spAutoFit/>
            </a:bodyPr>
            <a:lstStyle/>
            <a:p>
              <a:pPr marL="0" marR="0" lvl="0" indent="0" algn="ctr" defTabSz="1243192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224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1250">
                        <a:srgbClr val="353535"/>
                      </a:gs>
                      <a:gs pos="100000">
                        <a:srgbClr val="353535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+mj-lt"/>
                  <a:ea typeface="+mn-ea"/>
                  <a:cs typeface="Segoe UI"/>
                </a:rPr>
                <a:t>Focus on business logic</a:t>
              </a:r>
            </a:p>
          </p:txBody>
        </p:sp>
        <p:grpSp>
          <p:nvGrpSpPr>
            <p:cNvPr id="70" name="Group 69"/>
            <p:cNvGrpSpPr/>
            <p:nvPr/>
          </p:nvGrpSpPr>
          <p:grpSpPr>
            <a:xfrm>
              <a:off x="5662975" y="4151298"/>
              <a:ext cx="1239852" cy="1239852"/>
              <a:chOff x="5423171" y="2349343"/>
              <a:chExt cx="1719478" cy="1719478"/>
            </a:xfrm>
          </p:grpSpPr>
          <p:sp>
            <p:nvSpPr>
              <p:cNvPr id="71" name="Oval 70"/>
              <p:cNvSpPr/>
              <p:nvPr/>
            </p:nvSpPr>
            <p:spPr bwMode="auto">
              <a:xfrm>
                <a:off x="5423171" y="2349343"/>
                <a:ext cx="1719478" cy="1719478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293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72" name="Group 17"/>
              <p:cNvGrpSpPr>
                <a:grpSpLocks noChangeAspect="1"/>
              </p:cNvGrpSpPr>
              <p:nvPr/>
            </p:nvGrpSpPr>
            <p:grpSpPr bwMode="auto">
              <a:xfrm>
                <a:off x="5954114" y="2865066"/>
                <a:ext cx="646697" cy="749504"/>
                <a:chOff x="9" y="9"/>
                <a:chExt cx="195" cy="226"/>
              </a:xfrm>
            </p:grpSpPr>
            <p:sp>
              <p:nvSpPr>
                <p:cNvPr id="73" name="Freeform 18"/>
                <p:cNvSpPr>
                  <a:spLocks/>
                </p:cNvSpPr>
                <p:nvPr/>
              </p:nvSpPr>
              <p:spPr bwMode="auto">
                <a:xfrm>
                  <a:off x="9" y="204"/>
                  <a:ext cx="195" cy="31"/>
                </a:xfrm>
                <a:custGeom>
                  <a:avLst/>
                  <a:gdLst>
                    <a:gd name="T0" fmla="*/ 0 w 91"/>
                    <a:gd name="T1" fmla="*/ 0 h 15"/>
                    <a:gd name="T2" fmla="*/ 16 w 91"/>
                    <a:gd name="T3" fmla="*/ 15 h 15"/>
                    <a:gd name="T4" fmla="*/ 31 w 91"/>
                    <a:gd name="T5" fmla="*/ 0 h 15"/>
                    <a:gd name="T6" fmla="*/ 91 w 91"/>
                    <a:gd name="T7" fmla="*/ 0 h 15"/>
                    <a:gd name="T8" fmla="*/ 75 w 91"/>
                    <a:gd name="T9" fmla="*/ 15 h 15"/>
                    <a:gd name="T10" fmla="*/ 16 w 91"/>
                    <a:gd name="T11" fmla="*/ 15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91" h="15">
                      <a:moveTo>
                        <a:pt x="0" y="0"/>
                      </a:moveTo>
                      <a:cubicBezTo>
                        <a:pt x="0" y="8"/>
                        <a:pt x="7" y="15"/>
                        <a:pt x="16" y="15"/>
                      </a:cubicBezTo>
                      <a:cubicBezTo>
                        <a:pt x="24" y="15"/>
                        <a:pt x="31" y="8"/>
                        <a:pt x="31" y="0"/>
                      </a:cubicBezTo>
                      <a:cubicBezTo>
                        <a:pt x="91" y="0"/>
                        <a:pt x="91" y="0"/>
                        <a:pt x="91" y="0"/>
                      </a:cubicBezTo>
                      <a:cubicBezTo>
                        <a:pt x="91" y="8"/>
                        <a:pt x="84" y="15"/>
                        <a:pt x="75" y="15"/>
                      </a:cubicBezTo>
                      <a:cubicBezTo>
                        <a:pt x="16" y="15"/>
                        <a:pt x="16" y="15"/>
                        <a:pt x="16" y="15"/>
                      </a:cubicBezTo>
                    </a:path>
                  </a:pathLst>
                </a:custGeom>
                <a:noFill/>
                <a:ln w="26988" cap="flat">
                  <a:solidFill>
                    <a:schemeClr val="bg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6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+mj-lt"/>
                    <a:ea typeface="+mn-ea"/>
                    <a:cs typeface="+mn-cs"/>
                  </a:endParaRPr>
                </a:p>
              </p:txBody>
            </p:sp>
            <p:sp>
              <p:nvSpPr>
                <p:cNvPr id="74" name="Freeform 19"/>
                <p:cNvSpPr>
                  <a:spLocks/>
                </p:cNvSpPr>
                <p:nvPr/>
              </p:nvSpPr>
              <p:spPr bwMode="auto">
                <a:xfrm>
                  <a:off x="9" y="9"/>
                  <a:ext cx="172" cy="197"/>
                </a:xfrm>
                <a:custGeom>
                  <a:avLst/>
                  <a:gdLst>
                    <a:gd name="T0" fmla="*/ 0 w 172"/>
                    <a:gd name="T1" fmla="*/ 197 h 197"/>
                    <a:gd name="T2" fmla="*/ 0 w 172"/>
                    <a:gd name="T3" fmla="*/ 0 h 197"/>
                    <a:gd name="T4" fmla="*/ 172 w 172"/>
                    <a:gd name="T5" fmla="*/ 0 h 197"/>
                    <a:gd name="T6" fmla="*/ 172 w 172"/>
                    <a:gd name="T7" fmla="*/ 195 h 1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72" h="197">
                      <a:moveTo>
                        <a:pt x="0" y="197"/>
                      </a:moveTo>
                      <a:lnTo>
                        <a:pt x="0" y="0"/>
                      </a:lnTo>
                      <a:lnTo>
                        <a:pt x="172" y="0"/>
                      </a:lnTo>
                      <a:lnTo>
                        <a:pt x="172" y="195"/>
                      </a:lnTo>
                    </a:path>
                  </a:pathLst>
                </a:custGeom>
                <a:noFill/>
                <a:ln w="26988" cap="flat">
                  <a:solidFill>
                    <a:schemeClr val="bg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6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+mj-lt"/>
                    <a:ea typeface="+mn-ea"/>
                    <a:cs typeface="+mn-cs"/>
                  </a:endParaRPr>
                </a:p>
              </p:txBody>
            </p:sp>
            <p:sp>
              <p:nvSpPr>
                <p:cNvPr id="75" name="Line 20"/>
                <p:cNvSpPr>
                  <a:spLocks noChangeShapeType="1"/>
                </p:cNvSpPr>
                <p:nvPr/>
              </p:nvSpPr>
              <p:spPr bwMode="auto">
                <a:xfrm>
                  <a:off x="78" y="58"/>
                  <a:ext cx="69" cy="0"/>
                </a:xfrm>
                <a:prstGeom prst="line">
                  <a:avLst/>
                </a:prstGeom>
                <a:noFill/>
                <a:ln w="26988" cap="flat">
                  <a:solidFill>
                    <a:schemeClr val="bg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6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+mj-lt"/>
                    <a:ea typeface="+mn-ea"/>
                    <a:cs typeface="+mn-cs"/>
                  </a:endParaRPr>
                </a:p>
              </p:txBody>
            </p:sp>
            <p:sp>
              <p:nvSpPr>
                <p:cNvPr id="76" name="Line 21"/>
                <p:cNvSpPr>
                  <a:spLocks noChangeShapeType="1"/>
                </p:cNvSpPr>
                <p:nvPr/>
              </p:nvSpPr>
              <p:spPr bwMode="auto">
                <a:xfrm>
                  <a:off x="78" y="105"/>
                  <a:ext cx="69" cy="0"/>
                </a:xfrm>
                <a:prstGeom prst="line">
                  <a:avLst/>
                </a:prstGeom>
                <a:noFill/>
                <a:ln w="26988" cap="flat">
                  <a:solidFill>
                    <a:schemeClr val="bg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6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+mj-lt"/>
                    <a:ea typeface="+mn-ea"/>
                    <a:cs typeface="+mn-cs"/>
                  </a:endParaRPr>
                </a:p>
              </p:txBody>
            </p:sp>
            <p:sp>
              <p:nvSpPr>
                <p:cNvPr id="77" name="Line 22"/>
                <p:cNvSpPr>
                  <a:spLocks noChangeShapeType="1"/>
                </p:cNvSpPr>
                <p:nvPr/>
              </p:nvSpPr>
              <p:spPr bwMode="auto">
                <a:xfrm>
                  <a:off x="78" y="154"/>
                  <a:ext cx="69" cy="0"/>
                </a:xfrm>
                <a:prstGeom prst="line">
                  <a:avLst/>
                </a:prstGeom>
                <a:noFill/>
                <a:ln w="26988" cap="flat">
                  <a:solidFill>
                    <a:schemeClr val="bg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6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+mj-lt"/>
                    <a:ea typeface="+mn-ea"/>
                    <a:cs typeface="+mn-cs"/>
                  </a:endParaRPr>
                </a:p>
              </p:txBody>
            </p:sp>
            <p:sp>
              <p:nvSpPr>
                <p:cNvPr id="78" name="Line 23"/>
                <p:cNvSpPr>
                  <a:spLocks noChangeShapeType="1"/>
                </p:cNvSpPr>
                <p:nvPr/>
              </p:nvSpPr>
              <p:spPr bwMode="auto">
                <a:xfrm>
                  <a:off x="44" y="58"/>
                  <a:ext cx="17" cy="0"/>
                </a:xfrm>
                <a:prstGeom prst="line">
                  <a:avLst/>
                </a:prstGeom>
                <a:noFill/>
                <a:ln w="26988" cap="flat">
                  <a:solidFill>
                    <a:schemeClr val="bg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6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+mj-lt"/>
                    <a:ea typeface="+mn-ea"/>
                    <a:cs typeface="+mn-cs"/>
                  </a:endParaRPr>
                </a:p>
              </p:txBody>
            </p:sp>
            <p:sp>
              <p:nvSpPr>
                <p:cNvPr id="79" name="Line 24"/>
                <p:cNvSpPr>
                  <a:spLocks noChangeShapeType="1"/>
                </p:cNvSpPr>
                <p:nvPr/>
              </p:nvSpPr>
              <p:spPr bwMode="auto">
                <a:xfrm>
                  <a:off x="44" y="105"/>
                  <a:ext cx="17" cy="0"/>
                </a:xfrm>
                <a:prstGeom prst="line">
                  <a:avLst/>
                </a:prstGeom>
                <a:noFill/>
                <a:ln w="26988" cap="flat">
                  <a:solidFill>
                    <a:schemeClr val="bg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6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+mj-lt"/>
                    <a:ea typeface="+mn-ea"/>
                    <a:cs typeface="+mn-cs"/>
                  </a:endParaRPr>
                </a:p>
              </p:txBody>
            </p:sp>
            <p:sp>
              <p:nvSpPr>
                <p:cNvPr id="80" name="Line 25"/>
                <p:cNvSpPr>
                  <a:spLocks noChangeShapeType="1"/>
                </p:cNvSpPr>
                <p:nvPr/>
              </p:nvSpPr>
              <p:spPr bwMode="auto">
                <a:xfrm>
                  <a:off x="44" y="154"/>
                  <a:ext cx="17" cy="0"/>
                </a:xfrm>
                <a:prstGeom prst="line">
                  <a:avLst/>
                </a:prstGeom>
                <a:noFill/>
                <a:ln w="26988" cap="flat">
                  <a:solidFill>
                    <a:schemeClr val="bg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6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+mj-lt"/>
                    <a:ea typeface="+mn-ea"/>
                    <a:cs typeface="+mn-cs"/>
                  </a:endParaRPr>
                </a:p>
              </p:txBody>
            </p:sp>
          </p:grpSp>
        </p:grpSp>
      </p:grpSp>
      <p:grpSp>
        <p:nvGrpSpPr>
          <p:cNvPr id="92" name="Group 91"/>
          <p:cNvGrpSpPr/>
          <p:nvPr/>
        </p:nvGrpSpPr>
        <p:grpSpPr>
          <a:xfrm>
            <a:off x="9054183" y="4151298"/>
            <a:ext cx="1575718" cy="2102057"/>
            <a:chOff x="9054183" y="4151298"/>
            <a:chExt cx="1575718" cy="2102057"/>
          </a:xfrm>
        </p:grpSpPr>
        <p:sp>
          <p:nvSpPr>
            <p:cNvPr id="55" name="TextBox 54"/>
            <p:cNvSpPr txBox="1"/>
            <p:nvPr/>
          </p:nvSpPr>
          <p:spPr>
            <a:xfrm>
              <a:off x="9054183" y="5398051"/>
              <a:ext cx="1575718" cy="855304"/>
            </a:xfrm>
            <a:prstGeom prst="rect">
              <a:avLst/>
            </a:prstGeom>
            <a:noFill/>
          </p:spPr>
          <p:txBody>
            <a:bodyPr wrap="square" lIns="93247" tIns="149196" rIns="186494" bIns="149196" rtlCol="0">
              <a:spAutoFit/>
            </a:bodyPr>
            <a:lstStyle/>
            <a:p>
              <a:pPr marL="0" marR="0" lvl="0" indent="0" algn="ctr" defTabSz="1243192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224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1250">
                        <a:srgbClr val="353535"/>
                      </a:gs>
                      <a:gs pos="100000">
                        <a:srgbClr val="353535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+mj-lt"/>
                  <a:ea typeface="+mn-ea"/>
                  <a:cs typeface="Segoe UI"/>
                </a:rPr>
                <a:t>Faster time to market</a:t>
              </a:r>
            </a:p>
          </p:txBody>
        </p:sp>
        <p:grpSp>
          <p:nvGrpSpPr>
            <p:cNvPr id="81" name="Group 80"/>
            <p:cNvGrpSpPr/>
            <p:nvPr/>
          </p:nvGrpSpPr>
          <p:grpSpPr>
            <a:xfrm>
              <a:off x="9222114" y="4151298"/>
              <a:ext cx="1239852" cy="1239852"/>
              <a:chOff x="8982815" y="2349343"/>
              <a:chExt cx="1719478" cy="1719478"/>
            </a:xfrm>
          </p:grpSpPr>
          <p:sp>
            <p:nvSpPr>
              <p:cNvPr id="82" name="Oval 81"/>
              <p:cNvSpPr/>
              <p:nvPr/>
            </p:nvSpPr>
            <p:spPr bwMode="auto">
              <a:xfrm>
                <a:off x="8982815" y="2349343"/>
                <a:ext cx="1719478" cy="1719478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293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83" name="Group 28"/>
              <p:cNvGrpSpPr>
                <a:grpSpLocks noChangeAspect="1"/>
              </p:cNvGrpSpPr>
              <p:nvPr/>
            </p:nvGrpSpPr>
            <p:grpSpPr bwMode="auto">
              <a:xfrm>
                <a:off x="9491591" y="2863270"/>
                <a:ext cx="684072" cy="686754"/>
                <a:chOff x="8" y="7"/>
                <a:chExt cx="255" cy="256"/>
              </a:xfrm>
            </p:grpSpPr>
            <p:sp>
              <p:nvSpPr>
                <p:cNvPr id="84" name="Freeform 29"/>
                <p:cNvSpPr>
                  <a:spLocks/>
                </p:cNvSpPr>
                <p:nvPr/>
              </p:nvSpPr>
              <p:spPr bwMode="auto">
                <a:xfrm>
                  <a:off x="8" y="7"/>
                  <a:ext cx="255" cy="256"/>
                </a:xfrm>
                <a:custGeom>
                  <a:avLst/>
                  <a:gdLst>
                    <a:gd name="T0" fmla="*/ 4 w 120"/>
                    <a:gd name="T1" fmla="*/ 38 h 120"/>
                    <a:gd name="T2" fmla="*/ 5 w 120"/>
                    <a:gd name="T3" fmla="*/ 36 h 120"/>
                    <a:gd name="T4" fmla="*/ 9 w 120"/>
                    <a:gd name="T5" fmla="*/ 28 h 120"/>
                    <a:gd name="T6" fmla="*/ 60 w 120"/>
                    <a:gd name="T7" fmla="*/ 0 h 120"/>
                    <a:gd name="T8" fmla="*/ 120 w 120"/>
                    <a:gd name="T9" fmla="*/ 60 h 120"/>
                    <a:gd name="T10" fmla="*/ 60 w 120"/>
                    <a:gd name="T11" fmla="*/ 120 h 120"/>
                    <a:gd name="T12" fmla="*/ 0 w 120"/>
                    <a:gd name="T13" fmla="*/ 60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20" h="120">
                      <a:moveTo>
                        <a:pt x="4" y="38"/>
                      </a:moveTo>
                      <a:cubicBezTo>
                        <a:pt x="4" y="38"/>
                        <a:pt x="5" y="37"/>
                        <a:pt x="5" y="36"/>
                      </a:cubicBezTo>
                      <a:cubicBezTo>
                        <a:pt x="6" y="33"/>
                        <a:pt x="8" y="31"/>
                        <a:pt x="9" y="28"/>
                      </a:cubicBezTo>
                      <a:cubicBezTo>
                        <a:pt x="20" y="11"/>
                        <a:pt x="39" y="0"/>
                        <a:pt x="60" y="0"/>
                      </a:cubicBezTo>
                      <a:cubicBezTo>
                        <a:pt x="93" y="0"/>
                        <a:pt x="120" y="27"/>
                        <a:pt x="120" y="60"/>
                      </a:cubicBezTo>
                      <a:cubicBezTo>
                        <a:pt x="120" y="93"/>
                        <a:pt x="93" y="120"/>
                        <a:pt x="60" y="120"/>
                      </a:cubicBezTo>
                      <a:cubicBezTo>
                        <a:pt x="27" y="120"/>
                        <a:pt x="0" y="93"/>
                        <a:pt x="0" y="60"/>
                      </a:cubicBezTo>
                    </a:path>
                  </a:pathLst>
                </a:custGeom>
                <a:noFill/>
                <a:ln w="26988" cap="flat">
                  <a:solidFill>
                    <a:schemeClr val="bg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6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+mj-lt"/>
                    <a:ea typeface="+mn-ea"/>
                    <a:cs typeface="+mn-cs"/>
                  </a:endParaRPr>
                </a:p>
              </p:txBody>
            </p:sp>
            <p:sp>
              <p:nvSpPr>
                <p:cNvPr id="85" name="Freeform 30"/>
                <p:cNvSpPr>
                  <a:spLocks/>
                </p:cNvSpPr>
                <p:nvPr/>
              </p:nvSpPr>
              <p:spPr bwMode="auto">
                <a:xfrm>
                  <a:off x="136" y="67"/>
                  <a:ext cx="48" cy="117"/>
                </a:xfrm>
                <a:custGeom>
                  <a:avLst/>
                  <a:gdLst>
                    <a:gd name="T0" fmla="*/ 0 w 48"/>
                    <a:gd name="T1" fmla="*/ 0 h 117"/>
                    <a:gd name="T2" fmla="*/ 0 w 48"/>
                    <a:gd name="T3" fmla="*/ 68 h 117"/>
                    <a:gd name="T4" fmla="*/ 48 w 48"/>
                    <a:gd name="T5" fmla="*/ 117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8" h="117">
                      <a:moveTo>
                        <a:pt x="0" y="0"/>
                      </a:moveTo>
                      <a:lnTo>
                        <a:pt x="0" y="68"/>
                      </a:lnTo>
                      <a:lnTo>
                        <a:pt x="48" y="117"/>
                      </a:lnTo>
                    </a:path>
                  </a:pathLst>
                </a:custGeom>
                <a:noFill/>
                <a:ln w="26988" cap="flat">
                  <a:solidFill>
                    <a:schemeClr val="bg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6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+mj-lt"/>
                    <a:ea typeface="+mn-ea"/>
                    <a:cs typeface="+mn-cs"/>
                  </a:endParaRPr>
                </a:p>
              </p:txBody>
            </p:sp>
            <p:sp>
              <p:nvSpPr>
                <p:cNvPr id="86" name="Freeform 85"/>
                <p:cNvSpPr>
                  <a:spLocks/>
                </p:cNvSpPr>
                <p:nvPr/>
              </p:nvSpPr>
              <p:spPr bwMode="auto">
                <a:xfrm>
                  <a:off x="8" y="33"/>
                  <a:ext cx="60" cy="59"/>
                </a:xfrm>
                <a:custGeom>
                  <a:avLst/>
                  <a:gdLst>
                    <a:gd name="T0" fmla="*/ 60 w 60"/>
                    <a:gd name="T1" fmla="*/ 59 h 59"/>
                    <a:gd name="T2" fmla="*/ 0 w 60"/>
                    <a:gd name="T3" fmla="*/ 59 h 59"/>
                    <a:gd name="T4" fmla="*/ 0 w 60"/>
                    <a:gd name="T5" fmla="*/ 0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0" h="59">
                      <a:moveTo>
                        <a:pt x="60" y="59"/>
                      </a:moveTo>
                      <a:lnTo>
                        <a:pt x="0" y="59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26988" cap="flat">
                  <a:solidFill>
                    <a:schemeClr val="bg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6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+mj-lt"/>
                    <a:ea typeface="+mn-ea"/>
                    <a:cs typeface="+mn-cs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852219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us 17"/>
          <p:cNvSpPr/>
          <p:nvPr/>
        </p:nvSpPr>
        <p:spPr bwMode="auto">
          <a:xfrm>
            <a:off x="5797304" y="3399125"/>
            <a:ext cx="803209" cy="697901"/>
          </a:xfrm>
          <a:prstGeom prst="mathPlus">
            <a:avLst>
              <a:gd name="adj1" fmla="val 8757"/>
            </a:avLst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468" tIns="149175" rIns="186468" bIns="14917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5066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36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441107" y="2050311"/>
            <a:ext cx="1904119" cy="578223"/>
          </a:xfrm>
          <a:prstGeom prst="rect">
            <a:avLst/>
          </a:prstGeom>
          <a:noFill/>
        </p:spPr>
        <p:txBody>
          <a:bodyPr wrap="square" lIns="186468" tIns="149175" rIns="186468" bIns="149175" rtlCol="0">
            <a:spAutoFit/>
          </a:bodyPr>
          <a:lstStyle/>
          <a:p>
            <a:pPr marL="0" marR="0" lvl="0" indent="0" algn="ctr" defTabSz="932384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12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+mj-lt"/>
                <a:ea typeface="+mn-ea"/>
                <a:cs typeface="+mn-cs"/>
              </a:rPr>
              <a:t>Code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721272" y="2050311"/>
            <a:ext cx="1904119" cy="578262"/>
          </a:xfrm>
          <a:prstGeom prst="rect">
            <a:avLst/>
          </a:prstGeom>
          <a:noFill/>
        </p:spPr>
        <p:txBody>
          <a:bodyPr wrap="square" lIns="186468" tIns="149175" rIns="186468" bIns="149175" rtlCol="0">
            <a:spAutoFit/>
          </a:bodyPr>
          <a:lstStyle/>
          <a:p>
            <a:pPr marL="0" marR="0" lvl="0" indent="0" algn="ctr" defTabSz="932384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12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+mj-lt"/>
                <a:ea typeface="+mn-ea"/>
                <a:cs typeface="+mn-cs"/>
              </a:rPr>
              <a:t>Events + data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146359" y="2050311"/>
            <a:ext cx="2240824" cy="578223"/>
          </a:xfrm>
          <a:prstGeom prst="rect">
            <a:avLst/>
          </a:prstGeom>
          <a:noFill/>
        </p:spPr>
        <p:txBody>
          <a:bodyPr wrap="square" lIns="186468" tIns="149175" rIns="186468" bIns="149175" rtlCol="0">
            <a:spAutoFit/>
          </a:bodyPr>
          <a:lstStyle/>
          <a:p>
            <a:pPr marL="0" marR="0" lvl="0" indent="0" algn="ctr" defTabSz="932384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12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ea typeface="+mn-ea"/>
                <a:cs typeface="+mn-cs"/>
              </a:rPr>
              <a:t>Azure Functions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Hosting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320"/>
          <a:stretch/>
        </p:blipFill>
        <p:spPr>
          <a:xfrm>
            <a:off x="1788972" y="2396615"/>
            <a:ext cx="1036963" cy="284945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05"/>
          <a:stretch/>
        </p:blipFill>
        <p:spPr>
          <a:xfrm>
            <a:off x="3764289" y="2384174"/>
            <a:ext cx="1001526" cy="2849452"/>
          </a:xfrm>
          <a:prstGeom prst="rect">
            <a:avLst/>
          </a:prstGeom>
        </p:spPr>
      </p:pic>
      <p:pic>
        <p:nvPicPr>
          <p:cNvPr id="22" name="slash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08" r="35159"/>
          <a:stretch/>
        </p:blipFill>
        <p:spPr>
          <a:xfrm>
            <a:off x="2763608" y="2399988"/>
            <a:ext cx="957807" cy="284945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1223" y="2434974"/>
            <a:ext cx="3079660" cy="2717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450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61067E-6 -2.12438E-6 L -0.19441 -0.00567 " pathEditMode="relative" rAng="0" ptsTypes="AA">
                                      <p:cBhvr>
                                        <p:cTn id="15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727" y="-295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7672E-6 -4.99319E-7 L 0.23296 -0.00658 " pathEditMode="relative" rAng="0" ptsTypes="AA">
                                      <p:cBhvr>
                                        <p:cTn id="17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642" y="-34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3707E-6 -4.79346E-6 L 0.23513 -0.00658 " pathEditMode="relative" rAng="0" ptsTypes="AA">
                                      <p:cBhvr>
                                        <p:cTn id="19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756" y="-34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3265E-6 -4.42578E-6 L 0.23219 -0.00658 " pathEditMode="relative" rAng="0" ptsTypes="AA">
                                      <p:cBhvr>
                                        <p:cTn id="21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603" y="-340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6" presetClass="emph" presetSubtype="0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23" dur="450" fill="hold"/>
                                        <p:tgtEl>
                                          <p:spTgt spid="22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2" presetClass="path" presetSubtype="0" de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5.38678E-7 3.15933E-6 L 5.38678E-7 -0.05447 " pathEditMode="relative" rAng="0" ptsTypes="AA">
                                      <p:cBhvr>
                                        <p:cTn id="28" dur="500" spd="-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/>
      <p:bldP spid="20" grpId="0"/>
      <p:bldP spid="25" grpId="0"/>
      <p:bldP spid="25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Azure Bot Service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275364" y="1618180"/>
            <a:ext cx="3931482" cy="4900490"/>
            <a:chOff x="275364" y="1618180"/>
            <a:chExt cx="3931482" cy="4900490"/>
          </a:xfrm>
        </p:grpSpPr>
        <p:sp>
          <p:nvSpPr>
            <p:cNvPr id="63" name="TextBox 62"/>
            <p:cNvSpPr txBox="1"/>
            <p:nvPr/>
          </p:nvSpPr>
          <p:spPr>
            <a:xfrm>
              <a:off x="275364" y="2216376"/>
              <a:ext cx="3931363" cy="4302294"/>
            </a:xfrm>
            <a:prstGeom prst="rect">
              <a:avLst/>
            </a:prstGeom>
            <a:solidFill>
              <a:schemeClr val="accent5"/>
            </a:solidFill>
          </p:spPr>
          <p:txBody>
            <a:bodyPr wrap="square" lIns="182854" tIns="146283" rIns="182854" bIns="146283" rtlCol="0">
              <a:noAutofit/>
            </a:bodyPr>
            <a:lstStyle/>
            <a:p>
              <a:pPr marL="0" marR="0" lvl="0" indent="0" algn="ctr" defTabSz="91363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895639" algn="l"/>
                </a:tabLst>
                <a:defRPr/>
              </a:pPr>
              <a:endParaRPr kumimoji="0" lang="en-US" sz="2448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effectLst/>
                <a:uLnTx/>
                <a:uFillTx/>
                <a:latin typeface="Segoe UI Semilight" charset="0"/>
                <a:ea typeface="Segoe UI Semilight" charset="0"/>
                <a:cs typeface="Segoe UI Semilight" charset="0"/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275483" y="1618180"/>
              <a:ext cx="3931363" cy="609835"/>
            </a:xfrm>
            <a:prstGeom prst="rect">
              <a:avLst/>
            </a:prstGeom>
            <a:solidFill>
              <a:schemeClr val="tx2"/>
            </a:solidFill>
          </p:spPr>
          <p:txBody>
            <a:bodyPr wrap="square" lIns="182854" tIns="146283" rIns="182854" bIns="146283" rtlCol="0">
              <a:noAutofit/>
            </a:bodyPr>
            <a:lstStyle/>
            <a:p>
              <a:pPr marL="0" marR="0" lvl="0" indent="0" algn="ctr" defTabSz="91363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895639" algn="l"/>
                </a:tabLst>
                <a:defRPr/>
              </a:pPr>
              <a:r>
                <a:rPr kumimoji="0" lang="en-US" sz="2448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Segoe UI Semilight" charset="0"/>
                  <a:ea typeface="Segoe UI Semilight" charset="0"/>
                  <a:cs typeface="Segoe UI Semilight" charset="0"/>
                </a:rPr>
                <a:t>Accelerate </a:t>
              </a:r>
              <a:r>
                <a:rPr kumimoji="0" lang="en-US" sz="2448" b="0" i="0" u="none" strike="noStrike" kern="0" cap="none" spc="0" normalizeH="0" baseline="0" noProof="0" dirty="0" smtClean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Segoe UI Semilight" charset="0"/>
                  <a:ea typeface="Segoe UI Semilight" charset="0"/>
                  <a:cs typeface="Segoe UI Semilight" charset="0"/>
                </a:rPr>
                <a:t>development</a:t>
              </a:r>
              <a:endParaRPr kumimoji="0" lang="en-US" sz="2448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effectLst/>
                <a:uLnTx/>
                <a:uFillTx/>
                <a:latin typeface="Segoe UI Semilight" charset="0"/>
                <a:ea typeface="Segoe UI Semilight" charset="0"/>
                <a:cs typeface="Segoe UI Semilight" charset="0"/>
              </a:endParaRPr>
            </a:p>
          </p:txBody>
        </p:sp>
        <p:sp>
          <p:nvSpPr>
            <p:cNvPr id="106" name="TextBox 105"/>
            <p:cNvSpPr txBox="1"/>
            <p:nvPr/>
          </p:nvSpPr>
          <p:spPr>
            <a:xfrm>
              <a:off x="643252" y="3944937"/>
              <a:ext cx="1077512" cy="590917"/>
            </a:xfrm>
            <a:prstGeom prst="rect">
              <a:avLst/>
            </a:prstGeom>
            <a:noFill/>
          </p:spPr>
          <p:txBody>
            <a:bodyPr wrap="none" lIns="91427" tIns="45713" rIns="91427" bIns="45713" rtlCol="0">
              <a:spAutoFit/>
            </a:bodyPr>
            <a:lstStyle/>
            <a:p>
              <a:pPr marL="0" marR="0" lvl="0" indent="0" algn="ctr" defTabSz="914224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rPr>
                <a:t>Develop </a:t>
              </a:r>
              <a:br>
                <a:rPr kumimoji="0" lang="en-US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rPr>
              </a:b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rPr>
                <a:t>your way</a:t>
              </a:r>
            </a:p>
          </p:txBody>
        </p:sp>
        <p:pic>
          <p:nvPicPr>
            <p:cNvPr id="108" name="Picture 10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1305" y="2511363"/>
              <a:ext cx="1321405" cy="314848"/>
            </a:xfrm>
            <a:prstGeom prst="rect">
              <a:avLst/>
            </a:prstGeom>
          </p:spPr>
        </p:pic>
        <p:pic>
          <p:nvPicPr>
            <p:cNvPr id="109" name="Picture 10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72767" y="3066704"/>
              <a:ext cx="653923" cy="457135"/>
            </a:xfrm>
            <a:prstGeom prst="rect">
              <a:avLst/>
            </a:prstGeom>
          </p:spPr>
        </p:pic>
        <p:sp>
          <p:nvSpPr>
            <p:cNvPr id="61" name="TextBox 60"/>
            <p:cNvSpPr txBox="1"/>
            <p:nvPr/>
          </p:nvSpPr>
          <p:spPr>
            <a:xfrm>
              <a:off x="526238" y="5835290"/>
              <a:ext cx="1311550" cy="590917"/>
            </a:xfrm>
            <a:prstGeom prst="rect">
              <a:avLst/>
            </a:prstGeom>
            <a:noFill/>
          </p:spPr>
          <p:txBody>
            <a:bodyPr wrap="none" lIns="91427" tIns="45713" rIns="91427" bIns="45713" rtlCol="0">
              <a:spAutoFit/>
            </a:bodyPr>
            <a:lstStyle/>
            <a:p>
              <a:pPr marL="0" marR="0" lvl="0" indent="0" algn="ctr" defTabSz="914224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rPr>
                <a:t>Quick start </a:t>
              </a:r>
              <a:br>
                <a:rPr kumimoji="0" lang="en-US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rPr>
              </a:b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rPr>
                <a:t>templates</a:t>
              </a: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2454326" y="5835290"/>
              <a:ext cx="1434982" cy="590917"/>
            </a:xfrm>
            <a:prstGeom prst="rect">
              <a:avLst/>
            </a:prstGeom>
            <a:noFill/>
          </p:spPr>
          <p:txBody>
            <a:bodyPr wrap="none" lIns="91427" tIns="45713" rIns="91427" bIns="45713" rtlCol="0">
              <a:spAutoFit/>
            </a:bodyPr>
            <a:lstStyle/>
            <a:p>
              <a:pPr marL="0" marR="0" lvl="0" indent="0" algn="ctr" defTabSz="914224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rPr>
                <a:t>Integrated </a:t>
              </a:r>
              <a:br>
                <a:rPr kumimoji="0" lang="en-US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rPr>
              </a:b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rPr>
                <a:t>chat window</a:t>
              </a:r>
            </a:p>
          </p:txBody>
        </p:sp>
        <p:grpSp>
          <p:nvGrpSpPr>
            <p:cNvPr id="22" name="Group 21"/>
            <p:cNvGrpSpPr/>
            <p:nvPr/>
          </p:nvGrpSpPr>
          <p:grpSpPr>
            <a:xfrm>
              <a:off x="2492747" y="2468508"/>
              <a:ext cx="1324374" cy="2065138"/>
              <a:chOff x="6545519" y="2468359"/>
              <a:chExt cx="1324561" cy="2065429"/>
            </a:xfrm>
          </p:grpSpPr>
          <p:sp>
            <p:nvSpPr>
              <p:cNvPr id="107" name="TextBox 106"/>
              <p:cNvSpPr txBox="1"/>
              <p:nvPr/>
            </p:nvSpPr>
            <p:spPr>
              <a:xfrm>
                <a:off x="6545519" y="3942788"/>
                <a:ext cx="1324561" cy="591000"/>
              </a:xfrm>
              <a:prstGeom prst="rect">
                <a:avLst/>
              </a:prstGeom>
              <a:noFill/>
            </p:spPr>
            <p:txBody>
              <a:bodyPr wrap="none" lIns="91427" tIns="45713" rIns="91427" bIns="45713" rtlCol="0">
                <a:spAutoFit/>
              </a:bodyPr>
              <a:lstStyle>
                <a:defPPr>
                  <a:defRPr lang="en-US"/>
                </a:defPPr>
                <a:lvl1pPr algn="ctr">
                  <a:lnSpc>
                    <a:spcPct val="90000"/>
                  </a:lnSpc>
                  <a:defRPr sz="200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 Semilight" panose="020B0402040204020203" pitchFamily="34" charset="0"/>
                    <a:cs typeface="Segoe UI Semilight" panose="020B0402040204020203" pitchFamily="34" charset="0"/>
                  </a:defRPr>
                </a:lvl1pPr>
              </a:lstStyle>
              <a:p>
                <a:pPr marL="0" marR="0" lvl="0" indent="0" algn="ctr" defTabSz="914224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light" panose="020B0402040204020203" pitchFamily="34" charset="0"/>
                    <a:ea typeface="+mn-ea"/>
                    <a:cs typeface="Segoe UI Semilight" panose="020B0402040204020203" pitchFamily="34" charset="0"/>
                  </a:rPr>
                  <a:t>Built in</a:t>
                </a:r>
                <a:b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light" panose="020B0402040204020203" pitchFamily="34" charset="0"/>
                    <a:ea typeface="+mn-ea"/>
                    <a:cs typeface="Segoe UI Semilight" panose="020B0402040204020203" pitchFamily="34" charset="0"/>
                  </a:rPr>
                </a:b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light" panose="020B0402040204020203" pitchFamily="34" charset="0"/>
                    <a:ea typeface="+mn-ea"/>
                    <a:cs typeface="Segoe UI Semilight" panose="020B0402040204020203" pitchFamily="34" charset="0"/>
                  </a:rPr>
                  <a:t>code editor</a:t>
                </a:r>
              </a:p>
            </p:txBody>
          </p:sp>
          <p:sp>
            <p:nvSpPr>
              <p:cNvPr id="111" name="Freeform 19"/>
              <p:cNvSpPr>
                <a:spLocks noChangeAspect="1" noEditPoints="1"/>
              </p:cNvSpPr>
              <p:nvPr/>
            </p:nvSpPr>
            <p:spPr bwMode="auto">
              <a:xfrm>
                <a:off x="6669516" y="2468359"/>
                <a:ext cx="1110341" cy="914400"/>
              </a:xfrm>
              <a:custGeom>
                <a:avLst/>
                <a:gdLst>
                  <a:gd name="T0" fmla="*/ 243 w 292"/>
                  <a:gd name="T1" fmla="*/ 0 h 240"/>
                  <a:gd name="T2" fmla="*/ 49 w 292"/>
                  <a:gd name="T3" fmla="*/ 0 h 240"/>
                  <a:gd name="T4" fmla="*/ 34 w 292"/>
                  <a:gd name="T5" fmla="*/ 15 h 240"/>
                  <a:gd name="T6" fmla="*/ 34 w 292"/>
                  <a:gd name="T7" fmla="*/ 145 h 240"/>
                  <a:gd name="T8" fmla="*/ 49 w 292"/>
                  <a:gd name="T9" fmla="*/ 160 h 240"/>
                  <a:gd name="T10" fmla="*/ 243 w 292"/>
                  <a:gd name="T11" fmla="*/ 160 h 240"/>
                  <a:gd name="T12" fmla="*/ 258 w 292"/>
                  <a:gd name="T13" fmla="*/ 145 h 240"/>
                  <a:gd name="T14" fmla="*/ 258 w 292"/>
                  <a:gd name="T15" fmla="*/ 15 h 240"/>
                  <a:gd name="T16" fmla="*/ 243 w 292"/>
                  <a:gd name="T17" fmla="*/ 0 h 240"/>
                  <a:gd name="T18" fmla="*/ 244 w 292"/>
                  <a:gd name="T19" fmla="*/ 148 h 240"/>
                  <a:gd name="T20" fmla="*/ 48 w 292"/>
                  <a:gd name="T21" fmla="*/ 148 h 240"/>
                  <a:gd name="T22" fmla="*/ 48 w 292"/>
                  <a:gd name="T23" fmla="*/ 12 h 240"/>
                  <a:gd name="T24" fmla="*/ 244 w 292"/>
                  <a:gd name="T25" fmla="*/ 12 h 240"/>
                  <a:gd name="T26" fmla="*/ 244 w 292"/>
                  <a:gd name="T27" fmla="*/ 148 h 240"/>
                  <a:gd name="T28" fmla="*/ 287 w 292"/>
                  <a:gd name="T29" fmla="*/ 225 h 240"/>
                  <a:gd name="T30" fmla="*/ 260 w 292"/>
                  <a:gd name="T31" fmla="*/ 179 h 240"/>
                  <a:gd name="T32" fmla="*/ 245 w 292"/>
                  <a:gd name="T33" fmla="*/ 164 h 240"/>
                  <a:gd name="T34" fmla="*/ 47 w 292"/>
                  <a:gd name="T35" fmla="*/ 164 h 240"/>
                  <a:gd name="T36" fmla="*/ 32 w 292"/>
                  <a:gd name="T37" fmla="*/ 179 h 240"/>
                  <a:gd name="T38" fmla="*/ 5 w 292"/>
                  <a:gd name="T39" fmla="*/ 225 h 240"/>
                  <a:gd name="T40" fmla="*/ 11 w 292"/>
                  <a:gd name="T41" fmla="*/ 240 h 240"/>
                  <a:gd name="T42" fmla="*/ 282 w 292"/>
                  <a:gd name="T43" fmla="*/ 240 h 240"/>
                  <a:gd name="T44" fmla="*/ 287 w 292"/>
                  <a:gd name="T45" fmla="*/ 225 h 240"/>
                  <a:gd name="T46" fmla="*/ 108 w 292"/>
                  <a:gd name="T47" fmla="*/ 233 h 240"/>
                  <a:gd name="T48" fmla="*/ 114 w 292"/>
                  <a:gd name="T49" fmla="*/ 213 h 240"/>
                  <a:gd name="T50" fmla="*/ 178 w 292"/>
                  <a:gd name="T51" fmla="*/ 213 h 240"/>
                  <a:gd name="T52" fmla="*/ 184 w 292"/>
                  <a:gd name="T53" fmla="*/ 233 h 240"/>
                  <a:gd name="T54" fmla="*/ 108 w 292"/>
                  <a:gd name="T55" fmla="*/ 233 h 240"/>
                  <a:gd name="T56" fmla="*/ 26 w 292"/>
                  <a:gd name="T57" fmla="*/ 208 h 240"/>
                  <a:gd name="T58" fmla="*/ 47 w 292"/>
                  <a:gd name="T59" fmla="*/ 168 h 240"/>
                  <a:gd name="T60" fmla="*/ 244 w 292"/>
                  <a:gd name="T61" fmla="*/ 168 h 240"/>
                  <a:gd name="T62" fmla="*/ 266 w 292"/>
                  <a:gd name="T63" fmla="*/ 208 h 240"/>
                  <a:gd name="T64" fmla="*/ 26 w 292"/>
                  <a:gd name="T65" fmla="*/ 208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92" h="240">
                    <a:moveTo>
                      <a:pt x="243" y="0"/>
                    </a:moveTo>
                    <a:cubicBezTo>
                      <a:pt x="243" y="0"/>
                      <a:pt x="243" y="0"/>
                      <a:pt x="49" y="0"/>
                    </a:cubicBezTo>
                    <a:cubicBezTo>
                      <a:pt x="40" y="0"/>
                      <a:pt x="34" y="7"/>
                      <a:pt x="34" y="15"/>
                    </a:cubicBezTo>
                    <a:cubicBezTo>
                      <a:pt x="34" y="15"/>
                      <a:pt x="34" y="15"/>
                      <a:pt x="34" y="145"/>
                    </a:cubicBezTo>
                    <a:cubicBezTo>
                      <a:pt x="34" y="153"/>
                      <a:pt x="40" y="160"/>
                      <a:pt x="49" y="160"/>
                    </a:cubicBezTo>
                    <a:cubicBezTo>
                      <a:pt x="49" y="160"/>
                      <a:pt x="49" y="160"/>
                      <a:pt x="243" y="160"/>
                    </a:cubicBezTo>
                    <a:cubicBezTo>
                      <a:pt x="251" y="160"/>
                      <a:pt x="258" y="153"/>
                      <a:pt x="258" y="145"/>
                    </a:cubicBezTo>
                    <a:cubicBezTo>
                      <a:pt x="258" y="15"/>
                      <a:pt x="258" y="15"/>
                      <a:pt x="258" y="15"/>
                    </a:cubicBezTo>
                    <a:cubicBezTo>
                      <a:pt x="258" y="7"/>
                      <a:pt x="251" y="0"/>
                      <a:pt x="243" y="0"/>
                    </a:cubicBezTo>
                    <a:close/>
                    <a:moveTo>
                      <a:pt x="244" y="148"/>
                    </a:moveTo>
                    <a:cubicBezTo>
                      <a:pt x="48" y="148"/>
                      <a:pt x="48" y="148"/>
                      <a:pt x="48" y="148"/>
                    </a:cubicBezTo>
                    <a:cubicBezTo>
                      <a:pt x="48" y="12"/>
                      <a:pt x="48" y="12"/>
                      <a:pt x="48" y="12"/>
                    </a:cubicBezTo>
                    <a:cubicBezTo>
                      <a:pt x="244" y="12"/>
                      <a:pt x="244" y="12"/>
                      <a:pt x="244" y="12"/>
                    </a:cubicBezTo>
                    <a:lnTo>
                      <a:pt x="244" y="148"/>
                    </a:lnTo>
                    <a:close/>
                    <a:moveTo>
                      <a:pt x="287" y="225"/>
                    </a:moveTo>
                    <a:cubicBezTo>
                      <a:pt x="260" y="179"/>
                      <a:pt x="260" y="179"/>
                      <a:pt x="260" y="179"/>
                    </a:cubicBezTo>
                    <a:cubicBezTo>
                      <a:pt x="257" y="173"/>
                      <a:pt x="254" y="164"/>
                      <a:pt x="245" y="164"/>
                    </a:cubicBezTo>
                    <a:cubicBezTo>
                      <a:pt x="245" y="164"/>
                      <a:pt x="245" y="164"/>
                      <a:pt x="47" y="164"/>
                    </a:cubicBezTo>
                    <a:cubicBezTo>
                      <a:pt x="38" y="164"/>
                      <a:pt x="36" y="174"/>
                      <a:pt x="32" y="179"/>
                    </a:cubicBezTo>
                    <a:cubicBezTo>
                      <a:pt x="32" y="179"/>
                      <a:pt x="32" y="179"/>
                      <a:pt x="5" y="225"/>
                    </a:cubicBezTo>
                    <a:cubicBezTo>
                      <a:pt x="0" y="232"/>
                      <a:pt x="2" y="240"/>
                      <a:pt x="11" y="240"/>
                    </a:cubicBezTo>
                    <a:cubicBezTo>
                      <a:pt x="11" y="240"/>
                      <a:pt x="11" y="240"/>
                      <a:pt x="282" y="240"/>
                    </a:cubicBezTo>
                    <a:cubicBezTo>
                      <a:pt x="290" y="240"/>
                      <a:pt x="292" y="231"/>
                      <a:pt x="287" y="225"/>
                    </a:cubicBezTo>
                    <a:close/>
                    <a:moveTo>
                      <a:pt x="108" y="233"/>
                    </a:moveTo>
                    <a:cubicBezTo>
                      <a:pt x="114" y="213"/>
                      <a:pt x="114" y="213"/>
                      <a:pt x="114" y="213"/>
                    </a:cubicBezTo>
                    <a:cubicBezTo>
                      <a:pt x="178" y="213"/>
                      <a:pt x="178" y="213"/>
                      <a:pt x="178" y="213"/>
                    </a:cubicBezTo>
                    <a:cubicBezTo>
                      <a:pt x="184" y="233"/>
                      <a:pt x="184" y="233"/>
                      <a:pt x="184" y="233"/>
                    </a:cubicBezTo>
                    <a:lnTo>
                      <a:pt x="108" y="233"/>
                    </a:lnTo>
                    <a:close/>
                    <a:moveTo>
                      <a:pt x="26" y="208"/>
                    </a:moveTo>
                    <a:cubicBezTo>
                      <a:pt x="47" y="168"/>
                      <a:pt x="47" y="168"/>
                      <a:pt x="47" y="168"/>
                    </a:cubicBezTo>
                    <a:cubicBezTo>
                      <a:pt x="244" y="168"/>
                      <a:pt x="244" y="168"/>
                      <a:pt x="244" y="168"/>
                    </a:cubicBezTo>
                    <a:cubicBezTo>
                      <a:pt x="266" y="208"/>
                      <a:pt x="266" y="208"/>
                      <a:pt x="266" y="208"/>
                    </a:cubicBezTo>
                    <a:lnTo>
                      <a:pt x="26" y="20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/>
            </p:spPr>
            <p:txBody>
              <a:bodyPr vert="horz" wrap="square" lIns="91427" tIns="91427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22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&lt;/&gt;</a:t>
                </a:r>
              </a:p>
            </p:txBody>
          </p:sp>
        </p:grpSp>
        <p:grpSp>
          <p:nvGrpSpPr>
            <p:cNvPr id="180" name="Group 179"/>
            <p:cNvGrpSpPr/>
            <p:nvPr/>
          </p:nvGrpSpPr>
          <p:grpSpPr>
            <a:xfrm>
              <a:off x="2475662" y="4641812"/>
              <a:ext cx="1329825" cy="1177222"/>
              <a:chOff x="551714" y="473330"/>
              <a:chExt cx="1549400" cy="1371600"/>
            </a:xfrm>
          </p:grpSpPr>
          <p:pic>
            <p:nvPicPr>
              <p:cNvPr id="181" name="Picture 180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51714" y="473330"/>
                <a:ext cx="1549400" cy="1371600"/>
              </a:xfrm>
              <a:prstGeom prst="rect">
                <a:avLst/>
              </a:prstGeom>
            </p:spPr>
          </p:pic>
          <p:grpSp>
            <p:nvGrpSpPr>
              <p:cNvPr id="182" name="Group 181"/>
              <p:cNvGrpSpPr/>
              <p:nvPr/>
            </p:nvGrpSpPr>
            <p:grpSpPr>
              <a:xfrm>
                <a:off x="1532962" y="596785"/>
                <a:ext cx="407208" cy="595237"/>
                <a:chOff x="1102148" y="2839661"/>
                <a:chExt cx="503994" cy="704711"/>
              </a:xfrm>
            </p:grpSpPr>
            <p:sp>
              <p:nvSpPr>
                <p:cNvPr id="184" name="Rounded Rectangular Callout 97"/>
                <p:cNvSpPr/>
                <p:nvPr/>
              </p:nvSpPr>
              <p:spPr>
                <a:xfrm>
                  <a:off x="1102148" y="2839661"/>
                  <a:ext cx="456184" cy="148605"/>
                </a:xfrm>
                <a:prstGeom prst="wedgeRoundRectCallout">
                  <a:avLst>
                    <a:gd name="adj1" fmla="val -66971"/>
                    <a:gd name="adj2" fmla="val 6277"/>
                    <a:gd name="adj3" fmla="val 16667"/>
                  </a:avLst>
                </a:prstGeom>
                <a:solidFill>
                  <a:srgbClr val="3E92D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32742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85" name="Rounded Rectangular Callout 98"/>
                <p:cNvSpPr/>
                <p:nvPr/>
              </p:nvSpPr>
              <p:spPr>
                <a:xfrm>
                  <a:off x="1149958" y="3026312"/>
                  <a:ext cx="456184" cy="100680"/>
                </a:xfrm>
                <a:prstGeom prst="wedgeRoundRectCallout">
                  <a:avLst>
                    <a:gd name="adj1" fmla="val 60883"/>
                    <a:gd name="adj2" fmla="val 7714"/>
                    <a:gd name="adj3" fmla="val 16667"/>
                  </a:avLst>
                </a:prstGeom>
                <a:solidFill>
                  <a:srgbClr val="0072C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32742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86" name="Rounded Rectangular Callout 99"/>
                <p:cNvSpPr/>
                <p:nvPr/>
              </p:nvSpPr>
              <p:spPr>
                <a:xfrm>
                  <a:off x="1102148" y="3158296"/>
                  <a:ext cx="456184" cy="113189"/>
                </a:xfrm>
                <a:prstGeom prst="wedgeRoundRectCallout">
                  <a:avLst>
                    <a:gd name="adj1" fmla="val -66971"/>
                    <a:gd name="adj2" fmla="val 6277"/>
                    <a:gd name="adj3" fmla="val 16667"/>
                  </a:avLst>
                </a:prstGeom>
                <a:solidFill>
                  <a:srgbClr val="3E92D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32742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87" name="Rounded Rectangular Callout 100"/>
                <p:cNvSpPr/>
                <p:nvPr/>
              </p:nvSpPr>
              <p:spPr>
                <a:xfrm>
                  <a:off x="1149958" y="3302323"/>
                  <a:ext cx="456184" cy="242049"/>
                </a:xfrm>
                <a:prstGeom prst="wedgeRoundRectCallout">
                  <a:avLst>
                    <a:gd name="adj1" fmla="val 60883"/>
                    <a:gd name="adj2" fmla="val 7714"/>
                    <a:gd name="adj3" fmla="val 16667"/>
                  </a:avLst>
                </a:prstGeom>
                <a:solidFill>
                  <a:srgbClr val="0072C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32742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83" name="Rectangle 182"/>
              <p:cNvSpPr/>
              <p:nvPr/>
            </p:nvSpPr>
            <p:spPr>
              <a:xfrm>
                <a:off x="711990" y="585634"/>
                <a:ext cx="718903" cy="601746"/>
              </a:xfrm>
              <a:prstGeom prst="rect">
                <a:avLst/>
              </a:prstGeom>
              <a:solidFill>
                <a:srgbClr val="0072C6"/>
              </a:solidFill>
              <a:ln>
                <a:solidFill>
                  <a:srgbClr val="40404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sp>
          <p:nvSpPr>
            <p:cNvPr id="204" name="Rectangle: Single Corner Snipped 203"/>
            <p:cNvSpPr/>
            <p:nvPr/>
          </p:nvSpPr>
          <p:spPr bwMode="auto">
            <a:xfrm>
              <a:off x="505279" y="4722827"/>
              <a:ext cx="642575" cy="775548"/>
            </a:xfrm>
            <a:prstGeom prst="snip1Rect">
              <a:avLst/>
            </a:prstGeom>
            <a:solidFill>
              <a:schemeClr val="bg1"/>
            </a:solidFill>
            <a:ln w="28575">
              <a:solidFill>
                <a:schemeClr val="bg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05" name="Rectangle: Single Corner Snipped 204"/>
            <p:cNvSpPr/>
            <p:nvPr/>
          </p:nvSpPr>
          <p:spPr bwMode="auto">
            <a:xfrm>
              <a:off x="715674" y="4874507"/>
              <a:ext cx="642575" cy="775548"/>
            </a:xfrm>
            <a:prstGeom prst="snip1Rect">
              <a:avLst/>
            </a:prstGeom>
            <a:solidFill>
              <a:schemeClr val="bg1"/>
            </a:solidFill>
            <a:ln w="28575">
              <a:solidFill>
                <a:schemeClr val="bg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06" name="Rectangle: Single Corner Snipped 205"/>
            <p:cNvSpPr/>
            <p:nvPr/>
          </p:nvSpPr>
          <p:spPr bwMode="auto">
            <a:xfrm>
              <a:off x="1103585" y="5026187"/>
              <a:ext cx="642575" cy="775548"/>
            </a:xfrm>
            <a:prstGeom prst="snip1Rect">
              <a:avLst/>
            </a:prstGeom>
            <a:solidFill>
              <a:schemeClr val="bg1"/>
            </a:solidFill>
            <a:ln w="28575">
              <a:solidFill>
                <a:schemeClr val="bg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4252557" y="1618182"/>
            <a:ext cx="3931363" cy="4900487"/>
            <a:chOff x="4252557" y="1618182"/>
            <a:chExt cx="3931363" cy="4900487"/>
          </a:xfrm>
        </p:grpSpPr>
        <p:sp>
          <p:nvSpPr>
            <p:cNvPr id="65" name="TextBox 64"/>
            <p:cNvSpPr txBox="1"/>
            <p:nvPr/>
          </p:nvSpPr>
          <p:spPr>
            <a:xfrm>
              <a:off x="4252557" y="2228014"/>
              <a:ext cx="3931363" cy="4290655"/>
            </a:xfrm>
            <a:prstGeom prst="rect">
              <a:avLst/>
            </a:prstGeom>
            <a:solidFill>
              <a:schemeClr val="accent5"/>
            </a:solidFill>
          </p:spPr>
          <p:txBody>
            <a:bodyPr wrap="square" lIns="182854" tIns="146283" rIns="182854" bIns="146283" rtlCol="0">
              <a:noAutofit/>
            </a:bodyPr>
            <a:lstStyle/>
            <a:p>
              <a:pPr marL="0" marR="0" lvl="0" indent="0" algn="ctr" defTabSz="91363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895639" algn="l"/>
                </a:tabLst>
                <a:defRPr/>
              </a:pPr>
              <a:endParaRPr kumimoji="0" lang="en-US" sz="2448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effectLst/>
                <a:uLnTx/>
                <a:uFillTx/>
                <a:latin typeface="Segoe UI Semilight" charset="0"/>
                <a:ea typeface="Segoe UI Semilight" charset="0"/>
                <a:cs typeface="Segoe UI Semilight" charset="0"/>
              </a:endParaRP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4252557" y="1618182"/>
              <a:ext cx="3931363" cy="4808025"/>
              <a:chOff x="4252557" y="1618182"/>
              <a:chExt cx="3931363" cy="4808025"/>
            </a:xfrm>
          </p:grpSpPr>
          <p:sp>
            <p:nvSpPr>
              <p:cNvPr id="53" name="TextBox 52"/>
              <p:cNvSpPr txBox="1"/>
              <p:nvPr/>
            </p:nvSpPr>
            <p:spPr>
              <a:xfrm>
                <a:off x="4252557" y="1618182"/>
                <a:ext cx="3931363" cy="609834"/>
              </a:xfrm>
              <a:prstGeom prst="rect">
                <a:avLst/>
              </a:prstGeom>
              <a:solidFill>
                <a:schemeClr val="accent1"/>
              </a:solidFill>
            </p:spPr>
            <p:txBody>
              <a:bodyPr wrap="square" lIns="182854" tIns="146283" rIns="182854" bIns="146283" rtlCol="0">
                <a:noAutofit/>
              </a:bodyPr>
              <a:lstStyle/>
              <a:p>
                <a:pPr marL="0" marR="0" lvl="0" indent="0" algn="ctr" defTabSz="913637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895639" algn="l"/>
                  </a:tabLst>
                  <a:defRPr/>
                </a:pPr>
                <a:r>
                  <a:rPr kumimoji="0" lang="en-US" sz="2448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Segoe UI Semilight" charset="0"/>
                    <a:ea typeface="Segoe UI Semilight" charset="0"/>
                    <a:cs typeface="Segoe UI Semilight" charset="0"/>
                  </a:rPr>
                  <a:t>Enrich your bots</a:t>
                </a:r>
              </a:p>
            </p:txBody>
          </p:sp>
          <p:sp>
            <p:nvSpPr>
              <p:cNvPr id="68" name="TextBox 67"/>
              <p:cNvSpPr txBox="1"/>
              <p:nvPr/>
            </p:nvSpPr>
            <p:spPr>
              <a:xfrm>
                <a:off x="4706181" y="3944937"/>
                <a:ext cx="1039040" cy="590917"/>
              </a:xfrm>
              <a:prstGeom prst="rect">
                <a:avLst/>
              </a:prstGeom>
              <a:noFill/>
            </p:spPr>
            <p:txBody>
              <a:bodyPr wrap="none" lIns="91427" tIns="45713" rIns="91427" bIns="45713" rtlCol="0">
                <a:spAutoFit/>
              </a:bodyPr>
              <a:lstStyle/>
              <a:p>
                <a:pPr marL="0" marR="0" lvl="0" indent="0" algn="ctr" defTabSz="914224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j-lt"/>
                    <a:ea typeface="+mn-ea"/>
                  </a:rPr>
                  <a:t>Channel </a:t>
                </a:r>
                <a:br>
                  <a:rPr kumimoji="0" 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j-lt"/>
                    <a:ea typeface="+mn-ea"/>
                  </a:rPr>
                </a:br>
                <a:r>
                  <a:rPr kumimoji="0" 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j-lt"/>
                    <a:ea typeface="+mn-ea"/>
                  </a:rPr>
                  <a:t>support</a:t>
                </a:r>
                <a:endParaRPr kumimoji="0" lang="en-US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+mj-lt"/>
                  <a:ea typeface="+mn-ea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71" name="TextBox 70"/>
              <p:cNvSpPr txBox="1"/>
              <p:nvPr/>
            </p:nvSpPr>
            <p:spPr>
              <a:xfrm>
                <a:off x="4525687" y="5835290"/>
                <a:ext cx="1400037" cy="590917"/>
              </a:xfrm>
              <a:prstGeom prst="rect">
                <a:avLst/>
              </a:prstGeom>
              <a:noFill/>
            </p:spPr>
            <p:txBody>
              <a:bodyPr wrap="none" lIns="91427" tIns="45713" rIns="91427" bIns="45713" rtlCol="0">
                <a:spAutoFit/>
              </a:bodyPr>
              <a:lstStyle/>
              <a:p>
                <a:pPr marL="0" marR="0" lvl="0" indent="0" algn="ctr" defTabSz="914224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j-lt"/>
                    <a:ea typeface="+mn-ea"/>
                  </a:rPr>
                  <a:t>Direct </a:t>
                </a:r>
                <a:br>
                  <a:rPr kumimoji="0" 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j-lt"/>
                    <a:ea typeface="+mn-ea"/>
                  </a:rPr>
                </a:br>
                <a:r>
                  <a:rPr kumimoji="0" 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j-lt"/>
                    <a:ea typeface="+mn-ea"/>
                  </a:rPr>
                  <a:t>Line support</a:t>
                </a:r>
                <a:endParaRPr kumimoji="0" lang="en-US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+mj-lt"/>
                  <a:ea typeface="+mn-ea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72" name="TextBox 71"/>
              <p:cNvSpPr txBox="1"/>
              <p:nvPr/>
            </p:nvSpPr>
            <p:spPr>
              <a:xfrm>
                <a:off x="6658134" y="3942726"/>
                <a:ext cx="1159265" cy="590917"/>
              </a:xfrm>
              <a:prstGeom prst="rect">
                <a:avLst/>
              </a:prstGeom>
              <a:noFill/>
            </p:spPr>
            <p:txBody>
              <a:bodyPr wrap="none" lIns="91427" tIns="45713" rIns="91427" bIns="45713" rtlCol="0">
                <a:spAutoFit/>
              </a:bodyPr>
              <a:lstStyle/>
              <a:p>
                <a:pPr marL="0" marR="0" lvl="0" indent="0" algn="ctr" defTabSz="914224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j-lt"/>
                    <a:ea typeface="+mn-ea"/>
                  </a:rPr>
                  <a:t>Cognitive </a:t>
                </a:r>
                <a:br>
                  <a:rPr kumimoji="0" 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j-lt"/>
                    <a:ea typeface="+mn-ea"/>
                  </a:rPr>
                </a:br>
                <a:r>
                  <a:rPr kumimoji="0" 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j-lt"/>
                    <a:ea typeface="+mn-ea"/>
                  </a:rPr>
                  <a:t>Services </a:t>
                </a:r>
                <a:endParaRPr kumimoji="0" lang="en-US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+mj-lt"/>
                  <a:ea typeface="+mn-ea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74" name="TextBox 73"/>
              <p:cNvSpPr txBox="1"/>
              <p:nvPr/>
            </p:nvSpPr>
            <p:spPr>
              <a:xfrm>
                <a:off x="6589591" y="5778408"/>
                <a:ext cx="1305139" cy="590917"/>
              </a:xfrm>
              <a:prstGeom prst="rect">
                <a:avLst/>
              </a:prstGeom>
              <a:noFill/>
            </p:spPr>
            <p:txBody>
              <a:bodyPr wrap="none" lIns="91427" tIns="45713" rIns="91427" bIns="45713" rtlCol="0">
                <a:spAutoFit/>
              </a:bodyPr>
              <a:lstStyle>
                <a:defPPr>
                  <a:defRPr lang="en-US"/>
                </a:defPPr>
                <a:lvl1pPr algn="ctr">
                  <a:lnSpc>
                    <a:spcPct val="90000"/>
                  </a:lnSpc>
                  <a:defRPr sz="200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 Semilight" panose="020B0402040204020203" pitchFamily="34" charset="0"/>
                    <a:cs typeface="Segoe UI Semilight" panose="020B0402040204020203" pitchFamily="34" charset="0"/>
                  </a:defRPr>
                </a:lvl1pPr>
              </a:lstStyle>
              <a:p>
                <a:pPr marL="0" marR="0" lvl="0" indent="0" algn="ctr" defTabSz="914224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j-lt"/>
                    <a:ea typeface="+mn-ea"/>
                    <a:cs typeface="Segoe UI Semilight" panose="020B0402040204020203" pitchFamily="34" charset="0"/>
                  </a:rPr>
                  <a:t>Embedded </a:t>
                </a:r>
                <a:b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j-lt"/>
                    <a:ea typeface="+mn-ea"/>
                    <a:cs typeface="Segoe UI Semilight" panose="020B0402040204020203" pitchFamily="34" charset="0"/>
                  </a:rPr>
                </a:b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j-lt"/>
                    <a:ea typeface="+mn-ea"/>
                    <a:cs typeface="Segoe UI Semilight" panose="020B0402040204020203" pitchFamily="34" charset="0"/>
                  </a:rPr>
                  <a:t>web chat</a:t>
                </a:r>
              </a:p>
            </p:txBody>
          </p:sp>
          <p:pic>
            <p:nvPicPr>
              <p:cNvPr id="76" name="Picture 75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510715" y="2952627"/>
                <a:ext cx="411480" cy="411480"/>
              </a:xfrm>
              <a:prstGeom prst="rect">
                <a:avLst/>
              </a:prstGeom>
            </p:spPr>
          </p:pic>
          <p:pic>
            <p:nvPicPr>
              <p:cNvPr id="78" name="Picture 77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508379" y="3410267"/>
                <a:ext cx="411480" cy="411480"/>
              </a:xfrm>
              <a:prstGeom prst="rect">
                <a:avLst/>
              </a:prstGeom>
            </p:spPr>
          </p:pic>
          <p:pic>
            <p:nvPicPr>
              <p:cNvPr id="79" name="Picture 78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960400" y="3410267"/>
                <a:ext cx="411480" cy="411480"/>
              </a:xfrm>
              <a:prstGeom prst="rect">
                <a:avLst/>
              </a:prstGeom>
            </p:spPr>
          </p:pic>
          <p:pic>
            <p:nvPicPr>
              <p:cNvPr id="80" name="Picture 79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424197" y="3410267"/>
                <a:ext cx="411480" cy="411480"/>
              </a:xfrm>
              <a:prstGeom prst="rect">
                <a:avLst/>
              </a:prstGeom>
            </p:spPr>
          </p:pic>
          <p:pic>
            <p:nvPicPr>
              <p:cNvPr id="85" name="Picture 84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420585" y="2940730"/>
                <a:ext cx="411480" cy="411480"/>
              </a:xfrm>
              <a:prstGeom prst="rect">
                <a:avLst/>
              </a:prstGeom>
            </p:spPr>
          </p:pic>
          <p:pic>
            <p:nvPicPr>
              <p:cNvPr id="87" name="Picture 86"/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967906" y="2940877"/>
                <a:ext cx="411480" cy="411480"/>
              </a:xfrm>
              <a:prstGeom prst="rect">
                <a:avLst/>
              </a:prstGeom>
            </p:spPr>
          </p:pic>
          <p:pic>
            <p:nvPicPr>
              <p:cNvPr id="88" name="Picture 87"/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965570" y="2474618"/>
                <a:ext cx="411480" cy="411480"/>
              </a:xfrm>
              <a:prstGeom prst="rect">
                <a:avLst/>
              </a:prstGeom>
            </p:spPr>
          </p:pic>
          <p:pic>
            <p:nvPicPr>
              <p:cNvPr id="89" name="Picture 88"/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508379" y="2474618"/>
                <a:ext cx="411480" cy="411480"/>
              </a:xfrm>
              <a:prstGeom prst="rect">
                <a:avLst/>
              </a:prstGeom>
            </p:spPr>
          </p:pic>
          <p:sp>
            <p:nvSpPr>
              <p:cNvPr id="202" name="Rounded Rectangular Callout 100"/>
              <p:cNvSpPr/>
              <p:nvPr/>
            </p:nvSpPr>
            <p:spPr>
              <a:xfrm>
                <a:off x="4530506" y="4810698"/>
                <a:ext cx="1381823" cy="766487"/>
              </a:xfrm>
              <a:prstGeom prst="wedgeRoundRectCallout">
                <a:avLst>
                  <a:gd name="adj1" fmla="val 60883"/>
                  <a:gd name="adj2" fmla="val 7714"/>
                  <a:gd name="adj3" fmla="val 16667"/>
                </a:avLst>
              </a:prstGeom>
              <a:solidFill>
                <a:schemeClr val="bg1"/>
              </a:solidFill>
              <a:ln w="28575">
                <a:solidFill>
                  <a:schemeClr val="bg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03" name="TextBox 202"/>
              <p:cNvSpPr txBox="1"/>
              <p:nvPr/>
            </p:nvSpPr>
            <p:spPr>
              <a:xfrm>
                <a:off x="4636059" y="4818652"/>
                <a:ext cx="1553828" cy="668315"/>
              </a:xfrm>
              <a:prstGeom prst="rect">
                <a:avLst/>
              </a:prstGeom>
              <a:noFill/>
            </p:spPr>
            <p:txBody>
              <a:bodyPr wrap="square" lIns="182880" tIns="146304" rIns="182880" bIns="146304" rtlCol="0">
                <a:noAutofit/>
              </a:bodyPr>
              <a:lstStyle/>
              <a:p>
                <a:pPr marL="0" marR="0" lvl="0" indent="0" algn="l" defTabSz="932742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36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BCF2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+mn-ea"/>
                    <a:cs typeface="Courier New" panose="02070309020205020404" pitchFamily="49" charset="0"/>
                  </a:rPr>
                  <a:t>API</a:t>
                </a:r>
              </a:p>
            </p:txBody>
          </p:sp>
          <p:grpSp>
            <p:nvGrpSpPr>
              <p:cNvPr id="2" name="Group 1"/>
              <p:cNvGrpSpPr/>
              <p:nvPr/>
            </p:nvGrpSpPr>
            <p:grpSpPr>
              <a:xfrm>
                <a:off x="6663217" y="4696022"/>
                <a:ext cx="887813" cy="954033"/>
                <a:chOff x="6759571" y="4688894"/>
                <a:chExt cx="887813" cy="954033"/>
              </a:xfrm>
            </p:grpSpPr>
            <p:sp>
              <p:nvSpPr>
                <p:cNvPr id="208" name="Rounded Rectangular Callout 98"/>
                <p:cNvSpPr/>
                <p:nvPr/>
              </p:nvSpPr>
              <p:spPr>
                <a:xfrm>
                  <a:off x="6843792" y="4688894"/>
                  <a:ext cx="803592" cy="185408"/>
                </a:xfrm>
                <a:prstGeom prst="wedgeRoundRectCallout">
                  <a:avLst>
                    <a:gd name="adj1" fmla="val 60883"/>
                    <a:gd name="adj2" fmla="val 7714"/>
                    <a:gd name="adj3" fmla="val 16667"/>
                  </a:avLst>
                </a:prstGeom>
                <a:solidFill>
                  <a:srgbClr val="00BCF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32742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209" name="Rounded Rectangular Callout 99"/>
                <p:cNvSpPr/>
                <p:nvPr/>
              </p:nvSpPr>
              <p:spPr>
                <a:xfrm>
                  <a:off x="6759571" y="4931947"/>
                  <a:ext cx="803592" cy="208444"/>
                </a:xfrm>
                <a:prstGeom prst="wedgeRoundRectCallout">
                  <a:avLst>
                    <a:gd name="adj1" fmla="val -66971"/>
                    <a:gd name="adj2" fmla="val 6277"/>
                    <a:gd name="adj3" fmla="val 16667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32742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210" name="Rounded Rectangular Callout 100"/>
                <p:cNvSpPr/>
                <p:nvPr/>
              </p:nvSpPr>
              <p:spPr>
                <a:xfrm>
                  <a:off x="6843792" y="5197180"/>
                  <a:ext cx="803592" cy="445747"/>
                </a:xfrm>
                <a:prstGeom prst="wedgeRoundRectCallout">
                  <a:avLst>
                    <a:gd name="adj1" fmla="val 60883"/>
                    <a:gd name="adj2" fmla="val 7714"/>
                    <a:gd name="adj3" fmla="val 16667"/>
                  </a:avLst>
                </a:prstGeom>
                <a:solidFill>
                  <a:srgbClr val="00BCF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32742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  <p:pic>
            <p:nvPicPr>
              <p:cNvPr id="212" name="Picture 211"/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416333" y="2667646"/>
                <a:ext cx="1465802" cy="869608"/>
              </a:xfrm>
              <a:prstGeom prst="rect">
                <a:avLst/>
              </a:prstGeom>
            </p:spPr>
          </p:pic>
          <p:pic>
            <p:nvPicPr>
              <p:cNvPr id="213" name="Picture 212"/>
              <p:cNvPicPr>
                <a:picLocks noChangeAspect="1"/>
              </p:cNvPicPr>
              <p:nvPr/>
            </p:nvPicPr>
            <p:blipFill>
              <a:blip r:embed="rId15">
                <a:biLevel thresh="25000"/>
              </a:blip>
              <a:stretch>
                <a:fillRect/>
              </a:stretch>
            </p:blipFill>
            <p:spPr>
              <a:xfrm>
                <a:off x="5442870" y="2506662"/>
                <a:ext cx="394367" cy="389936"/>
              </a:xfrm>
              <a:prstGeom prst="rect">
                <a:avLst/>
              </a:prstGeom>
            </p:spPr>
          </p:pic>
        </p:grpSp>
      </p:grpSp>
      <p:grpSp>
        <p:nvGrpSpPr>
          <p:cNvPr id="10" name="Group 9"/>
          <p:cNvGrpSpPr/>
          <p:nvPr/>
        </p:nvGrpSpPr>
        <p:grpSpPr>
          <a:xfrm>
            <a:off x="8229631" y="1618183"/>
            <a:ext cx="3931364" cy="4900485"/>
            <a:chOff x="8229631" y="1618183"/>
            <a:chExt cx="3931364" cy="4900485"/>
          </a:xfrm>
        </p:grpSpPr>
        <p:sp>
          <p:nvSpPr>
            <p:cNvPr id="66" name="TextBox 65"/>
            <p:cNvSpPr txBox="1"/>
            <p:nvPr/>
          </p:nvSpPr>
          <p:spPr>
            <a:xfrm>
              <a:off x="8229631" y="2228013"/>
              <a:ext cx="3931363" cy="4290655"/>
            </a:xfrm>
            <a:prstGeom prst="rect">
              <a:avLst/>
            </a:prstGeom>
            <a:solidFill>
              <a:schemeClr val="accent5"/>
            </a:solidFill>
          </p:spPr>
          <p:txBody>
            <a:bodyPr wrap="square" lIns="182854" tIns="146283" rIns="182854" bIns="146283" rtlCol="0">
              <a:noAutofit/>
            </a:bodyPr>
            <a:lstStyle/>
            <a:p>
              <a:pPr marL="0" marR="0" lvl="0" indent="0" algn="ctr" defTabSz="91363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895639" algn="l"/>
                </a:tabLst>
                <a:defRPr/>
              </a:pPr>
              <a:endParaRPr kumimoji="0" lang="en-US" sz="2448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effectLst/>
                <a:uLnTx/>
                <a:uFillTx/>
                <a:latin typeface="Segoe UI Semilight" charset="0"/>
                <a:ea typeface="Segoe UI Semilight" charset="0"/>
                <a:cs typeface="Segoe UI Semilight" charset="0"/>
              </a:endParaRP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8229632" y="1618183"/>
              <a:ext cx="3931363" cy="4783776"/>
              <a:chOff x="8229632" y="1618183"/>
              <a:chExt cx="3931363" cy="4783776"/>
            </a:xfrm>
          </p:grpSpPr>
          <p:sp>
            <p:nvSpPr>
              <p:cNvPr id="54" name="TextBox 53"/>
              <p:cNvSpPr txBox="1"/>
              <p:nvPr/>
            </p:nvSpPr>
            <p:spPr>
              <a:xfrm>
                <a:off x="8229632" y="1618183"/>
                <a:ext cx="3931363" cy="609832"/>
              </a:xfrm>
              <a:prstGeom prst="rect">
                <a:avLst/>
              </a:prstGeom>
              <a:solidFill>
                <a:schemeClr val="tx2"/>
              </a:solidFill>
            </p:spPr>
            <p:txBody>
              <a:bodyPr wrap="square" lIns="182854" tIns="146283" rIns="182854" bIns="146283" rtlCol="0">
                <a:noAutofit/>
              </a:bodyPr>
              <a:lstStyle/>
              <a:p>
                <a:pPr marL="0" marR="0" lvl="0" indent="0" algn="ctr" defTabSz="913637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895639" algn="l"/>
                  </a:tabLst>
                  <a:defRPr/>
                </a:pPr>
                <a:r>
                  <a:rPr kumimoji="0" lang="en-US" sz="2448" b="0" i="0" u="none" strike="noStrike" kern="0" cap="none" spc="0" normalizeH="0" baseline="0" noProof="0" dirty="0" smtClean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Segoe UI Semilight" charset="0"/>
                    <a:ea typeface="Segoe UI Semilight" charset="0"/>
                    <a:cs typeface="Segoe UI Semilight" charset="0"/>
                  </a:rPr>
                  <a:t>Operational </a:t>
                </a:r>
                <a:r>
                  <a:rPr kumimoji="0" lang="en-US" sz="2448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Segoe UI Semilight" charset="0"/>
                    <a:ea typeface="Segoe UI Semilight" charset="0"/>
                    <a:cs typeface="Segoe UI Semilight" charset="0"/>
                  </a:rPr>
                  <a:t>efficiencies</a:t>
                </a:r>
              </a:p>
            </p:txBody>
          </p:sp>
          <p:sp>
            <p:nvSpPr>
              <p:cNvPr id="112" name="TextBox 111"/>
              <p:cNvSpPr txBox="1"/>
              <p:nvPr/>
            </p:nvSpPr>
            <p:spPr>
              <a:xfrm>
                <a:off x="8585558" y="5811042"/>
                <a:ext cx="1327581" cy="590917"/>
              </a:xfrm>
              <a:prstGeom prst="rect">
                <a:avLst/>
              </a:prstGeom>
              <a:noFill/>
            </p:spPr>
            <p:txBody>
              <a:bodyPr wrap="none" lIns="91427" tIns="45713" rIns="91427" bIns="45713" rtlCol="0">
                <a:spAutoFit/>
              </a:bodyPr>
              <a:lstStyle>
                <a:defPPr>
                  <a:defRPr lang="en-US"/>
                </a:defPPr>
                <a:lvl1pPr algn="ctr">
                  <a:lnSpc>
                    <a:spcPct val="90000"/>
                  </a:lnSpc>
                  <a:defRPr sz="200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 Semilight" panose="020B0402040204020203" pitchFamily="34" charset="0"/>
                    <a:cs typeface="Segoe UI Semilight" panose="020B0402040204020203" pitchFamily="34" charset="0"/>
                  </a:defRPr>
                </a:lvl1pPr>
              </a:lstStyle>
              <a:p>
                <a:pPr marL="0" marR="0" lvl="0" indent="0" algn="ctr" defTabSz="914224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light" panose="020B0402040204020203" pitchFamily="34" charset="0"/>
                    <a:ea typeface="+mn-ea"/>
                    <a:cs typeface="Segoe UI Semilight" panose="020B0402040204020203" pitchFamily="34" charset="0"/>
                  </a:rPr>
                  <a:t>Scale </a:t>
                </a:r>
                <a:b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light" panose="020B0402040204020203" pitchFamily="34" charset="0"/>
                    <a:ea typeface="+mn-ea"/>
                    <a:cs typeface="Segoe UI Semilight" panose="020B0402040204020203" pitchFamily="34" charset="0"/>
                  </a:rPr>
                </a:b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light" panose="020B0402040204020203" pitchFamily="34" charset="0"/>
                    <a:ea typeface="+mn-ea"/>
                    <a:cs typeface="Segoe UI Semilight" panose="020B0402040204020203" pitchFamily="34" charset="0"/>
                  </a:rPr>
                  <a:t>on demand</a:t>
                </a:r>
              </a:p>
            </p:txBody>
          </p:sp>
          <p:pic>
            <p:nvPicPr>
              <p:cNvPr id="114" name="Picture 113"/>
              <p:cNvPicPr>
                <a:picLocks noChangeAspect="1"/>
              </p:cNvPicPr>
              <p:nvPr/>
            </p:nvPicPr>
            <p:blipFill rotWithShape="1">
              <a:blip r:embed="rId1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lum contrast="25000"/>
              </a:blip>
              <a:srcRect l="24332" t="49926" r="23006"/>
              <a:stretch/>
            </p:blipFill>
            <p:spPr>
              <a:xfrm>
                <a:off x="8475913" y="4321847"/>
                <a:ext cx="1576038" cy="1498561"/>
              </a:xfrm>
              <a:prstGeom prst="rect">
                <a:avLst/>
              </a:prstGeom>
            </p:spPr>
          </p:pic>
          <p:sp>
            <p:nvSpPr>
              <p:cNvPr id="113" name="TextBox 112"/>
              <p:cNvSpPr txBox="1"/>
              <p:nvPr/>
            </p:nvSpPr>
            <p:spPr>
              <a:xfrm>
                <a:off x="10561161" y="5811042"/>
                <a:ext cx="1114381" cy="590917"/>
              </a:xfrm>
              <a:prstGeom prst="rect">
                <a:avLst/>
              </a:prstGeom>
              <a:noFill/>
            </p:spPr>
            <p:txBody>
              <a:bodyPr wrap="none" lIns="91427" tIns="45713" rIns="91427" bIns="45713" rtlCol="0">
                <a:spAutoFit/>
              </a:bodyPr>
              <a:lstStyle>
                <a:defPPr>
                  <a:defRPr lang="en-US"/>
                </a:defPPr>
                <a:lvl1pPr algn="ctr">
                  <a:lnSpc>
                    <a:spcPct val="90000"/>
                  </a:lnSpc>
                  <a:defRPr sz="200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 Semilight" panose="020B0402040204020203" pitchFamily="34" charset="0"/>
                    <a:cs typeface="Segoe UI Semilight" panose="020B0402040204020203" pitchFamily="34" charset="0"/>
                  </a:defRPr>
                </a:lvl1pPr>
              </a:lstStyle>
              <a:p>
                <a:pPr marL="0" marR="0" lvl="0" indent="0" algn="ctr" defTabSz="914224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light" panose="020B0402040204020203" pitchFamily="34" charset="0"/>
                    <a:ea typeface="+mn-ea"/>
                    <a:cs typeface="Segoe UI Semilight" panose="020B0402040204020203" pitchFamily="34" charset="0"/>
                  </a:rPr>
                  <a:t>Reduced </a:t>
                </a:r>
                <a:b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light" panose="020B0402040204020203" pitchFamily="34" charset="0"/>
                    <a:ea typeface="+mn-ea"/>
                    <a:cs typeface="Segoe UI Semilight" panose="020B0402040204020203" pitchFamily="34" charset="0"/>
                  </a:rPr>
                </a:b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light" panose="020B0402040204020203" pitchFamily="34" charset="0"/>
                    <a:ea typeface="+mn-ea"/>
                    <a:cs typeface="Segoe UI Semilight" panose="020B0402040204020203" pitchFamily="34" charset="0"/>
                  </a:rPr>
                  <a:t>dev ops</a:t>
                </a:r>
              </a:p>
            </p:txBody>
          </p:sp>
          <p:grpSp>
            <p:nvGrpSpPr>
              <p:cNvPr id="173" name="Group 172"/>
              <p:cNvGrpSpPr/>
              <p:nvPr/>
            </p:nvGrpSpPr>
            <p:grpSpPr>
              <a:xfrm>
                <a:off x="10637837" y="4347247"/>
                <a:ext cx="926904" cy="1259855"/>
                <a:chOff x="10486229" y="2466007"/>
                <a:chExt cx="1233374" cy="1676412"/>
              </a:xfrm>
            </p:grpSpPr>
            <p:sp>
              <p:nvSpPr>
                <p:cNvPr id="116" name="Freeform 8"/>
                <p:cNvSpPr>
                  <a:spLocks noEditPoints="1"/>
                </p:cNvSpPr>
                <p:nvPr/>
              </p:nvSpPr>
              <p:spPr bwMode="auto">
                <a:xfrm>
                  <a:off x="10496839" y="3250371"/>
                  <a:ext cx="341264" cy="892048"/>
                </a:xfrm>
                <a:custGeom>
                  <a:avLst/>
                  <a:gdLst>
                    <a:gd name="T0" fmla="*/ 66 w 91"/>
                    <a:gd name="T1" fmla="*/ 0 h 238"/>
                    <a:gd name="T2" fmla="*/ 24 w 91"/>
                    <a:gd name="T3" fmla="*/ 0 h 238"/>
                    <a:gd name="T4" fmla="*/ 0 w 91"/>
                    <a:gd name="T5" fmla="*/ 24 h 238"/>
                    <a:gd name="T6" fmla="*/ 0 w 91"/>
                    <a:gd name="T7" fmla="*/ 214 h 238"/>
                    <a:gd name="T8" fmla="*/ 24 w 91"/>
                    <a:gd name="T9" fmla="*/ 238 h 238"/>
                    <a:gd name="T10" fmla="*/ 66 w 91"/>
                    <a:gd name="T11" fmla="*/ 238 h 238"/>
                    <a:gd name="T12" fmla="*/ 91 w 91"/>
                    <a:gd name="T13" fmla="*/ 214 h 238"/>
                    <a:gd name="T14" fmla="*/ 91 w 91"/>
                    <a:gd name="T15" fmla="*/ 24 h 238"/>
                    <a:gd name="T16" fmla="*/ 66 w 91"/>
                    <a:gd name="T17" fmla="*/ 0 h 238"/>
                    <a:gd name="T18" fmla="*/ 45 w 91"/>
                    <a:gd name="T19" fmla="*/ 182 h 238"/>
                    <a:gd name="T20" fmla="*/ 33 w 91"/>
                    <a:gd name="T21" fmla="*/ 170 h 238"/>
                    <a:gd name="T22" fmla="*/ 45 w 91"/>
                    <a:gd name="T23" fmla="*/ 158 h 238"/>
                    <a:gd name="T24" fmla="*/ 57 w 91"/>
                    <a:gd name="T25" fmla="*/ 170 h 238"/>
                    <a:gd name="T26" fmla="*/ 45 w 91"/>
                    <a:gd name="T27" fmla="*/ 182 h 238"/>
                    <a:gd name="T28" fmla="*/ 66 w 91"/>
                    <a:gd name="T29" fmla="*/ 65 h 238"/>
                    <a:gd name="T30" fmla="*/ 23 w 91"/>
                    <a:gd name="T31" fmla="*/ 65 h 238"/>
                    <a:gd name="T32" fmla="*/ 23 w 91"/>
                    <a:gd name="T33" fmla="*/ 57 h 238"/>
                    <a:gd name="T34" fmla="*/ 66 w 91"/>
                    <a:gd name="T35" fmla="*/ 57 h 238"/>
                    <a:gd name="T36" fmla="*/ 66 w 91"/>
                    <a:gd name="T37" fmla="*/ 65 h 238"/>
                    <a:gd name="T38" fmla="*/ 66 w 91"/>
                    <a:gd name="T39" fmla="*/ 65 h 238"/>
                    <a:gd name="T40" fmla="*/ 66 w 91"/>
                    <a:gd name="T41" fmla="*/ 41 h 238"/>
                    <a:gd name="T42" fmla="*/ 23 w 91"/>
                    <a:gd name="T43" fmla="*/ 41 h 238"/>
                    <a:gd name="T44" fmla="*/ 23 w 91"/>
                    <a:gd name="T45" fmla="*/ 32 h 238"/>
                    <a:gd name="T46" fmla="*/ 66 w 91"/>
                    <a:gd name="T47" fmla="*/ 32 h 238"/>
                    <a:gd name="T48" fmla="*/ 66 w 91"/>
                    <a:gd name="T49" fmla="*/ 41 h 238"/>
                    <a:gd name="T50" fmla="*/ 66 w 91"/>
                    <a:gd name="T51" fmla="*/ 41 h 2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91" h="238">
                      <a:moveTo>
                        <a:pt x="66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0" y="0"/>
                        <a:pt x="0" y="11"/>
                        <a:pt x="0" y="24"/>
                      </a:cubicBezTo>
                      <a:cubicBezTo>
                        <a:pt x="0" y="214"/>
                        <a:pt x="0" y="214"/>
                        <a:pt x="0" y="214"/>
                      </a:cubicBezTo>
                      <a:cubicBezTo>
                        <a:pt x="0" y="227"/>
                        <a:pt x="10" y="238"/>
                        <a:pt x="24" y="238"/>
                      </a:cubicBezTo>
                      <a:cubicBezTo>
                        <a:pt x="66" y="238"/>
                        <a:pt x="66" y="238"/>
                        <a:pt x="66" y="238"/>
                      </a:cubicBezTo>
                      <a:cubicBezTo>
                        <a:pt x="79" y="238"/>
                        <a:pt x="91" y="227"/>
                        <a:pt x="91" y="214"/>
                      </a:cubicBezTo>
                      <a:cubicBezTo>
                        <a:pt x="91" y="24"/>
                        <a:pt x="91" y="24"/>
                        <a:pt x="91" y="24"/>
                      </a:cubicBezTo>
                      <a:cubicBezTo>
                        <a:pt x="91" y="11"/>
                        <a:pt x="79" y="0"/>
                        <a:pt x="66" y="0"/>
                      </a:cubicBezTo>
                      <a:close/>
                      <a:moveTo>
                        <a:pt x="45" y="182"/>
                      </a:moveTo>
                      <a:cubicBezTo>
                        <a:pt x="39" y="182"/>
                        <a:pt x="33" y="176"/>
                        <a:pt x="33" y="170"/>
                      </a:cubicBezTo>
                      <a:cubicBezTo>
                        <a:pt x="33" y="163"/>
                        <a:pt x="39" y="158"/>
                        <a:pt x="45" y="158"/>
                      </a:cubicBezTo>
                      <a:cubicBezTo>
                        <a:pt x="52" y="158"/>
                        <a:pt x="57" y="163"/>
                        <a:pt x="57" y="170"/>
                      </a:cubicBezTo>
                      <a:cubicBezTo>
                        <a:pt x="57" y="176"/>
                        <a:pt x="52" y="182"/>
                        <a:pt x="45" y="182"/>
                      </a:cubicBezTo>
                      <a:close/>
                      <a:moveTo>
                        <a:pt x="66" y="65"/>
                      </a:moveTo>
                      <a:cubicBezTo>
                        <a:pt x="23" y="65"/>
                        <a:pt x="23" y="65"/>
                        <a:pt x="23" y="65"/>
                      </a:cubicBezTo>
                      <a:cubicBezTo>
                        <a:pt x="23" y="57"/>
                        <a:pt x="23" y="57"/>
                        <a:pt x="23" y="57"/>
                      </a:cubicBezTo>
                      <a:cubicBezTo>
                        <a:pt x="66" y="57"/>
                        <a:pt x="66" y="57"/>
                        <a:pt x="66" y="57"/>
                      </a:cubicBezTo>
                      <a:cubicBezTo>
                        <a:pt x="66" y="65"/>
                        <a:pt x="66" y="65"/>
                        <a:pt x="66" y="65"/>
                      </a:cubicBezTo>
                      <a:cubicBezTo>
                        <a:pt x="66" y="65"/>
                        <a:pt x="66" y="65"/>
                        <a:pt x="66" y="65"/>
                      </a:cubicBezTo>
                      <a:close/>
                      <a:moveTo>
                        <a:pt x="66" y="41"/>
                      </a:moveTo>
                      <a:cubicBezTo>
                        <a:pt x="23" y="41"/>
                        <a:pt x="23" y="41"/>
                        <a:pt x="23" y="41"/>
                      </a:cubicBezTo>
                      <a:cubicBezTo>
                        <a:pt x="23" y="32"/>
                        <a:pt x="23" y="32"/>
                        <a:pt x="23" y="32"/>
                      </a:cubicBezTo>
                      <a:cubicBezTo>
                        <a:pt x="66" y="32"/>
                        <a:pt x="66" y="32"/>
                        <a:pt x="66" y="32"/>
                      </a:cubicBezTo>
                      <a:cubicBezTo>
                        <a:pt x="66" y="41"/>
                        <a:pt x="66" y="41"/>
                        <a:pt x="66" y="41"/>
                      </a:cubicBezTo>
                      <a:cubicBezTo>
                        <a:pt x="66" y="41"/>
                        <a:pt x="66" y="41"/>
                        <a:pt x="66" y="4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224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17" name="Freeform 9"/>
                <p:cNvSpPr>
                  <a:spLocks noEditPoints="1"/>
                </p:cNvSpPr>
                <p:nvPr/>
              </p:nvSpPr>
              <p:spPr bwMode="auto">
                <a:xfrm>
                  <a:off x="10937311" y="3250371"/>
                  <a:ext cx="341264" cy="892048"/>
                </a:xfrm>
                <a:custGeom>
                  <a:avLst/>
                  <a:gdLst>
                    <a:gd name="T0" fmla="*/ 66 w 91"/>
                    <a:gd name="T1" fmla="*/ 0 h 238"/>
                    <a:gd name="T2" fmla="*/ 24 w 91"/>
                    <a:gd name="T3" fmla="*/ 0 h 238"/>
                    <a:gd name="T4" fmla="*/ 0 w 91"/>
                    <a:gd name="T5" fmla="*/ 24 h 238"/>
                    <a:gd name="T6" fmla="*/ 0 w 91"/>
                    <a:gd name="T7" fmla="*/ 214 h 238"/>
                    <a:gd name="T8" fmla="*/ 24 w 91"/>
                    <a:gd name="T9" fmla="*/ 238 h 238"/>
                    <a:gd name="T10" fmla="*/ 66 w 91"/>
                    <a:gd name="T11" fmla="*/ 238 h 238"/>
                    <a:gd name="T12" fmla="*/ 91 w 91"/>
                    <a:gd name="T13" fmla="*/ 214 h 238"/>
                    <a:gd name="T14" fmla="*/ 91 w 91"/>
                    <a:gd name="T15" fmla="*/ 24 h 238"/>
                    <a:gd name="T16" fmla="*/ 66 w 91"/>
                    <a:gd name="T17" fmla="*/ 0 h 238"/>
                    <a:gd name="T18" fmla="*/ 45 w 91"/>
                    <a:gd name="T19" fmla="*/ 182 h 238"/>
                    <a:gd name="T20" fmla="*/ 33 w 91"/>
                    <a:gd name="T21" fmla="*/ 170 h 238"/>
                    <a:gd name="T22" fmla="*/ 45 w 91"/>
                    <a:gd name="T23" fmla="*/ 158 h 238"/>
                    <a:gd name="T24" fmla="*/ 57 w 91"/>
                    <a:gd name="T25" fmla="*/ 170 h 238"/>
                    <a:gd name="T26" fmla="*/ 45 w 91"/>
                    <a:gd name="T27" fmla="*/ 182 h 238"/>
                    <a:gd name="T28" fmla="*/ 66 w 91"/>
                    <a:gd name="T29" fmla="*/ 65 h 238"/>
                    <a:gd name="T30" fmla="*/ 23 w 91"/>
                    <a:gd name="T31" fmla="*/ 65 h 238"/>
                    <a:gd name="T32" fmla="*/ 23 w 91"/>
                    <a:gd name="T33" fmla="*/ 57 h 238"/>
                    <a:gd name="T34" fmla="*/ 66 w 91"/>
                    <a:gd name="T35" fmla="*/ 57 h 238"/>
                    <a:gd name="T36" fmla="*/ 66 w 91"/>
                    <a:gd name="T37" fmla="*/ 65 h 238"/>
                    <a:gd name="T38" fmla="*/ 66 w 91"/>
                    <a:gd name="T39" fmla="*/ 65 h 238"/>
                    <a:gd name="T40" fmla="*/ 66 w 91"/>
                    <a:gd name="T41" fmla="*/ 41 h 238"/>
                    <a:gd name="T42" fmla="*/ 23 w 91"/>
                    <a:gd name="T43" fmla="*/ 41 h 238"/>
                    <a:gd name="T44" fmla="*/ 23 w 91"/>
                    <a:gd name="T45" fmla="*/ 32 h 238"/>
                    <a:gd name="T46" fmla="*/ 66 w 91"/>
                    <a:gd name="T47" fmla="*/ 32 h 238"/>
                    <a:gd name="T48" fmla="*/ 66 w 91"/>
                    <a:gd name="T49" fmla="*/ 41 h 238"/>
                    <a:gd name="T50" fmla="*/ 66 w 91"/>
                    <a:gd name="T51" fmla="*/ 41 h 2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91" h="238">
                      <a:moveTo>
                        <a:pt x="66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0" y="0"/>
                        <a:pt x="0" y="11"/>
                        <a:pt x="0" y="24"/>
                      </a:cubicBezTo>
                      <a:cubicBezTo>
                        <a:pt x="0" y="214"/>
                        <a:pt x="0" y="214"/>
                        <a:pt x="0" y="214"/>
                      </a:cubicBezTo>
                      <a:cubicBezTo>
                        <a:pt x="0" y="227"/>
                        <a:pt x="10" y="238"/>
                        <a:pt x="24" y="238"/>
                      </a:cubicBezTo>
                      <a:cubicBezTo>
                        <a:pt x="66" y="238"/>
                        <a:pt x="66" y="238"/>
                        <a:pt x="66" y="238"/>
                      </a:cubicBezTo>
                      <a:cubicBezTo>
                        <a:pt x="79" y="238"/>
                        <a:pt x="91" y="227"/>
                        <a:pt x="91" y="214"/>
                      </a:cubicBezTo>
                      <a:cubicBezTo>
                        <a:pt x="91" y="24"/>
                        <a:pt x="91" y="24"/>
                        <a:pt x="91" y="24"/>
                      </a:cubicBezTo>
                      <a:cubicBezTo>
                        <a:pt x="91" y="11"/>
                        <a:pt x="79" y="0"/>
                        <a:pt x="66" y="0"/>
                      </a:cubicBezTo>
                      <a:close/>
                      <a:moveTo>
                        <a:pt x="45" y="182"/>
                      </a:moveTo>
                      <a:cubicBezTo>
                        <a:pt x="39" y="182"/>
                        <a:pt x="33" y="176"/>
                        <a:pt x="33" y="170"/>
                      </a:cubicBezTo>
                      <a:cubicBezTo>
                        <a:pt x="33" y="163"/>
                        <a:pt x="39" y="158"/>
                        <a:pt x="45" y="158"/>
                      </a:cubicBezTo>
                      <a:cubicBezTo>
                        <a:pt x="52" y="158"/>
                        <a:pt x="57" y="163"/>
                        <a:pt x="57" y="170"/>
                      </a:cubicBezTo>
                      <a:cubicBezTo>
                        <a:pt x="57" y="176"/>
                        <a:pt x="52" y="182"/>
                        <a:pt x="45" y="182"/>
                      </a:cubicBezTo>
                      <a:close/>
                      <a:moveTo>
                        <a:pt x="66" y="65"/>
                      </a:moveTo>
                      <a:cubicBezTo>
                        <a:pt x="23" y="65"/>
                        <a:pt x="23" y="65"/>
                        <a:pt x="23" y="65"/>
                      </a:cubicBezTo>
                      <a:cubicBezTo>
                        <a:pt x="23" y="57"/>
                        <a:pt x="23" y="57"/>
                        <a:pt x="23" y="57"/>
                      </a:cubicBezTo>
                      <a:cubicBezTo>
                        <a:pt x="66" y="57"/>
                        <a:pt x="66" y="57"/>
                        <a:pt x="66" y="57"/>
                      </a:cubicBezTo>
                      <a:cubicBezTo>
                        <a:pt x="66" y="65"/>
                        <a:pt x="66" y="65"/>
                        <a:pt x="66" y="65"/>
                      </a:cubicBezTo>
                      <a:cubicBezTo>
                        <a:pt x="66" y="65"/>
                        <a:pt x="66" y="65"/>
                        <a:pt x="66" y="65"/>
                      </a:cubicBezTo>
                      <a:close/>
                      <a:moveTo>
                        <a:pt x="66" y="41"/>
                      </a:moveTo>
                      <a:cubicBezTo>
                        <a:pt x="23" y="41"/>
                        <a:pt x="23" y="41"/>
                        <a:pt x="23" y="41"/>
                      </a:cubicBezTo>
                      <a:cubicBezTo>
                        <a:pt x="23" y="32"/>
                        <a:pt x="23" y="32"/>
                        <a:pt x="23" y="32"/>
                      </a:cubicBezTo>
                      <a:cubicBezTo>
                        <a:pt x="66" y="32"/>
                        <a:pt x="66" y="32"/>
                        <a:pt x="66" y="32"/>
                      </a:cubicBezTo>
                      <a:cubicBezTo>
                        <a:pt x="66" y="41"/>
                        <a:pt x="66" y="41"/>
                        <a:pt x="66" y="41"/>
                      </a:cubicBezTo>
                      <a:cubicBezTo>
                        <a:pt x="66" y="41"/>
                        <a:pt x="66" y="41"/>
                        <a:pt x="66" y="4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224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18" name="Freeform 10"/>
                <p:cNvSpPr>
                  <a:spLocks noEditPoints="1"/>
                </p:cNvSpPr>
                <p:nvPr/>
              </p:nvSpPr>
              <p:spPr bwMode="auto">
                <a:xfrm>
                  <a:off x="11377783" y="3250371"/>
                  <a:ext cx="341264" cy="892048"/>
                </a:xfrm>
                <a:custGeom>
                  <a:avLst/>
                  <a:gdLst>
                    <a:gd name="T0" fmla="*/ 67 w 91"/>
                    <a:gd name="T1" fmla="*/ 0 h 238"/>
                    <a:gd name="T2" fmla="*/ 25 w 91"/>
                    <a:gd name="T3" fmla="*/ 0 h 238"/>
                    <a:gd name="T4" fmla="*/ 0 w 91"/>
                    <a:gd name="T5" fmla="*/ 24 h 238"/>
                    <a:gd name="T6" fmla="*/ 0 w 91"/>
                    <a:gd name="T7" fmla="*/ 214 h 238"/>
                    <a:gd name="T8" fmla="*/ 25 w 91"/>
                    <a:gd name="T9" fmla="*/ 238 h 238"/>
                    <a:gd name="T10" fmla="*/ 67 w 91"/>
                    <a:gd name="T11" fmla="*/ 238 h 238"/>
                    <a:gd name="T12" fmla="*/ 91 w 91"/>
                    <a:gd name="T13" fmla="*/ 214 h 238"/>
                    <a:gd name="T14" fmla="*/ 91 w 91"/>
                    <a:gd name="T15" fmla="*/ 24 h 238"/>
                    <a:gd name="T16" fmla="*/ 67 w 91"/>
                    <a:gd name="T17" fmla="*/ 0 h 238"/>
                    <a:gd name="T18" fmla="*/ 46 w 91"/>
                    <a:gd name="T19" fmla="*/ 182 h 238"/>
                    <a:gd name="T20" fmla="*/ 34 w 91"/>
                    <a:gd name="T21" fmla="*/ 170 h 238"/>
                    <a:gd name="T22" fmla="*/ 46 w 91"/>
                    <a:gd name="T23" fmla="*/ 158 h 238"/>
                    <a:gd name="T24" fmla="*/ 57 w 91"/>
                    <a:gd name="T25" fmla="*/ 170 h 238"/>
                    <a:gd name="T26" fmla="*/ 46 w 91"/>
                    <a:gd name="T27" fmla="*/ 182 h 238"/>
                    <a:gd name="T28" fmla="*/ 67 w 91"/>
                    <a:gd name="T29" fmla="*/ 65 h 238"/>
                    <a:gd name="T30" fmla="*/ 24 w 91"/>
                    <a:gd name="T31" fmla="*/ 65 h 238"/>
                    <a:gd name="T32" fmla="*/ 24 w 91"/>
                    <a:gd name="T33" fmla="*/ 57 h 238"/>
                    <a:gd name="T34" fmla="*/ 67 w 91"/>
                    <a:gd name="T35" fmla="*/ 57 h 238"/>
                    <a:gd name="T36" fmla="*/ 67 w 91"/>
                    <a:gd name="T37" fmla="*/ 65 h 238"/>
                    <a:gd name="T38" fmla="*/ 67 w 91"/>
                    <a:gd name="T39" fmla="*/ 65 h 238"/>
                    <a:gd name="T40" fmla="*/ 67 w 91"/>
                    <a:gd name="T41" fmla="*/ 41 h 238"/>
                    <a:gd name="T42" fmla="*/ 24 w 91"/>
                    <a:gd name="T43" fmla="*/ 41 h 238"/>
                    <a:gd name="T44" fmla="*/ 24 w 91"/>
                    <a:gd name="T45" fmla="*/ 32 h 238"/>
                    <a:gd name="T46" fmla="*/ 67 w 91"/>
                    <a:gd name="T47" fmla="*/ 32 h 238"/>
                    <a:gd name="T48" fmla="*/ 67 w 91"/>
                    <a:gd name="T49" fmla="*/ 41 h 238"/>
                    <a:gd name="T50" fmla="*/ 67 w 91"/>
                    <a:gd name="T51" fmla="*/ 41 h 2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91" h="238">
                      <a:moveTo>
                        <a:pt x="67" y="0"/>
                      </a:moveTo>
                      <a:cubicBezTo>
                        <a:pt x="25" y="0"/>
                        <a:pt x="25" y="0"/>
                        <a:pt x="25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214"/>
                        <a:pt x="0" y="214"/>
                        <a:pt x="0" y="214"/>
                      </a:cubicBezTo>
                      <a:cubicBezTo>
                        <a:pt x="0" y="227"/>
                        <a:pt x="11" y="238"/>
                        <a:pt x="25" y="238"/>
                      </a:cubicBezTo>
                      <a:cubicBezTo>
                        <a:pt x="67" y="238"/>
                        <a:pt x="67" y="238"/>
                        <a:pt x="67" y="238"/>
                      </a:cubicBezTo>
                      <a:cubicBezTo>
                        <a:pt x="80" y="238"/>
                        <a:pt x="91" y="227"/>
                        <a:pt x="91" y="214"/>
                      </a:cubicBezTo>
                      <a:cubicBezTo>
                        <a:pt x="91" y="24"/>
                        <a:pt x="91" y="24"/>
                        <a:pt x="91" y="24"/>
                      </a:cubicBezTo>
                      <a:cubicBezTo>
                        <a:pt x="91" y="11"/>
                        <a:pt x="80" y="0"/>
                        <a:pt x="67" y="0"/>
                      </a:cubicBezTo>
                      <a:close/>
                      <a:moveTo>
                        <a:pt x="46" y="182"/>
                      </a:moveTo>
                      <a:cubicBezTo>
                        <a:pt x="39" y="182"/>
                        <a:pt x="34" y="176"/>
                        <a:pt x="34" y="170"/>
                      </a:cubicBezTo>
                      <a:cubicBezTo>
                        <a:pt x="34" y="163"/>
                        <a:pt x="39" y="158"/>
                        <a:pt x="46" y="158"/>
                      </a:cubicBezTo>
                      <a:cubicBezTo>
                        <a:pt x="52" y="158"/>
                        <a:pt x="57" y="163"/>
                        <a:pt x="57" y="170"/>
                      </a:cubicBezTo>
                      <a:cubicBezTo>
                        <a:pt x="57" y="176"/>
                        <a:pt x="52" y="182"/>
                        <a:pt x="46" y="182"/>
                      </a:cubicBezTo>
                      <a:close/>
                      <a:moveTo>
                        <a:pt x="67" y="65"/>
                      </a:moveTo>
                      <a:cubicBezTo>
                        <a:pt x="24" y="65"/>
                        <a:pt x="24" y="65"/>
                        <a:pt x="24" y="65"/>
                      </a:cubicBezTo>
                      <a:cubicBezTo>
                        <a:pt x="24" y="57"/>
                        <a:pt x="24" y="57"/>
                        <a:pt x="24" y="57"/>
                      </a:cubicBezTo>
                      <a:cubicBezTo>
                        <a:pt x="67" y="57"/>
                        <a:pt x="67" y="57"/>
                        <a:pt x="67" y="57"/>
                      </a:cubicBezTo>
                      <a:cubicBezTo>
                        <a:pt x="67" y="65"/>
                        <a:pt x="67" y="65"/>
                        <a:pt x="67" y="65"/>
                      </a:cubicBezTo>
                      <a:cubicBezTo>
                        <a:pt x="67" y="65"/>
                        <a:pt x="67" y="65"/>
                        <a:pt x="67" y="65"/>
                      </a:cubicBezTo>
                      <a:close/>
                      <a:moveTo>
                        <a:pt x="67" y="41"/>
                      </a:moveTo>
                      <a:cubicBezTo>
                        <a:pt x="24" y="41"/>
                        <a:pt x="24" y="41"/>
                        <a:pt x="24" y="41"/>
                      </a:cubicBezTo>
                      <a:cubicBezTo>
                        <a:pt x="24" y="32"/>
                        <a:pt x="24" y="32"/>
                        <a:pt x="24" y="32"/>
                      </a:cubicBezTo>
                      <a:cubicBezTo>
                        <a:pt x="67" y="32"/>
                        <a:pt x="67" y="32"/>
                        <a:pt x="67" y="32"/>
                      </a:cubicBezTo>
                      <a:cubicBezTo>
                        <a:pt x="67" y="41"/>
                        <a:pt x="67" y="41"/>
                        <a:pt x="67" y="41"/>
                      </a:cubicBezTo>
                      <a:cubicBezTo>
                        <a:pt x="67" y="41"/>
                        <a:pt x="67" y="41"/>
                        <a:pt x="67" y="4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224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20" name="Freeform 8"/>
                <p:cNvSpPr>
                  <a:spLocks noEditPoints="1"/>
                </p:cNvSpPr>
                <p:nvPr/>
              </p:nvSpPr>
              <p:spPr bwMode="auto">
                <a:xfrm rot="5400000">
                  <a:off x="10942068" y="2323927"/>
                  <a:ext cx="341263" cy="892049"/>
                </a:xfrm>
                <a:custGeom>
                  <a:avLst/>
                  <a:gdLst>
                    <a:gd name="T0" fmla="*/ 66 w 91"/>
                    <a:gd name="T1" fmla="*/ 0 h 238"/>
                    <a:gd name="T2" fmla="*/ 24 w 91"/>
                    <a:gd name="T3" fmla="*/ 0 h 238"/>
                    <a:gd name="T4" fmla="*/ 0 w 91"/>
                    <a:gd name="T5" fmla="*/ 24 h 238"/>
                    <a:gd name="T6" fmla="*/ 0 w 91"/>
                    <a:gd name="T7" fmla="*/ 214 h 238"/>
                    <a:gd name="T8" fmla="*/ 24 w 91"/>
                    <a:gd name="T9" fmla="*/ 238 h 238"/>
                    <a:gd name="T10" fmla="*/ 66 w 91"/>
                    <a:gd name="T11" fmla="*/ 238 h 238"/>
                    <a:gd name="T12" fmla="*/ 91 w 91"/>
                    <a:gd name="T13" fmla="*/ 214 h 238"/>
                    <a:gd name="T14" fmla="*/ 91 w 91"/>
                    <a:gd name="T15" fmla="*/ 24 h 238"/>
                    <a:gd name="T16" fmla="*/ 66 w 91"/>
                    <a:gd name="T17" fmla="*/ 0 h 238"/>
                    <a:gd name="T18" fmla="*/ 45 w 91"/>
                    <a:gd name="T19" fmla="*/ 182 h 238"/>
                    <a:gd name="T20" fmla="*/ 33 w 91"/>
                    <a:gd name="T21" fmla="*/ 170 h 238"/>
                    <a:gd name="T22" fmla="*/ 45 w 91"/>
                    <a:gd name="T23" fmla="*/ 158 h 238"/>
                    <a:gd name="T24" fmla="*/ 57 w 91"/>
                    <a:gd name="T25" fmla="*/ 170 h 238"/>
                    <a:gd name="T26" fmla="*/ 45 w 91"/>
                    <a:gd name="T27" fmla="*/ 182 h 238"/>
                    <a:gd name="T28" fmla="*/ 66 w 91"/>
                    <a:gd name="T29" fmla="*/ 65 h 238"/>
                    <a:gd name="T30" fmla="*/ 23 w 91"/>
                    <a:gd name="T31" fmla="*/ 65 h 238"/>
                    <a:gd name="T32" fmla="*/ 23 w 91"/>
                    <a:gd name="T33" fmla="*/ 57 h 238"/>
                    <a:gd name="T34" fmla="*/ 66 w 91"/>
                    <a:gd name="T35" fmla="*/ 57 h 238"/>
                    <a:gd name="T36" fmla="*/ 66 w 91"/>
                    <a:gd name="T37" fmla="*/ 65 h 238"/>
                    <a:gd name="T38" fmla="*/ 66 w 91"/>
                    <a:gd name="T39" fmla="*/ 65 h 238"/>
                    <a:gd name="T40" fmla="*/ 66 w 91"/>
                    <a:gd name="T41" fmla="*/ 41 h 238"/>
                    <a:gd name="T42" fmla="*/ 23 w 91"/>
                    <a:gd name="T43" fmla="*/ 41 h 238"/>
                    <a:gd name="T44" fmla="*/ 23 w 91"/>
                    <a:gd name="T45" fmla="*/ 32 h 238"/>
                    <a:gd name="T46" fmla="*/ 66 w 91"/>
                    <a:gd name="T47" fmla="*/ 32 h 238"/>
                    <a:gd name="T48" fmla="*/ 66 w 91"/>
                    <a:gd name="T49" fmla="*/ 41 h 238"/>
                    <a:gd name="T50" fmla="*/ 66 w 91"/>
                    <a:gd name="T51" fmla="*/ 41 h 2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91" h="238">
                      <a:moveTo>
                        <a:pt x="66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0" y="0"/>
                        <a:pt x="0" y="11"/>
                        <a:pt x="0" y="24"/>
                      </a:cubicBezTo>
                      <a:cubicBezTo>
                        <a:pt x="0" y="214"/>
                        <a:pt x="0" y="214"/>
                        <a:pt x="0" y="214"/>
                      </a:cubicBezTo>
                      <a:cubicBezTo>
                        <a:pt x="0" y="227"/>
                        <a:pt x="10" y="238"/>
                        <a:pt x="24" y="238"/>
                      </a:cubicBezTo>
                      <a:cubicBezTo>
                        <a:pt x="66" y="238"/>
                        <a:pt x="66" y="238"/>
                        <a:pt x="66" y="238"/>
                      </a:cubicBezTo>
                      <a:cubicBezTo>
                        <a:pt x="79" y="238"/>
                        <a:pt x="91" y="227"/>
                        <a:pt x="91" y="214"/>
                      </a:cubicBezTo>
                      <a:cubicBezTo>
                        <a:pt x="91" y="24"/>
                        <a:pt x="91" y="24"/>
                        <a:pt x="91" y="24"/>
                      </a:cubicBezTo>
                      <a:cubicBezTo>
                        <a:pt x="91" y="11"/>
                        <a:pt x="79" y="0"/>
                        <a:pt x="66" y="0"/>
                      </a:cubicBezTo>
                      <a:close/>
                      <a:moveTo>
                        <a:pt x="45" y="182"/>
                      </a:moveTo>
                      <a:cubicBezTo>
                        <a:pt x="39" y="182"/>
                        <a:pt x="33" y="176"/>
                        <a:pt x="33" y="170"/>
                      </a:cubicBezTo>
                      <a:cubicBezTo>
                        <a:pt x="33" y="163"/>
                        <a:pt x="39" y="158"/>
                        <a:pt x="45" y="158"/>
                      </a:cubicBezTo>
                      <a:cubicBezTo>
                        <a:pt x="52" y="158"/>
                        <a:pt x="57" y="163"/>
                        <a:pt x="57" y="170"/>
                      </a:cubicBezTo>
                      <a:cubicBezTo>
                        <a:pt x="57" y="176"/>
                        <a:pt x="52" y="182"/>
                        <a:pt x="45" y="182"/>
                      </a:cubicBezTo>
                      <a:close/>
                      <a:moveTo>
                        <a:pt x="66" y="65"/>
                      </a:moveTo>
                      <a:cubicBezTo>
                        <a:pt x="23" y="65"/>
                        <a:pt x="23" y="65"/>
                        <a:pt x="23" y="65"/>
                      </a:cubicBezTo>
                      <a:cubicBezTo>
                        <a:pt x="23" y="57"/>
                        <a:pt x="23" y="57"/>
                        <a:pt x="23" y="57"/>
                      </a:cubicBezTo>
                      <a:cubicBezTo>
                        <a:pt x="66" y="57"/>
                        <a:pt x="66" y="57"/>
                        <a:pt x="66" y="57"/>
                      </a:cubicBezTo>
                      <a:cubicBezTo>
                        <a:pt x="66" y="65"/>
                        <a:pt x="66" y="65"/>
                        <a:pt x="66" y="65"/>
                      </a:cubicBezTo>
                      <a:cubicBezTo>
                        <a:pt x="66" y="65"/>
                        <a:pt x="66" y="65"/>
                        <a:pt x="66" y="65"/>
                      </a:cubicBezTo>
                      <a:close/>
                      <a:moveTo>
                        <a:pt x="66" y="41"/>
                      </a:moveTo>
                      <a:cubicBezTo>
                        <a:pt x="23" y="41"/>
                        <a:pt x="23" y="41"/>
                        <a:pt x="23" y="41"/>
                      </a:cubicBezTo>
                      <a:cubicBezTo>
                        <a:pt x="23" y="32"/>
                        <a:pt x="23" y="32"/>
                        <a:pt x="23" y="32"/>
                      </a:cubicBezTo>
                      <a:cubicBezTo>
                        <a:pt x="66" y="32"/>
                        <a:pt x="66" y="32"/>
                        <a:pt x="66" y="32"/>
                      </a:cubicBezTo>
                      <a:cubicBezTo>
                        <a:pt x="66" y="41"/>
                        <a:pt x="66" y="41"/>
                        <a:pt x="66" y="41"/>
                      </a:cubicBezTo>
                      <a:cubicBezTo>
                        <a:pt x="66" y="41"/>
                        <a:pt x="66" y="41"/>
                        <a:pt x="66" y="4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224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8" name="Freeform 5"/>
                <p:cNvSpPr>
                  <a:spLocks/>
                </p:cNvSpPr>
                <p:nvPr/>
              </p:nvSpPr>
              <p:spPr bwMode="auto">
                <a:xfrm>
                  <a:off x="10671437" y="2889583"/>
                  <a:ext cx="882526" cy="407389"/>
                </a:xfrm>
                <a:custGeom>
                  <a:avLst/>
                  <a:gdLst>
                    <a:gd name="T0" fmla="*/ 0 w 556"/>
                    <a:gd name="T1" fmla="*/ 557 h 557"/>
                    <a:gd name="T2" fmla="*/ 0 w 556"/>
                    <a:gd name="T3" fmla="*/ 279 h 557"/>
                    <a:gd name="T4" fmla="*/ 278 w 556"/>
                    <a:gd name="T5" fmla="*/ 279 h 557"/>
                    <a:gd name="T6" fmla="*/ 278 w 556"/>
                    <a:gd name="T7" fmla="*/ 557 h 557"/>
                    <a:gd name="T8" fmla="*/ 278 w 556"/>
                    <a:gd name="T9" fmla="*/ 0 h 557"/>
                    <a:gd name="T10" fmla="*/ 278 w 556"/>
                    <a:gd name="T11" fmla="*/ 279 h 557"/>
                    <a:gd name="T12" fmla="*/ 556 w 556"/>
                    <a:gd name="T13" fmla="*/ 279 h 557"/>
                    <a:gd name="T14" fmla="*/ 556 w 556"/>
                    <a:gd name="T15" fmla="*/ 557 h 5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556" h="557">
                      <a:moveTo>
                        <a:pt x="0" y="557"/>
                      </a:moveTo>
                      <a:lnTo>
                        <a:pt x="0" y="279"/>
                      </a:lnTo>
                      <a:lnTo>
                        <a:pt x="278" y="279"/>
                      </a:lnTo>
                      <a:lnTo>
                        <a:pt x="278" y="557"/>
                      </a:lnTo>
                      <a:lnTo>
                        <a:pt x="278" y="0"/>
                      </a:lnTo>
                      <a:lnTo>
                        <a:pt x="278" y="279"/>
                      </a:lnTo>
                      <a:lnTo>
                        <a:pt x="556" y="279"/>
                      </a:lnTo>
                      <a:lnTo>
                        <a:pt x="556" y="557"/>
                      </a:lnTo>
                    </a:path>
                  </a:pathLst>
                </a:custGeom>
                <a:noFill/>
                <a:ln w="25400" cap="rnd">
                  <a:solidFill>
                    <a:srgbClr val="FFFF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224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9" name="&quot;Not Allowed&quot; Symbol 18"/>
                <p:cNvSpPr/>
                <p:nvPr/>
              </p:nvSpPr>
              <p:spPr bwMode="auto">
                <a:xfrm>
                  <a:off x="10486229" y="2466007"/>
                  <a:ext cx="1233374" cy="1233373"/>
                </a:xfrm>
                <a:prstGeom prst="noSmoking">
                  <a:avLst>
                    <a:gd name="adj" fmla="val 8694"/>
                  </a:avLst>
                </a:prstGeom>
                <a:solidFill>
                  <a:srgbClr val="FFFFFF"/>
                </a:solidFill>
                <a:ln w="41275">
                  <a:solidFill>
                    <a:schemeClr val="accent5">
                      <a:lumMod val="75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46630" rIns="0" bIns="4663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32293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5439">
                          <a:srgbClr val="F8F8F8"/>
                        </a:gs>
                        <a:gs pos="10000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  <p:pic>
            <p:nvPicPr>
              <p:cNvPr id="174" name="Picture 6"/>
              <p:cNvPicPr>
                <a:picLocks noChangeAspect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8475663" y="2520737"/>
                <a:ext cx="1420623" cy="1253656"/>
              </a:xfrm>
              <a:prstGeom prst="rect">
                <a:avLst/>
              </a:prstGeom>
            </p:spPr>
          </p:pic>
          <p:sp>
            <p:nvSpPr>
              <p:cNvPr id="175" name="TextBox 174"/>
              <p:cNvSpPr txBox="1"/>
              <p:nvPr/>
            </p:nvSpPr>
            <p:spPr>
              <a:xfrm>
                <a:off x="8363545" y="3638696"/>
                <a:ext cx="1771613" cy="590917"/>
              </a:xfrm>
              <a:prstGeom prst="rect">
                <a:avLst/>
              </a:prstGeom>
              <a:noFill/>
            </p:spPr>
            <p:txBody>
              <a:bodyPr wrap="none" lIns="91427" tIns="45713" rIns="91427" bIns="45713" rtlCol="0">
                <a:spAutoFit/>
              </a:bodyPr>
              <a:lstStyle>
                <a:defPPr>
                  <a:defRPr lang="en-US"/>
                </a:defPPr>
                <a:lvl1pPr algn="ctr">
                  <a:lnSpc>
                    <a:spcPct val="90000"/>
                  </a:lnSpc>
                  <a:defRPr sz="200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 Semilight" panose="020B0402040204020203" pitchFamily="34" charset="0"/>
                    <a:cs typeface="Segoe UI Semilight" panose="020B0402040204020203" pitchFamily="34" charset="0"/>
                  </a:defRPr>
                </a:lvl1pPr>
              </a:lstStyle>
              <a:p>
                <a:pPr marL="0" marR="0" lvl="0" indent="0" algn="ctr" defTabSz="914224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light" panose="020B0402040204020203" pitchFamily="34" charset="0"/>
                    <a:ea typeface="+mn-ea"/>
                    <a:cs typeface="Segoe UI Semilight" panose="020B0402040204020203" pitchFamily="34" charset="0"/>
                  </a:rPr>
                  <a:t>Powered by</a:t>
                </a:r>
                <a:b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light" panose="020B0402040204020203" pitchFamily="34" charset="0"/>
                    <a:ea typeface="+mn-ea"/>
                    <a:cs typeface="Segoe UI Semilight" panose="020B0402040204020203" pitchFamily="34" charset="0"/>
                  </a:rPr>
                </a:b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light" panose="020B0402040204020203" pitchFamily="34" charset="0"/>
                    <a:ea typeface="+mn-ea"/>
                    <a:cs typeface="Segoe UI Semilight" panose="020B0402040204020203" pitchFamily="34" charset="0"/>
                  </a:rPr>
                  <a:t>Azure Functions</a:t>
                </a:r>
              </a:p>
            </p:txBody>
          </p:sp>
          <p:sp>
            <p:nvSpPr>
              <p:cNvPr id="176" name="TextBox 175"/>
              <p:cNvSpPr txBox="1"/>
              <p:nvPr/>
            </p:nvSpPr>
            <p:spPr>
              <a:xfrm>
                <a:off x="10431320" y="3638696"/>
                <a:ext cx="1374068" cy="590917"/>
              </a:xfrm>
              <a:prstGeom prst="rect">
                <a:avLst/>
              </a:prstGeom>
              <a:noFill/>
            </p:spPr>
            <p:txBody>
              <a:bodyPr wrap="none" lIns="91427" tIns="45713" rIns="91427" bIns="45713" rtlCol="0">
                <a:spAutoFit/>
              </a:bodyPr>
              <a:lstStyle>
                <a:defPPr>
                  <a:defRPr lang="en-US"/>
                </a:defPPr>
                <a:lvl1pPr algn="ctr">
                  <a:lnSpc>
                    <a:spcPct val="90000"/>
                  </a:lnSpc>
                  <a:defRPr sz="200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 Semilight" panose="020B0402040204020203" pitchFamily="34" charset="0"/>
                    <a:cs typeface="Segoe UI Semilight" panose="020B0402040204020203" pitchFamily="34" charset="0"/>
                  </a:defRPr>
                </a:lvl1pPr>
              </a:lstStyle>
              <a:p>
                <a:pPr marL="0" marR="0" lvl="0" indent="0" algn="ctr" defTabSz="914224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light" panose="020B0402040204020203" pitchFamily="34" charset="0"/>
                    <a:ea typeface="+mn-ea"/>
                    <a:cs typeface="Segoe UI Semilight" panose="020B0402040204020203" pitchFamily="34" charset="0"/>
                  </a:rPr>
                  <a:t>Continuous</a:t>
                </a:r>
                <a:b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light" panose="020B0402040204020203" pitchFamily="34" charset="0"/>
                    <a:ea typeface="+mn-ea"/>
                    <a:cs typeface="Segoe UI Semilight" panose="020B0402040204020203" pitchFamily="34" charset="0"/>
                  </a:rPr>
                </a:b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light" panose="020B0402040204020203" pitchFamily="34" charset="0"/>
                    <a:ea typeface="+mn-ea"/>
                    <a:cs typeface="Segoe UI Semilight" panose="020B0402040204020203" pitchFamily="34" charset="0"/>
                  </a:rPr>
                  <a:t>deployment</a:t>
                </a:r>
              </a:p>
            </p:txBody>
          </p:sp>
          <p:sp>
            <p:nvSpPr>
              <p:cNvPr id="64" name="Freeform 17"/>
              <p:cNvSpPr>
                <a:spLocks noChangeAspect="1" noEditPoints="1"/>
              </p:cNvSpPr>
              <p:nvPr/>
            </p:nvSpPr>
            <p:spPr bwMode="auto">
              <a:xfrm>
                <a:off x="10499589" y="2520737"/>
                <a:ext cx="1193809" cy="1015629"/>
              </a:xfrm>
              <a:custGeom>
                <a:avLst/>
                <a:gdLst>
                  <a:gd name="T0" fmla="*/ 283 w 335"/>
                  <a:gd name="T1" fmla="*/ 102 h 285"/>
                  <a:gd name="T2" fmla="*/ 335 w 335"/>
                  <a:gd name="T3" fmla="*/ 68 h 285"/>
                  <a:gd name="T4" fmla="*/ 219 w 335"/>
                  <a:gd name="T5" fmla="*/ 0 h 285"/>
                  <a:gd name="T6" fmla="*/ 168 w 335"/>
                  <a:gd name="T7" fmla="*/ 31 h 285"/>
                  <a:gd name="T8" fmla="*/ 116 w 335"/>
                  <a:gd name="T9" fmla="*/ 0 h 285"/>
                  <a:gd name="T10" fmla="*/ 0 w 335"/>
                  <a:gd name="T11" fmla="*/ 68 h 285"/>
                  <a:gd name="T12" fmla="*/ 54 w 335"/>
                  <a:gd name="T13" fmla="*/ 102 h 285"/>
                  <a:gd name="T14" fmla="*/ 4 w 335"/>
                  <a:gd name="T15" fmla="*/ 143 h 285"/>
                  <a:gd name="T16" fmla="*/ 60 w 335"/>
                  <a:gd name="T17" fmla="*/ 178 h 285"/>
                  <a:gd name="T18" fmla="*/ 60 w 335"/>
                  <a:gd name="T19" fmla="*/ 221 h 285"/>
                  <a:gd name="T20" fmla="*/ 168 w 335"/>
                  <a:gd name="T21" fmla="*/ 285 h 285"/>
                  <a:gd name="T22" fmla="*/ 277 w 335"/>
                  <a:gd name="T23" fmla="*/ 221 h 285"/>
                  <a:gd name="T24" fmla="*/ 277 w 335"/>
                  <a:gd name="T25" fmla="*/ 178 h 285"/>
                  <a:gd name="T26" fmla="*/ 335 w 335"/>
                  <a:gd name="T27" fmla="*/ 143 h 285"/>
                  <a:gd name="T28" fmla="*/ 283 w 335"/>
                  <a:gd name="T29" fmla="*/ 102 h 285"/>
                  <a:gd name="T30" fmla="*/ 168 w 335"/>
                  <a:gd name="T31" fmla="*/ 49 h 285"/>
                  <a:gd name="T32" fmla="*/ 254 w 335"/>
                  <a:gd name="T33" fmla="*/ 100 h 285"/>
                  <a:gd name="T34" fmla="*/ 168 w 335"/>
                  <a:gd name="T35" fmla="*/ 150 h 285"/>
                  <a:gd name="T36" fmla="*/ 83 w 335"/>
                  <a:gd name="T37" fmla="*/ 100 h 285"/>
                  <a:gd name="T38" fmla="*/ 168 w 335"/>
                  <a:gd name="T39" fmla="*/ 49 h 285"/>
                  <a:gd name="T40" fmla="*/ 269 w 335"/>
                  <a:gd name="T41" fmla="*/ 109 h 285"/>
                  <a:gd name="T42" fmla="*/ 308 w 335"/>
                  <a:gd name="T43" fmla="*/ 141 h 285"/>
                  <a:gd name="T44" fmla="*/ 221 w 335"/>
                  <a:gd name="T45" fmla="*/ 191 h 285"/>
                  <a:gd name="T46" fmla="*/ 182 w 335"/>
                  <a:gd name="T47" fmla="*/ 160 h 285"/>
                  <a:gd name="T48" fmla="*/ 269 w 335"/>
                  <a:gd name="T49" fmla="*/ 109 h 285"/>
                  <a:gd name="T50" fmla="*/ 219 w 335"/>
                  <a:gd name="T51" fmla="*/ 20 h 285"/>
                  <a:gd name="T52" fmla="*/ 306 w 335"/>
                  <a:gd name="T53" fmla="*/ 68 h 285"/>
                  <a:gd name="T54" fmla="*/ 269 w 335"/>
                  <a:gd name="T55" fmla="*/ 90 h 285"/>
                  <a:gd name="T56" fmla="*/ 184 w 335"/>
                  <a:gd name="T57" fmla="*/ 41 h 285"/>
                  <a:gd name="T58" fmla="*/ 219 w 335"/>
                  <a:gd name="T59" fmla="*/ 20 h 285"/>
                  <a:gd name="T60" fmla="*/ 116 w 335"/>
                  <a:gd name="T61" fmla="*/ 20 h 285"/>
                  <a:gd name="T62" fmla="*/ 153 w 335"/>
                  <a:gd name="T63" fmla="*/ 41 h 285"/>
                  <a:gd name="T64" fmla="*/ 68 w 335"/>
                  <a:gd name="T65" fmla="*/ 90 h 285"/>
                  <a:gd name="T66" fmla="*/ 31 w 335"/>
                  <a:gd name="T67" fmla="*/ 68 h 285"/>
                  <a:gd name="T68" fmla="*/ 116 w 335"/>
                  <a:gd name="T69" fmla="*/ 20 h 285"/>
                  <a:gd name="T70" fmla="*/ 68 w 335"/>
                  <a:gd name="T71" fmla="*/ 109 h 285"/>
                  <a:gd name="T72" fmla="*/ 155 w 335"/>
                  <a:gd name="T73" fmla="*/ 160 h 285"/>
                  <a:gd name="T74" fmla="*/ 110 w 335"/>
                  <a:gd name="T75" fmla="*/ 191 h 285"/>
                  <a:gd name="T76" fmla="*/ 29 w 335"/>
                  <a:gd name="T77" fmla="*/ 141 h 285"/>
                  <a:gd name="T78" fmla="*/ 68 w 335"/>
                  <a:gd name="T79" fmla="*/ 109 h 285"/>
                  <a:gd name="T80" fmla="*/ 75 w 335"/>
                  <a:gd name="T81" fmla="*/ 187 h 285"/>
                  <a:gd name="T82" fmla="*/ 112 w 335"/>
                  <a:gd name="T83" fmla="*/ 211 h 285"/>
                  <a:gd name="T84" fmla="*/ 161 w 335"/>
                  <a:gd name="T85" fmla="*/ 174 h 285"/>
                  <a:gd name="T86" fmla="*/ 161 w 335"/>
                  <a:gd name="T87" fmla="*/ 262 h 285"/>
                  <a:gd name="T88" fmla="*/ 75 w 335"/>
                  <a:gd name="T89" fmla="*/ 211 h 285"/>
                  <a:gd name="T90" fmla="*/ 75 w 335"/>
                  <a:gd name="T91" fmla="*/ 187 h 285"/>
                  <a:gd name="T92" fmla="*/ 261 w 335"/>
                  <a:gd name="T93" fmla="*/ 211 h 285"/>
                  <a:gd name="T94" fmla="*/ 176 w 335"/>
                  <a:gd name="T95" fmla="*/ 262 h 285"/>
                  <a:gd name="T96" fmla="*/ 176 w 335"/>
                  <a:gd name="T97" fmla="*/ 176 h 285"/>
                  <a:gd name="T98" fmla="*/ 219 w 335"/>
                  <a:gd name="T99" fmla="*/ 211 h 285"/>
                  <a:gd name="T100" fmla="*/ 261 w 335"/>
                  <a:gd name="T101" fmla="*/ 185 h 285"/>
                  <a:gd name="T102" fmla="*/ 261 w 335"/>
                  <a:gd name="T103" fmla="*/ 211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335" h="285">
                    <a:moveTo>
                      <a:pt x="283" y="102"/>
                    </a:moveTo>
                    <a:lnTo>
                      <a:pt x="335" y="68"/>
                    </a:lnTo>
                    <a:lnTo>
                      <a:pt x="219" y="0"/>
                    </a:lnTo>
                    <a:lnTo>
                      <a:pt x="168" y="31"/>
                    </a:lnTo>
                    <a:lnTo>
                      <a:pt x="116" y="0"/>
                    </a:lnTo>
                    <a:lnTo>
                      <a:pt x="0" y="68"/>
                    </a:lnTo>
                    <a:lnTo>
                      <a:pt x="54" y="102"/>
                    </a:lnTo>
                    <a:lnTo>
                      <a:pt x="4" y="143"/>
                    </a:lnTo>
                    <a:lnTo>
                      <a:pt x="60" y="178"/>
                    </a:lnTo>
                    <a:lnTo>
                      <a:pt x="60" y="221"/>
                    </a:lnTo>
                    <a:lnTo>
                      <a:pt x="168" y="285"/>
                    </a:lnTo>
                    <a:lnTo>
                      <a:pt x="277" y="221"/>
                    </a:lnTo>
                    <a:lnTo>
                      <a:pt x="277" y="178"/>
                    </a:lnTo>
                    <a:lnTo>
                      <a:pt x="335" y="143"/>
                    </a:lnTo>
                    <a:lnTo>
                      <a:pt x="283" y="102"/>
                    </a:lnTo>
                    <a:close/>
                    <a:moveTo>
                      <a:pt x="168" y="49"/>
                    </a:moveTo>
                    <a:lnTo>
                      <a:pt x="254" y="100"/>
                    </a:lnTo>
                    <a:lnTo>
                      <a:pt x="168" y="150"/>
                    </a:lnTo>
                    <a:lnTo>
                      <a:pt x="83" y="100"/>
                    </a:lnTo>
                    <a:lnTo>
                      <a:pt x="168" y="49"/>
                    </a:lnTo>
                    <a:close/>
                    <a:moveTo>
                      <a:pt x="269" y="109"/>
                    </a:moveTo>
                    <a:lnTo>
                      <a:pt x="308" y="141"/>
                    </a:lnTo>
                    <a:lnTo>
                      <a:pt x="221" y="191"/>
                    </a:lnTo>
                    <a:lnTo>
                      <a:pt x="182" y="160"/>
                    </a:lnTo>
                    <a:lnTo>
                      <a:pt x="269" y="109"/>
                    </a:lnTo>
                    <a:close/>
                    <a:moveTo>
                      <a:pt x="219" y="20"/>
                    </a:moveTo>
                    <a:lnTo>
                      <a:pt x="306" y="68"/>
                    </a:lnTo>
                    <a:lnTo>
                      <a:pt x="269" y="90"/>
                    </a:lnTo>
                    <a:lnTo>
                      <a:pt x="184" y="41"/>
                    </a:lnTo>
                    <a:lnTo>
                      <a:pt x="219" y="20"/>
                    </a:lnTo>
                    <a:close/>
                    <a:moveTo>
                      <a:pt x="116" y="20"/>
                    </a:moveTo>
                    <a:lnTo>
                      <a:pt x="153" y="41"/>
                    </a:lnTo>
                    <a:lnTo>
                      <a:pt x="68" y="90"/>
                    </a:lnTo>
                    <a:lnTo>
                      <a:pt x="31" y="68"/>
                    </a:lnTo>
                    <a:lnTo>
                      <a:pt x="116" y="20"/>
                    </a:lnTo>
                    <a:close/>
                    <a:moveTo>
                      <a:pt x="68" y="109"/>
                    </a:moveTo>
                    <a:lnTo>
                      <a:pt x="155" y="160"/>
                    </a:lnTo>
                    <a:lnTo>
                      <a:pt x="110" y="191"/>
                    </a:lnTo>
                    <a:lnTo>
                      <a:pt x="29" y="141"/>
                    </a:lnTo>
                    <a:lnTo>
                      <a:pt x="68" y="109"/>
                    </a:lnTo>
                    <a:close/>
                    <a:moveTo>
                      <a:pt x="75" y="187"/>
                    </a:moveTo>
                    <a:lnTo>
                      <a:pt x="112" y="211"/>
                    </a:lnTo>
                    <a:lnTo>
                      <a:pt x="161" y="174"/>
                    </a:lnTo>
                    <a:lnTo>
                      <a:pt x="161" y="262"/>
                    </a:lnTo>
                    <a:lnTo>
                      <a:pt x="75" y="211"/>
                    </a:lnTo>
                    <a:lnTo>
                      <a:pt x="75" y="187"/>
                    </a:lnTo>
                    <a:close/>
                    <a:moveTo>
                      <a:pt x="261" y="211"/>
                    </a:moveTo>
                    <a:lnTo>
                      <a:pt x="176" y="262"/>
                    </a:lnTo>
                    <a:lnTo>
                      <a:pt x="176" y="176"/>
                    </a:lnTo>
                    <a:lnTo>
                      <a:pt x="219" y="211"/>
                    </a:lnTo>
                    <a:lnTo>
                      <a:pt x="261" y="185"/>
                    </a:lnTo>
                    <a:lnTo>
                      <a:pt x="261" y="21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69307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Creating a new bot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4000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Modelling your conversation</a:t>
            </a:r>
            <a:endParaRPr lang="en-US" dirty="0"/>
          </a:p>
        </p:txBody>
      </p:sp>
      <p:cxnSp>
        <p:nvCxnSpPr>
          <p:cNvPr id="10" name="Straight Arrow Connector 9"/>
          <p:cNvCxnSpPr>
            <a:cxnSpLocks/>
          </p:cNvCxnSpPr>
          <p:nvPr/>
        </p:nvCxnSpPr>
        <p:spPr>
          <a:xfrm flipV="1">
            <a:off x="733641" y="1201330"/>
            <a:ext cx="0" cy="5151522"/>
          </a:xfrm>
          <a:prstGeom prst="straightConnector1">
            <a:avLst/>
          </a:prstGeom>
          <a:ln w="762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 rot="16200000">
            <a:off x="-2156195" y="3594700"/>
            <a:ext cx="5151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32597">
              <a:defRPr/>
            </a:pPr>
            <a:r>
              <a:rPr lang="en-GB" sz="2000" dirty="0">
                <a:solidFill>
                  <a:prstClr val="black"/>
                </a:solidFill>
                <a:latin typeface="+mj-lt"/>
                <a:cs typeface="Segoe UI Semilight" panose="020B0402040204020203" pitchFamily="34" charset="0"/>
              </a:rPr>
              <a:t>Flexibility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694783" y="6417455"/>
            <a:ext cx="114910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32597">
              <a:defRPr/>
            </a:pPr>
            <a:r>
              <a:rPr lang="en-GB" sz="2000" dirty="0">
                <a:solidFill>
                  <a:prstClr val="black"/>
                </a:solidFill>
                <a:latin typeface="+mj-lt"/>
                <a:cs typeface="Segoe UI Semilight" panose="020B0402040204020203" pitchFamily="34" charset="0"/>
              </a:rPr>
              <a:t>Effort to implement</a:t>
            </a:r>
          </a:p>
        </p:txBody>
      </p:sp>
      <p:cxnSp>
        <p:nvCxnSpPr>
          <p:cNvPr id="15" name="Straight Arrow Connector 14"/>
          <p:cNvCxnSpPr>
            <a:cxnSpLocks/>
          </p:cNvCxnSpPr>
          <p:nvPr/>
        </p:nvCxnSpPr>
        <p:spPr>
          <a:xfrm>
            <a:off x="694783" y="6312261"/>
            <a:ext cx="11491005" cy="0"/>
          </a:xfrm>
          <a:prstGeom prst="straightConnector1">
            <a:avLst/>
          </a:prstGeom>
          <a:ln w="762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/>
          <p:cNvGrpSpPr/>
          <p:nvPr/>
        </p:nvGrpSpPr>
        <p:grpSpPr>
          <a:xfrm>
            <a:off x="4318983" y="1790709"/>
            <a:ext cx="1624450" cy="400110"/>
            <a:chOff x="4024192" y="1957658"/>
            <a:chExt cx="1592743" cy="392301"/>
          </a:xfrm>
        </p:grpSpPr>
        <p:sp>
          <p:nvSpPr>
            <p:cNvPr id="17" name="Oval 16"/>
            <p:cNvSpPr/>
            <p:nvPr/>
          </p:nvSpPr>
          <p:spPr>
            <a:xfrm>
              <a:off x="4024192" y="2054384"/>
              <a:ext cx="210991" cy="210991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32597">
                <a:defRPr/>
              </a:pPr>
              <a:endParaRPr lang="en-GB" sz="1428" dirty="0">
                <a:solidFill>
                  <a:prstClr val="white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288878" y="1957658"/>
              <a:ext cx="1328057" cy="3923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32597">
                <a:defRPr/>
              </a:pPr>
              <a:r>
                <a:rPr lang="en-GB" sz="2000" dirty="0">
                  <a:solidFill>
                    <a:prstClr val="black"/>
                  </a:solidFill>
                  <a:cs typeface="Segoe UI Semibold" panose="020B0702040204020203" pitchFamily="34" charset="0"/>
                </a:rPr>
                <a:t>Dialogs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2601515" y="3825850"/>
            <a:ext cx="1569686" cy="400110"/>
            <a:chOff x="2602966" y="3958975"/>
            <a:chExt cx="1539048" cy="392301"/>
          </a:xfrm>
        </p:grpSpPr>
        <p:sp>
          <p:nvSpPr>
            <p:cNvPr id="50" name="Oval 49"/>
            <p:cNvSpPr/>
            <p:nvPr/>
          </p:nvSpPr>
          <p:spPr>
            <a:xfrm>
              <a:off x="2602966" y="4044699"/>
              <a:ext cx="210991" cy="210991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32597">
                <a:defRPr/>
              </a:pPr>
              <a:endParaRPr lang="en-GB" sz="1428" dirty="0">
                <a:solidFill>
                  <a:prstClr val="white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2813957" y="3958975"/>
              <a:ext cx="1328057" cy="3923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32597">
                <a:defRPr/>
              </a:pPr>
              <a:r>
                <a:rPr lang="en-GB" sz="2000" dirty="0" err="1">
                  <a:solidFill>
                    <a:prstClr val="black"/>
                  </a:solidFill>
                  <a:cs typeface="Segoe UI Semibold" panose="020B0702040204020203" pitchFamily="34" charset="0"/>
                </a:rPr>
                <a:t>FormFlow</a:t>
              </a:r>
              <a:endParaRPr lang="en-GB" sz="2000" dirty="0">
                <a:solidFill>
                  <a:prstClr val="black"/>
                </a:solidFill>
                <a:cs typeface="Segoe UI Semibold" panose="020B0702040204020203" pitchFamily="34" charset="0"/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906403" y="5743869"/>
            <a:ext cx="1597422" cy="400110"/>
            <a:chOff x="887847" y="5798262"/>
            <a:chExt cx="1566243" cy="392301"/>
          </a:xfrm>
        </p:grpSpPr>
        <p:sp>
          <p:nvSpPr>
            <p:cNvPr id="53" name="Oval 52"/>
            <p:cNvSpPr/>
            <p:nvPr/>
          </p:nvSpPr>
          <p:spPr>
            <a:xfrm>
              <a:off x="887847" y="5892113"/>
              <a:ext cx="210991" cy="210991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32597">
                <a:defRPr/>
              </a:pPr>
              <a:endParaRPr lang="en-GB" sz="1428" dirty="0">
                <a:solidFill>
                  <a:prstClr val="white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1126033" y="5798262"/>
              <a:ext cx="1328057" cy="3923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32597">
                <a:defRPr/>
              </a:pPr>
              <a:r>
                <a:rPr lang="en-GB" sz="2000" dirty="0" err="1">
                  <a:solidFill>
                    <a:prstClr val="black"/>
                  </a:solidFill>
                  <a:cs typeface="Segoe UI Semibold" panose="020B0702040204020203" pitchFamily="34" charset="0"/>
                </a:rPr>
                <a:t>QnA</a:t>
              </a:r>
              <a:endParaRPr lang="en-GB" sz="2000" dirty="0">
                <a:solidFill>
                  <a:prstClr val="black"/>
                </a:solidFill>
                <a:cs typeface="Segoe UI Semibold" panose="020B0702040204020203" pitchFamily="34" charset="0"/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9659520" y="1647984"/>
            <a:ext cx="1624792" cy="400110"/>
            <a:chOff x="10408023" y="1372853"/>
            <a:chExt cx="1593078" cy="392301"/>
          </a:xfrm>
        </p:grpSpPr>
        <p:sp>
          <p:nvSpPr>
            <p:cNvPr id="55" name="Oval 54"/>
            <p:cNvSpPr/>
            <p:nvPr/>
          </p:nvSpPr>
          <p:spPr>
            <a:xfrm>
              <a:off x="10408023" y="1463509"/>
              <a:ext cx="210991" cy="210991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32597">
                <a:defRPr/>
              </a:pPr>
              <a:endParaRPr lang="en-GB" sz="1428" dirty="0">
                <a:solidFill>
                  <a:prstClr val="white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10673044" y="1372853"/>
              <a:ext cx="1328057" cy="3923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32597">
                <a:defRPr/>
              </a:pPr>
              <a:r>
                <a:rPr lang="en-GB" sz="2000" dirty="0">
                  <a:solidFill>
                    <a:prstClr val="black"/>
                  </a:solidFill>
                  <a:cs typeface="Segoe UI Semibold" panose="020B0702040204020203" pitchFamily="34" charset="0"/>
                </a:rPr>
                <a:t>Bespoke</a:t>
              </a:r>
            </a:p>
          </p:txBody>
        </p:sp>
      </p:grpSp>
      <p:pic>
        <p:nvPicPr>
          <p:cNvPr id="57" name="Picture 5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9582671" y="3111242"/>
            <a:ext cx="7134416" cy="911934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874001" y="5026514"/>
            <a:ext cx="29242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32597">
              <a:defRPr/>
            </a:pPr>
            <a:r>
              <a:rPr lang="en-GB" sz="2000" dirty="0" smtClean="0">
                <a:solidFill>
                  <a:prstClr val="black"/>
                </a:solidFill>
                <a:latin typeface="+mj-lt"/>
                <a:cs typeface="Segoe UI Semilight" panose="020B0402040204020203" pitchFamily="34" charset="0"/>
              </a:rPr>
              <a:t>FAQs,</a:t>
            </a:r>
          </a:p>
          <a:p>
            <a:pPr defTabSz="932597">
              <a:defRPr/>
            </a:pPr>
            <a:r>
              <a:rPr lang="en-GB" sz="2000" dirty="0" smtClean="0">
                <a:solidFill>
                  <a:prstClr val="black"/>
                </a:solidFill>
                <a:latin typeface="+mj-lt"/>
                <a:cs typeface="Segoe UI Semilight" panose="020B0402040204020203" pitchFamily="34" charset="0"/>
              </a:rPr>
              <a:t>command &amp; control</a:t>
            </a:r>
            <a:endParaRPr lang="en-GB" sz="2000" dirty="0">
              <a:solidFill>
                <a:prstClr val="black"/>
              </a:solidFill>
              <a:latin typeface="+mj-lt"/>
              <a:cs typeface="Segoe UI Semilight" panose="020B0402040204020203" pitchFamily="34" charset="0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2503825" y="3115387"/>
            <a:ext cx="29242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32597">
              <a:defRPr/>
            </a:pPr>
            <a:r>
              <a:rPr lang="en-GB" sz="2000" dirty="0">
                <a:solidFill>
                  <a:prstClr val="black"/>
                </a:solidFill>
                <a:latin typeface="+mj-lt"/>
                <a:cs typeface="Segoe UI Semilight" panose="020B0402040204020203" pitchFamily="34" charset="0"/>
              </a:rPr>
              <a:t>Data capture,</a:t>
            </a:r>
          </a:p>
          <a:p>
            <a:pPr defTabSz="932597">
              <a:defRPr/>
            </a:pPr>
            <a:r>
              <a:rPr lang="en-GB" sz="2000" dirty="0">
                <a:solidFill>
                  <a:prstClr val="black"/>
                </a:solidFill>
                <a:latin typeface="+mj-lt"/>
                <a:cs typeface="Segoe UI Semilight" panose="020B0402040204020203" pitchFamily="34" charset="0"/>
              </a:rPr>
              <a:t>“Web forms” scenarios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4234795" y="1419678"/>
            <a:ext cx="31938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32597">
              <a:defRPr/>
            </a:pPr>
            <a:r>
              <a:rPr lang="en-GB" sz="2000" dirty="0">
                <a:solidFill>
                  <a:prstClr val="black"/>
                </a:solidFill>
                <a:latin typeface="+mj-lt"/>
                <a:cs typeface="Segoe UI Semilight" panose="020B0402040204020203" pitchFamily="34" charset="0"/>
              </a:rPr>
              <a:t>Multi layered conversations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9570551" y="893467"/>
            <a:ext cx="29242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32597">
              <a:defRPr/>
            </a:pPr>
            <a:r>
              <a:rPr lang="en-GB" sz="2000" dirty="0">
                <a:solidFill>
                  <a:prstClr val="black"/>
                </a:solidFill>
                <a:latin typeface="+mj-lt"/>
                <a:cs typeface="Segoe UI Semilight" panose="020B0402040204020203" pitchFamily="34" charset="0"/>
              </a:rPr>
              <a:t>Roll your own</a:t>
            </a:r>
          </a:p>
          <a:p>
            <a:pPr defTabSz="932597">
              <a:defRPr/>
            </a:pPr>
            <a:r>
              <a:rPr lang="en-GB" sz="2000" dirty="0">
                <a:solidFill>
                  <a:prstClr val="black"/>
                </a:solidFill>
                <a:latin typeface="+mj-lt"/>
                <a:cs typeface="Segoe UI Semilight" panose="020B0402040204020203" pitchFamily="34" charset="0"/>
              </a:rPr>
              <a:t>state management </a:t>
            </a:r>
            <a:r>
              <a:rPr lang="en-GB" sz="2000" dirty="0" smtClean="0">
                <a:solidFill>
                  <a:prstClr val="black"/>
                </a:solidFill>
                <a:latin typeface="+mj-lt"/>
                <a:cs typeface="Segoe UI Semilight" panose="020B0402040204020203" pitchFamily="34" charset="0"/>
              </a:rPr>
              <a:t>etc.</a:t>
            </a:r>
            <a:endParaRPr lang="en-GB" sz="2000" dirty="0">
              <a:solidFill>
                <a:prstClr val="black"/>
              </a:solidFill>
              <a:latin typeface="+mj-lt"/>
              <a:cs typeface="Segoe UI Semilight" panose="020B0402040204020203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804813" y="4938483"/>
            <a:ext cx="2644304" cy="1287945"/>
          </a:xfrm>
          <a:prstGeom prst="rect">
            <a:avLst/>
          </a:prstGeom>
          <a:noFill/>
          <a:ln w="381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2597">
              <a:defRPr/>
            </a:pPr>
            <a:endParaRPr lang="en-GB" sz="1836">
              <a:solidFill>
                <a:prstClr val="whit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778814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7.27598E-7 -2.72356E-6 L 0.13441 -0.27054 " pathEditMode="relative" rAng="0" ptsTypes="AA">
                                      <p:cBhvr>
                                        <p:cTn id="61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714" y="-1352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37" grpId="0"/>
      <p:bldP spid="27" grpId="0"/>
      <p:bldP spid="64" grpId="0"/>
      <p:bldP spid="65" grpId="0"/>
      <p:bldP spid="66" grpId="0"/>
      <p:bldP spid="4" grpId="0" animBg="1"/>
      <p:bldP spid="4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Forms are data binding for bots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3970318"/>
          </a:xfrm>
        </p:spPr>
        <p:txBody>
          <a:bodyPr/>
          <a:lstStyle/>
          <a:p>
            <a:r>
              <a:rPr lang="en-US" dirty="0" smtClean="0"/>
              <a:t>Best approach for guided interactions</a:t>
            </a:r>
          </a:p>
          <a:p>
            <a:r>
              <a:rPr lang="en-US" dirty="0" smtClean="0"/>
              <a:t>Define a serializable model</a:t>
            </a:r>
          </a:p>
          <a:p>
            <a:r>
              <a:rPr lang="en-US" dirty="0" smtClean="0"/>
              <a:t>SDK handles collecting, binding, and flow operations (like quit)</a:t>
            </a:r>
          </a:p>
          <a:p>
            <a:r>
              <a:rPr lang="en-US" dirty="0" smtClean="0"/>
              <a:t>Extended via declarative attributes or via code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4721" y="1211287"/>
            <a:ext cx="5879482" cy="325755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4721" y="4572051"/>
            <a:ext cx="5878799" cy="95980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b="35696"/>
          <a:stretch/>
        </p:blipFill>
        <p:spPr>
          <a:xfrm>
            <a:off x="6284721" y="5635068"/>
            <a:ext cx="5878799" cy="1037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670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Modelling your conversation</a:t>
            </a:r>
            <a:endParaRPr lang="en-US" dirty="0"/>
          </a:p>
        </p:txBody>
      </p:sp>
      <p:cxnSp>
        <p:nvCxnSpPr>
          <p:cNvPr id="10" name="Straight Arrow Connector 9"/>
          <p:cNvCxnSpPr>
            <a:cxnSpLocks/>
          </p:cNvCxnSpPr>
          <p:nvPr/>
        </p:nvCxnSpPr>
        <p:spPr>
          <a:xfrm flipV="1">
            <a:off x="733641" y="1201330"/>
            <a:ext cx="0" cy="5151522"/>
          </a:xfrm>
          <a:prstGeom prst="straightConnector1">
            <a:avLst/>
          </a:prstGeom>
          <a:ln w="762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 rot="16200000">
            <a:off x="-2156195" y="3594700"/>
            <a:ext cx="5151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32597">
              <a:defRPr/>
            </a:pPr>
            <a:r>
              <a:rPr lang="en-GB" sz="2000" dirty="0">
                <a:solidFill>
                  <a:prstClr val="black"/>
                </a:solidFill>
                <a:latin typeface="+mj-lt"/>
                <a:cs typeface="Segoe UI Semilight" panose="020B0402040204020203" pitchFamily="34" charset="0"/>
              </a:rPr>
              <a:t>Flexibility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694783" y="6417455"/>
            <a:ext cx="114910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32597">
              <a:defRPr/>
            </a:pPr>
            <a:r>
              <a:rPr lang="en-GB" sz="2000" dirty="0">
                <a:solidFill>
                  <a:prstClr val="black"/>
                </a:solidFill>
                <a:latin typeface="+mj-lt"/>
                <a:cs typeface="Segoe UI Semilight" panose="020B0402040204020203" pitchFamily="34" charset="0"/>
              </a:rPr>
              <a:t>Effort to implement</a:t>
            </a:r>
          </a:p>
        </p:txBody>
      </p:sp>
      <p:cxnSp>
        <p:nvCxnSpPr>
          <p:cNvPr id="15" name="Straight Arrow Connector 14"/>
          <p:cNvCxnSpPr>
            <a:cxnSpLocks/>
          </p:cNvCxnSpPr>
          <p:nvPr/>
        </p:nvCxnSpPr>
        <p:spPr>
          <a:xfrm>
            <a:off x="694783" y="6312261"/>
            <a:ext cx="11491005" cy="0"/>
          </a:xfrm>
          <a:prstGeom prst="straightConnector1">
            <a:avLst/>
          </a:prstGeom>
          <a:ln w="762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/>
          <p:cNvGrpSpPr/>
          <p:nvPr/>
        </p:nvGrpSpPr>
        <p:grpSpPr>
          <a:xfrm>
            <a:off x="4318983" y="1790709"/>
            <a:ext cx="1624450" cy="400110"/>
            <a:chOff x="4024192" y="1957658"/>
            <a:chExt cx="1592743" cy="392301"/>
          </a:xfrm>
        </p:grpSpPr>
        <p:sp>
          <p:nvSpPr>
            <p:cNvPr id="17" name="Oval 16"/>
            <p:cNvSpPr/>
            <p:nvPr/>
          </p:nvSpPr>
          <p:spPr>
            <a:xfrm>
              <a:off x="4024192" y="2054384"/>
              <a:ext cx="210991" cy="210991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32597">
                <a:defRPr/>
              </a:pPr>
              <a:endParaRPr lang="en-GB" sz="1428" dirty="0">
                <a:solidFill>
                  <a:prstClr val="white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288878" y="1957658"/>
              <a:ext cx="1328057" cy="3923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32597">
                <a:defRPr/>
              </a:pPr>
              <a:r>
                <a:rPr lang="en-GB" sz="2000" dirty="0">
                  <a:solidFill>
                    <a:prstClr val="black"/>
                  </a:solidFill>
                  <a:cs typeface="Segoe UI Semibold" panose="020B0702040204020203" pitchFamily="34" charset="0"/>
                </a:rPr>
                <a:t>Dialogs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2601515" y="3825850"/>
            <a:ext cx="1569686" cy="400110"/>
            <a:chOff x="2602966" y="3958975"/>
            <a:chExt cx="1539048" cy="392301"/>
          </a:xfrm>
        </p:grpSpPr>
        <p:sp>
          <p:nvSpPr>
            <p:cNvPr id="50" name="Oval 49"/>
            <p:cNvSpPr/>
            <p:nvPr/>
          </p:nvSpPr>
          <p:spPr>
            <a:xfrm>
              <a:off x="2602966" y="4044699"/>
              <a:ext cx="210991" cy="210991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32597">
                <a:defRPr/>
              </a:pPr>
              <a:endParaRPr lang="en-GB" sz="1428" dirty="0">
                <a:solidFill>
                  <a:prstClr val="white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2813957" y="3958975"/>
              <a:ext cx="1328057" cy="3923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32597">
                <a:defRPr/>
              </a:pPr>
              <a:r>
                <a:rPr lang="en-GB" sz="2000" dirty="0" err="1">
                  <a:solidFill>
                    <a:prstClr val="black"/>
                  </a:solidFill>
                  <a:cs typeface="Segoe UI Semibold" panose="020B0702040204020203" pitchFamily="34" charset="0"/>
                </a:rPr>
                <a:t>FormFlow</a:t>
              </a:r>
              <a:endParaRPr lang="en-GB" sz="2000" dirty="0">
                <a:solidFill>
                  <a:prstClr val="black"/>
                </a:solidFill>
                <a:cs typeface="Segoe UI Semibold" panose="020B0702040204020203" pitchFamily="34" charset="0"/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906403" y="5743869"/>
            <a:ext cx="1597422" cy="400110"/>
            <a:chOff x="887847" y="5798262"/>
            <a:chExt cx="1566243" cy="392301"/>
          </a:xfrm>
        </p:grpSpPr>
        <p:sp>
          <p:nvSpPr>
            <p:cNvPr id="53" name="Oval 52"/>
            <p:cNvSpPr/>
            <p:nvPr/>
          </p:nvSpPr>
          <p:spPr>
            <a:xfrm>
              <a:off x="887847" y="5892113"/>
              <a:ext cx="210991" cy="210991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32597">
                <a:defRPr/>
              </a:pPr>
              <a:endParaRPr lang="en-GB" sz="1428" dirty="0">
                <a:solidFill>
                  <a:prstClr val="white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1126033" y="5798262"/>
              <a:ext cx="1328057" cy="3923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32597">
                <a:defRPr/>
              </a:pPr>
              <a:r>
                <a:rPr lang="en-GB" sz="2000" dirty="0" err="1">
                  <a:solidFill>
                    <a:prstClr val="black"/>
                  </a:solidFill>
                  <a:cs typeface="Segoe UI Semibold" panose="020B0702040204020203" pitchFamily="34" charset="0"/>
                </a:rPr>
                <a:t>QnA</a:t>
              </a:r>
              <a:endParaRPr lang="en-GB" sz="2000" dirty="0">
                <a:solidFill>
                  <a:prstClr val="black"/>
                </a:solidFill>
                <a:cs typeface="Segoe UI Semibold" panose="020B0702040204020203" pitchFamily="34" charset="0"/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9659520" y="1647984"/>
            <a:ext cx="1624792" cy="400110"/>
            <a:chOff x="10408023" y="1372853"/>
            <a:chExt cx="1593078" cy="392301"/>
          </a:xfrm>
        </p:grpSpPr>
        <p:sp>
          <p:nvSpPr>
            <p:cNvPr id="55" name="Oval 54"/>
            <p:cNvSpPr/>
            <p:nvPr/>
          </p:nvSpPr>
          <p:spPr>
            <a:xfrm>
              <a:off x="10408023" y="1463509"/>
              <a:ext cx="210991" cy="210991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32597">
                <a:defRPr/>
              </a:pPr>
              <a:endParaRPr lang="en-GB" sz="1428" dirty="0">
                <a:solidFill>
                  <a:prstClr val="white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10673044" y="1372853"/>
              <a:ext cx="1328057" cy="3923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32597">
                <a:defRPr/>
              </a:pPr>
              <a:r>
                <a:rPr lang="en-GB" sz="2000" dirty="0">
                  <a:solidFill>
                    <a:prstClr val="black"/>
                  </a:solidFill>
                  <a:cs typeface="Segoe UI Semibold" panose="020B0702040204020203" pitchFamily="34" charset="0"/>
                </a:rPr>
                <a:t>Bespoke</a:t>
              </a:r>
            </a:p>
          </p:txBody>
        </p:sp>
      </p:grpSp>
      <p:pic>
        <p:nvPicPr>
          <p:cNvPr id="57" name="Picture 5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9582671" y="3111242"/>
            <a:ext cx="7134416" cy="911934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874001" y="5026514"/>
            <a:ext cx="29242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32597">
              <a:defRPr/>
            </a:pPr>
            <a:r>
              <a:rPr lang="en-GB" sz="2000" dirty="0" smtClean="0">
                <a:solidFill>
                  <a:prstClr val="black"/>
                </a:solidFill>
                <a:latin typeface="+mj-lt"/>
                <a:cs typeface="Segoe UI Semilight" panose="020B0402040204020203" pitchFamily="34" charset="0"/>
              </a:rPr>
              <a:t>FAQs,</a:t>
            </a:r>
          </a:p>
          <a:p>
            <a:pPr defTabSz="932597">
              <a:defRPr/>
            </a:pPr>
            <a:r>
              <a:rPr lang="en-GB" sz="2000" dirty="0" smtClean="0">
                <a:solidFill>
                  <a:prstClr val="black"/>
                </a:solidFill>
                <a:latin typeface="+mj-lt"/>
                <a:cs typeface="Segoe UI Semilight" panose="020B0402040204020203" pitchFamily="34" charset="0"/>
              </a:rPr>
              <a:t>command &amp; control</a:t>
            </a:r>
            <a:endParaRPr lang="en-GB" sz="2000" dirty="0">
              <a:solidFill>
                <a:prstClr val="black"/>
              </a:solidFill>
              <a:latin typeface="+mj-lt"/>
              <a:cs typeface="Segoe UI Semilight" panose="020B0402040204020203" pitchFamily="34" charset="0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2503825" y="3115387"/>
            <a:ext cx="29242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32597">
              <a:defRPr/>
            </a:pPr>
            <a:r>
              <a:rPr lang="en-GB" sz="2000" dirty="0">
                <a:solidFill>
                  <a:prstClr val="black"/>
                </a:solidFill>
                <a:latin typeface="+mj-lt"/>
                <a:cs typeface="Segoe UI Semilight" panose="020B0402040204020203" pitchFamily="34" charset="0"/>
              </a:rPr>
              <a:t>Data capture,</a:t>
            </a:r>
          </a:p>
          <a:p>
            <a:pPr defTabSz="932597">
              <a:defRPr/>
            </a:pPr>
            <a:r>
              <a:rPr lang="en-GB" sz="2000" dirty="0">
                <a:solidFill>
                  <a:prstClr val="black"/>
                </a:solidFill>
                <a:latin typeface="+mj-lt"/>
                <a:cs typeface="Segoe UI Semilight" panose="020B0402040204020203" pitchFamily="34" charset="0"/>
              </a:rPr>
              <a:t>“Web forms” scenarios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4234795" y="1419678"/>
            <a:ext cx="31938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32597">
              <a:defRPr/>
            </a:pPr>
            <a:r>
              <a:rPr lang="en-GB" sz="2000" dirty="0">
                <a:solidFill>
                  <a:prstClr val="black"/>
                </a:solidFill>
                <a:latin typeface="+mj-lt"/>
                <a:cs typeface="Segoe UI Semilight" panose="020B0402040204020203" pitchFamily="34" charset="0"/>
              </a:rPr>
              <a:t>Multi layered conversations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9570551" y="893467"/>
            <a:ext cx="29242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32597">
              <a:defRPr/>
            </a:pPr>
            <a:r>
              <a:rPr lang="en-GB" sz="2000" dirty="0">
                <a:solidFill>
                  <a:prstClr val="black"/>
                </a:solidFill>
                <a:latin typeface="+mj-lt"/>
                <a:cs typeface="Segoe UI Semilight" panose="020B0402040204020203" pitchFamily="34" charset="0"/>
              </a:rPr>
              <a:t>Roll your own</a:t>
            </a:r>
          </a:p>
          <a:p>
            <a:pPr defTabSz="932597">
              <a:defRPr/>
            </a:pPr>
            <a:r>
              <a:rPr lang="en-GB" sz="2000" dirty="0">
                <a:solidFill>
                  <a:prstClr val="black"/>
                </a:solidFill>
                <a:latin typeface="+mj-lt"/>
                <a:cs typeface="Segoe UI Semilight" panose="020B0402040204020203" pitchFamily="34" charset="0"/>
              </a:rPr>
              <a:t>state management </a:t>
            </a:r>
            <a:r>
              <a:rPr lang="en-GB" sz="2000" dirty="0" smtClean="0">
                <a:solidFill>
                  <a:prstClr val="black"/>
                </a:solidFill>
                <a:latin typeface="+mj-lt"/>
                <a:cs typeface="Segoe UI Semilight" panose="020B0402040204020203" pitchFamily="34" charset="0"/>
              </a:rPr>
              <a:t>etc.</a:t>
            </a:r>
            <a:endParaRPr lang="en-GB" sz="2000" dirty="0">
              <a:solidFill>
                <a:prstClr val="black"/>
              </a:solidFill>
              <a:latin typeface="+mj-lt"/>
              <a:cs typeface="Segoe UI Semilight" panose="020B0402040204020203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476064" y="3010456"/>
            <a:ext cx="3210362" cy="1287945"/>
          </a:xfrm>
          <a:prstGeom prst="rect">
            <a:avLst/>
          </a:prstGeom>
          <a:noFill/>
          <a:ln w="381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2597">
              <a:defRPr/>
            </a:pPr>
            <a:endParaRPr lang="en-GB" sz="1836">
              <a:solidFill>
                <a:prstClr val="whit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87502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83533E-6 6.40036E-7 L 0.13557 -0.2664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778" y="-133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Dialogs are for bots like screens are for apps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74639" y="1212849"/>
            <a:ext cx="11565155" cy="5949321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1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They separate concerns and organize flows, exactly the same way:</a:t>
            </a:r>
          </a:p>
          <a:p>
            <a:pPr marL="342900" marR="0" lvl="1" indent="-3429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pt-BR" sz="2400" b="1" i="0" u="none" strike="noStrike" kern="0" cap="none" spc="0" normalizeH="0" baseline="0" noProof="0" dirty="0">
              <a:ln>
                <a:noFill/>
              </a:ln>
              <a:solidFill>
                <a:srgbClr val="353535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342900" marR="0" lvl="1" indent="-3429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pt-BR" sz="2400" b="1" i="0" u="none" strike="noStrike" kern="0" cap="none" spc="0" normalizeH="0" baseline="0" noProof="0" dirty="0">
              <a:ln>
                <a:noFill/>
              </a:ln>
              <a:solidFill>
                <a:srgbClr val="353535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342900" marR="0" lvl="1" indent="-3429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pt-BR" sz="2400" b="1" i="0" u="none" strike="noStrike" kern="0" cap="none" spc="0" normalizeH="0" baseline="0" noProof="0" dirty="0">
              <a:ln>
                <a:noFill/>
              </a:ln>
              <a:solidFill>
                <a:srgbClr val="353535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342900" marR="0" lvl="1" indent="-3429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pt-BR" sz="2400" b="1" i="0" u="none" strike="noStrike" kern="0" cap="none" spc="0" normalizeH="0" baseline="0" noProof="0" dirty="0">
              <a:ln>
                <a:noFill/>
              </a:ln>
              <a:solidFill>
                <a:srgbClr val="353535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342900" marR="0" lvl="1" indent="-3429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1" i="0" u="none" strike="noStrike" kern="0" cap="none" spc="0" normalizeH="0" baseline="0" noProof="0" dirty="0">
              <a:ln>
                <a:noFill/>
              </a:ln>
              <a:solidFill>
                <a:srgbClr val="353535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342900" marR="0" lvl="1" indent="-3429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1" i="0" u="none" strike="noStrike" kern="0" cap="none" spc="0" normalizeH="0" baseline="0" noProof="0" dirty="0">
              <a:ln>
                <a:noFill/>
              </a:ln>
              <a:solidFill>
                <a:srgbClr val="353535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342900" marR="0" lvl="1" indent="-3429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1" i="0" u="none" strike="noStrike" kern="0" cap="none" spc="0" normalizeH="0" baseline="0" noProof="0" dirty="0">
              <a:ln>
                <a:noFill/>
              </a:ln>
              <a:solidFill>
                <a:srgbClr val="353535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342900" marR="0" lvl="1" indent="-3429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1" i="0" u="none" strike="noStrike" kern="0" cap="none" spc="0" normalizeH="0" baseline="0" noProof="0" dirty="0">
              <a:ln>
                <a:noFill/>
              </a:ln>
              <a:solidFill>
                <a:srgbClr val="353535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342900" marR="0" lvl="1" indent="-3429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pt-BR" sz="2400" b="1" i="0" u="none" strike="noStrike" kern="0" cap="none" spc="0" normalizeH="0" baseline="0" noProof="0" dirty="0">
              <a:ln>
                <a:noFill/>
              </a:ln>
              <a:solidFill>
                <a:srgbClr val="353535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1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pt-BR" sz="2400" b="1" i="0" u="none" strike="noStrike" kern="0" cap="none" spc="0" normalizeH="0" baseline="0" noProof="0" dirty="0">
              <a:ln>
                <a:noFill/>
              </a:ln>
              <a:solidFill>
                <a:srgbClr val="353535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342900" marR="0" lvl="1" indent="-3429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1" i="0" u="none" strike="noStrike" kern="0" cap="none" spc="0" normalizeH="0" baseline="0" noProof="0" dirty="0">
              <a:ln>
                <a:noFill/>
              </a:ln>
              <a:solidFill>
                <a:srgbClr val="353535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342900" marR="0" lvl="1" indent="-3429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1" i="0" u="none" strike="noStrike" kern="0" cap="none" spc="0" normalizeH="0" baseline="0" noProof="0" dirty="0">
              <a:ln>
                <a:noFill/>
              </a:ln>
              <a:solidFill>
                <a:srgbClr val="353535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342900" marR="0" lvl="1" indent="-3429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1" i="0" u="none" strike="noStrike" kern="0" cap="none" spc="0" normalizeH="0" baseline="0" noProof="0" dirty="0">
              <a:ln>
                <a:noFill/>
              </a:ln>
              <a:solidFill>
                <a:srgbClr val="353535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7" name="Rectangle: Rounded Corners 6"/>
          <p:cNvSpPr/>
          <p:nvPr/>
        </p:nvSpPr>
        <p:spPr>
          <a:xfrm>
            <a:off x="464669" y="1897062"/>
            <a:ext cx="5601457" cy="4808170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32742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Traditional Application</a:t>
            </a:r>
          </a:p>
        </p:txBody>
      </p:sp>
      <p:sp>
        <p:nvSpPr>
          <p:cNvPr id="8" name="Rectangle 7"/>
          <p:cNvSpPr/>
          <p:nvPr/>
        </p:nvSpPr>
        <p:spPr>
          <a:xfrm>
            <a:off x="1492471" y="2858267"/>
            <a:ext cx="1404906" cy="97495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Main Screen</a:t>
            </a:r>
          </a:p>
        </p:txBody>
      </p:sp>
      <p:sp>
        <p:nvSpPr>
          <p:cNvPr id="9" name="Rectangle 8"/>
          <p:cNvSpPr/>
          <p:nvPr/>
        </p:nvSpPr>
        <p:spPr>
          <a:xfrm>
            <a:off x="1492471" y="4769070"/>
            <a:ext cx="1404906" cy="97495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New Order Screen</a:t>
            </a:r>
          </a:p>
        </p:txBody>
      </p:sp>
      <p:sp>
        <p:nvSpPr>
          <p:cNvPr id="10" name="Rectangle 9"/>
          <p:cNvSpPr/>
          <p:nvPr/>
        </p:nvSpPr>
        <p:spPr>
          <a:xfrm>
            <a:off x="3763610" y="4769070"/>
            <a:ext cx="1404906" cy="97495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Product Search Screen</a:t>
            </a:r>
          </a:p>
        </p:txBody>
      </p:sp>
      <p:cxnSp>
        <p:nvCxnSpPr>
          <p:cNvPr id="11" name="Straight Arrow Connector 10"/>
          <p:cNvCxnSpPr>
            <a:stCxn id="8" idx="2"/>
            <a:endCxn id="9" idx="0"/>
          </p:cNvCxnSpPr>
          <p:nvPr/>
        </p:nvCxnSpPr>
        <p:spPr>
          <a:xfrm>
            <a:off x="2194924" y="3833224"/>
            <a:ext cx="0" cy="935846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cxnSpLocks/>
            <a:stCxn id="9" idx="3"/>
            <a:endCxn id="10" idx="1"/>
          </p:cNvCxnSpPr>
          <p:nvPr/>
        </p:nvCxnSpPr>
        <p:spPr>
          <a:xfrm>
            <a:off x="2897377" y="5256549"/>
            <a:ext cx="866233" cy="0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Rectangle: Rounded Corners 12"/>
          <p:cNvSpPr/>
          <p:nvPr/>
        </p:nvSpPr>
        <p:spPr>
          <a:xfrm>
            <a:off x="6499243" y="1897062"/>
            <a:ext cx="5601457" cy="4808170"/>
          </a:xfrm>
          <a:prstGeom prst="roundRect">
            <a:avLst>
              <a:gd name="adj" fmla="val 0"/>
            </a:avLst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32742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Bot</a:t>
            </a:r>
          </a:p>
        </p:txBody>
      </p:sp>
      <p:sp>
        <p:nvSpPr>
          <p:cNvPr id="14" name="Rectangle 13"/>
          <p:cNvSpPr/>
          <p:nvPr/>
        </p:nvSpPr>
        <p:spPr>
          <a:xfrm>
            <a:off x="7527045" y="2858267"/>
            <a:ext cx="1404906" cy="97495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Root Dialog</a:t>
            </a:r>
          </a:p>
        </p:txBody>
      </p:sp>
      <p:sp>
        <p:nvSpPr>
          <p:cNvPr id="15" name="Rectangle 14"/>
          <p:cNvSpPr/>
          <p:nvPr/>
        </p:nvSpPr>
        <p:spPr>
          <a:xfrm>
            <a:off x="7527045" y="4769070"/>
            <a:ext cx="1404906" cy="97495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New Order Dialog</a:t>
            </a:r>
          </a:p>
        </p:txBody>
      </p:sp>
      <p:sp>
        <p:nvSpPr>
          <p:cNvPr id="16" name="Rectangle 15"/>
          <p:cNvSpPr/>
          <p:nvPr/>
        </p:nvSpPr>
        <p:spPr>
          <a:xfrm>
            <a:off x="9798184" y="4769070"/>
            <a:ext cx="1404906" cy="97495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Product Search Dialog</a:t>
            </a:r>
          </a:p>
        </p:txBody>
      </p:sp>
      <p:cxnSp>
        <p:nvCxnSpPr>
          <p:cNvPr id="18" name="Straight Arrow Connector 17"/>
          <p:cNvCxnSpPr>
            <a:stCxn id="14" idx="2"/>
            <a:endCxn id="15" idx="0"/>
          </p:cNvCxnSpPr>
          <p:nvPr/>
        </p:nvCxnSpPr>
        <p:spPr>
          <a:xfrm>
            <a:off x="8229498" y="3833224"/>
            <a:ext cx="0" cy="935846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cxnSpLocks/>
            <a:stCxn id="15" idx="3"/>
            <a:endCxn id="16" idx="1"/>
          </p:cNvCxnSpPr>
          <p:nvPr/>
        </p:nvCxnSpPr>
        <p:spPr>
          <a:xfrm>
            <a:off x="8931951" y="5256549"/>
            <a:ext cx="866233" cy="0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8213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" y="-1"/>
            <a:ext cx="12434711" cy="69945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9582671" y="3111242"/>
            <a:ext cx="7134416" cy="911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116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hatBot_F08B" title="Icon of a robotic chat bubble with a smiley face">
            <a:extLst>
              <a:ext uri="{FF2B5EF4-FFF2-40B4-BE49-F238E27FC236}">
                <a16:creationId xmlns="" xmlns:a16="http://schemas.microsoft.com/office/drawing/2014/main" id="{EF2FC808-2563-48A5-ACE1-F9490220C9D8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2638798" y="2881350"/>
            <a:ext cx="574020" cy="741427"/>
          </a:xfrm>
          <a:custGeom>
            <a:avLst/>
            <a:gdLst>
              <a:gd name="T0" fmla="*/ 871 w 2742"/>
              <a:gd name="T1" fmla="*/ 1541 h 3541"/>
              <a:gd name="T2" fmla="*/ 871 w 2742"/>
              <a:gd name="T3" fmla="*/ 1791 h 3541"/>
              <a:gd name="T4" fmla="*/ 1871 w 2742"/>
              <a:gd name="T5" fmla="*/ 1541 h 3541"/>
              <a:gd name="T6" fmla="*/ 1871 w 2742"/>
              <a:gd name="T7" fmla="*/ 1791 h 3541"/>
              <a:gd name="T8" fmla="*/ 0 w 2742"/>
              <a:gd name="T9" fmla="*/ 1541 h 3541"/>
              <a:gd name="T10" fmla="*/ 0 w 2742"/>
              <a:gd name="T11" fmla="*/ 2041 h 3541"/>
              <a:gd name="T12" fmla="*/ 2742 w 2742"/>
              <a:gd name="T13" fmla="*/ 1541 h 3541"/>
              <a:gd name="T14" fmla="*/ 2742 w 2742"/>
              <a:gd name="T15" fmla="*/ 2041 h 3541"/>
              <a:gd name="T16" fmla="*/ 1371 w 2742"/>
              <a:gd name="T17" fmla="*/ 339 h 3541"/>
              <a:gd name="T18" fmla="*/ 1371 w 2742"/>
              <a:gd name="T19" fmla="*/ 916 h 3541"/>
              <a:gd name="T20" fmla="*/ 1121 w 2742"/>
              <a:gd name="T21" fmla="*/ 2916 h 3541"/>
              <a:gd name="T22" fmla="*/ 1121 w 2742"/>
              <a:gd name="T23" fmla="*/ 3541 h 3541"/>
              <a:gd name="T24" fmla="*/ 1809 w 2742"/>
              <a:gd name="T25" fmla="*/ 2916 h 3541"/>
              <a:gd name="T26" fmla="*/ 2371 w 2742"/>
              <a:gd name="T27" fmla="*/ 2916 h 3541"/>
              <a:gd name="T28" fmla="*/ 2621 w 2742"/>
              <a:gd name="T29" fmla="*/ 2666 h 3541"/>
              <a:gd name="T30" fmla="*/ 2621 w 2742"/>
              <a:gd name="T31" fmla="*/ 1166 h 3541"/>
              <a:gd name="T32" fmla="*/ 2371 w 2742"/>
              <a:gd name="T33" fmla="*/ 916 h 3541"/>
              <a:gd name="T34" fmla="*/ 371 w 2742"/>
              <a:gd name="T35" fmla="*/ 916 h 3541"/>
              <a:gd name="T36" fmla="*/ 121 w 2742"/>
              <a:gd name="T37" fmla="*/ 1166 h 3541"/>
              <a:gd name="T38" fmla="*/ 121 w 2742"/>
              <a:gd name="T39" fmla="*/ 2666 h 3541"/>
              <a:gd name="T40" fmla="*/ 371 w 2742"/>
              <a:gd name="T41" fmla="*/ 2916 h 3541"/>
              <a:gd name="T42" fmla="*/ 1121 w 2742"/>
              <a:gd name="T43" fmla="*/ 2916 h 3541"/>
              <a:gd name="T44" fmla="*/ 1371 w 2742"/>
              <a:gd name="T45" fmla="*/ 0 h 3541"/>
              <a:gd name="T46" fmla="*/ 1205 w 2742"/>
              <a:gd name="T47" fmla="*/ 166 h 3541"/>
              <a:gd name="T48" fmla="*/ 1371 w 2742"/>
              <a:gd name="T49" fmla="*/ 332 h 3541"/>
              <a:gd name="T50" fmla="*/ 1537 w 2742"/>
              <a:gd name="T51" fmla="*/ 166 h 3541"/>
              <a:gd name="T52" fmla="*/ 1371 w 2742"/>
              <a:gd name="T53" fmla="*/ 0 h 3541"/>
              <a:gd name="T54" fmla="*/ 746 w 2742"/>
              <a:gd name="T55" fmla="*/ 2157 h 3541"/>
              <a:gd name="T56" fmla="*/ 1996 w 2742"/>
              <a:gd name="T57" fmla="*/ 2157 h 35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2742" h="3541">
                <a:moveTo>
                  <a:pt x="871" y="1541"/>
                </a:moveTo>
                <a:cubicBezTo>
                  <a:pt x="871" y="1791"/>
                  <a:pt x="871" y="1791"/>
                  <a:pt x="871" y="1791"/>
                </a:cubicBezTo>
                <a:moveTo>
                  <a:pt x="1871" y="1541"/>
                </a:moveTo>
                <a:cubicBezTo>
                  <a:pt x="1871" y="1791"/>
                  <a:pt x="1871" y="1791"/>
                  <a:pt x="1871" y="1791"/>
                </a:cubicBezTo>
                <a:moveTo>
                  <a:pt x="0" y="1541"/>
                </a:moveTo>
                <a:cubicBezTo>
                  <a:pt x="0" y="2041"/>
                  <a:pt x="0" y="2041"/>
                  <a:pt x="0" y="2041"/>
                </a:cubicBezTo>
                <a:moveTo>
                  <a:pt x="2742" y="1541"/>
                </a:moveTo>
                <a:cubicBezTo>
                  <a:pt x="2742" y="2041"/>
                  <a:pt x="2742" y="2041"/>
                  <a:pt x="2742" y="2041"/>
                </a:cubicBezTo>
                <a:moveTo>
                  <a:pt x="1371" y="339"/>
                </a:moveTo>
                <a:cubicBezTo>
                  <a:pt x="1371" y="916"/>
                  <a:pt x="1371" y="916"/>
                  <a:pt x="1371" y="916"/>
                </a:cubicBezTo>
                <a:moveTo>
                  <a:pt x="1121" y="2916"/>
                </a:moveTo>
                <a:cubicBezTo>
                  <a:pt x="1121" y="3541"/>
                  <a:pt x="1121" y="3541"/>
                  <a:pt x="1121" y="3541"/>
                </a:cubicBezTo>
                <a:cubicBezTo>
                  <a:pt x="1809" y="2916"/>
                  <a:pt x="1809" y="2916"/>
                  <a:pt x="1809" y="2916"/>
                </a:cubicBezTo>
                <a:cubicBezTo>
                  <a:pt x="2371" y="2916"/>
                  <a:pt x="2371" y="2916"/>
                  <a:pt x="2371" y="2916"/>
                </a:cubicBezTo>
                <a:cubicBezTo>
                  <a:pt x="2509" y="2916"/>
                  <a:pt x="2621" y="2804"/>
                  <a:pt x="2621" y="2666"/>
                </a:cubicBezTo>
                <a:cubicBezTo>
                  <a:pt x="2621" y="1166"/>
                  <a:pt x="2621" y="1166"/>
                  <a:pt x="2621" y="1166"/>
                </a:cubicBezTo>
                <a:cubicBezTo>
                  <a:pt x="2621" y="1028"/>
                  <a:pt x="2509" y="916"/>
                  <a:pt x="2371" y="916"/>
                </a:cubicBezTo>
                <a:cubicBezTo>
                  <a:pt x="371" y="916"/>
                  <a:pt x="371" y="916"/>
                  <a:pt x="371" y="916"/>
                </a:cubicBezTo>
                <a:cubicBezTo>
                  <a:pt x="233" y="916"/>
                  <a:pt x="121" y="1028"/>
                  <a:pt x="121" y="1166"/>
                </a:cubicBezTo>
                <a:cubicBezTo>
                  <a:pt x="121" y="2666"/>
                  <a:pt x="121" y="2666"/>
                  <a:pt x="121" y="2666"/>
                </a:cubicBezTo>
                <a:cubicBezTo>
                  <a:pt x="121" y="2804"/>
                  <a:pt x="233" y="2916"/>
                  <a:pt x="371" y="2916"/>
                </a:cubicBezTo>
                <a:lnTo>
                  <a:pt x="1121" y="2916"/>
                </a:lnTo>
                <a:close/>
                <a:moveTo>
                  <a:pt x="1371" y="0"/>
                </a:moveTo>
                <a:cubicBezTo>
                  <a:pt x="1279" y="0"/>
                  <a:pt x="1205" y="74"/>
                  <a:pt x="1205" y="166"/>
                </a:cubicBezTo>
                <a:cubicBezTo>
                  <a:pt x="1205" y="258"/>
                  <a:pt x="1279" y="332"/>
                  <a:pt x="1371" y="332"/>
                </a:cubicBezTo>
                <a:cubicBezTo>
                  <a:pt x="1463" y="332"/>
                  <a:pt x="1537" y="258"/>
                  <a:pt x="1537" y="166"/>
                </a:cubicBezTo>
                <a:cubicBezTo>
                  <a:pt x="1537" y="74"/>
                  <a:pt x="1463" y="0"/>
                  <a:pt x="1371" y="0"/>
                </a:cubicBezTo>
                <a:close/>
                <a:moveTo>
                  <a:pt x="746" y="2157"/>
                </a:moveTo>
                <a:cubicBezTo>
                  <a:pt x="1091" y="2502"/>
                  <a:pt x="1651" y="2502"/>
                  <a:pt x="1996" y="2157"/>
                </a:cubicBezTo>
              </a:path>
            </a:pathLst>
          </a:custGeom>
          <a:noFill/>
          <a:ln w="19050" cap="sq">
            <a:solidFill>
              <a:schemeClr val="tx2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900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</a:endParaRPr>
          </a:p>
        </p:txBody>
      </p:sp>
      <p:sp>
        <p:nvSpPr>
          <p:cNvPr id="5" name="Oval 4"/>
          <p:cNvSpPr/>
          <p:nvPr/>
        </p:nvSpPr>
        <p:spPr bwMode="auto">
          <a:xfrm>
            <a:off x="2277736" y="2603991"/>
            <a:ext cx="1296144" cy="1296144"/>
          </a:xfrm>
          <a:prstGeom prst="ellipse">
            <a:avLst/>
          </a:prstGeom>
          <a:noFill/>
          <a:ln w="1905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6" name="Group 4"/>
          <p:cNvGrpSpPr>
            <a:grpSpLocks noChangeAspect="1"/>
          </p:cNvGrpSpPr>
          <p:nvPr/>
        </p:nvGrpSpPr>
        <p:grpSpPr bwMode="auto">
          <a:xfrm>
            <a:off x="4998769" y="846414"/>
            <a:ext cx="428599" cy="693183"/>
            <a:chOff x="3476" y="1492"/>
            <a:chExt cx="878" cy="1420"/>
          </a:xfrm>
          <a:solidFill>
            <a:schemeClr val="tx2"/>
          </a:solidFill>
        </p:grpSpPr>
        <p:sp>
          <p:nvSpPr>
            <p:cNvPr id="7" name="Freeform 5"/>
            <p:cNvSpPr>
              <a:spLocks/>
            </p:cNvSpPr>
            <p:nvPr/>
          </p:nvSpPr>
          <p:spPr bwMode="auto">
            <a:xfrm>
              <a:off x="3476" y="2014"/>
              <a:ext cx="878" cy="898"/>
            </a:xfrm>
            <a:custGeom>
              <a:avLst/>
              <a:gdLst>
                <a:gd name="T0" fmla="*/ 0 w 878"/>
                <a:gd name="T1" fmla="*/ 898 h 898"/>
                <a:gd name="T2" fmla="*/ 0 w 878"/>
                <a:gd name="T3" fmla="*/ 898 h 898"/>
                <a:gd name="T4" fmla="*/ 878 w 878"/>
                <a:gd name="T5" fmla="*/ 397 h 898"/>
                <a:gd name="T6" fmla="*/ 878 w 878"/>
                <a:gd name="T7" fmla="*/ 0 h 898"/>
                <a:gd name="T8" fmla="*/ 0 w 878"/>
                <a:gd name="T9" fmla="*/ 898 h 8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78" h="898">
                  <a:moveTo>
                    <a:pt x="0" y="898"/>
                  </a:moveTo>
                  <a:lnTo>
                    <a:pt x="0" y="898"/>
                  </a:lnTo>
                  <a:lnTo>
                    <a:pt x="878" y="397"/>
                  </a:lnTo>
                  <a:lnTo>
                    <a:pt x="878" y="0"/>
                  </a:lnTo>
                  <a:lnTo>
                    <a:pt x="0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defTabSz="932384">
                <a:defRPr/>
              </a:pPr>
              <a:endParaRPr lang="en-US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8" name="Freeform 6"/>
            <p:cNvSpPr>
              <a:spLocks/>
            </p:cNvSpPr>
            <p:nvPr/>
          </p:nvSpPr>
          <p:spPr bwMode="auto">
            <a:xfrm>
              <a:off x="3476" y="1492"/>
              <a:ext cx="836" cy="689"/>
            </a:xfrm>
            <a:custGeom>
              <a:avLst/>
              <a:gdLst>
                <a:gd name="T0" fmla="*/ 0 w 836"/>
                <a:gd name="T1" fmla="*/ 0 h 689"/>
                <a:gd name="T2" fmla="*/ 0 w 836"/>
                <a:gd name="T3" fmla="*/ 376 h 689"/>
                <a:gd name="T4" fmla="*/ 564 w 836"/>
                <a:gd name="T5" fmla="*/ 689 h 689"/>
                <a:gd name="T6" fmla="*/ 836 w 836"/>
                <a:gd name="T7" fmla="*/ 480 h 689"/>
                <a:gd name="T8" fmla="*/ 0 w 836"/>
                <a:gd name="T9" fmla="*/ 0 h 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6" h="689">
                  <a:moveTo>
                    <a:pt x="0" y="0"/>
                  </a:moveTo>
                  <a:lnTo>
                    <a:pt x="0" y="376"/>
                  </a:lnTo>
                  <a:lnTo>
                    <a:pt x="564" y="689"/>
                  </a:lnTo>
                  <a:lnTo>
                    <a:pt x="836" y="48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defTabSz="932384">
                <a:defRPr/>
              </a:pPr>
              <a:endParaRPr lang="en-US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9" name="Freeform 7"/>
            <p:cNvSpPr>
              <a:spLocks/>
            </p:cNvSpPr>
            <p:nvPr/>
          </p:nvSpPr>
          <p:spPr bwMode="auto">
            <a:xfrm>
              <a:off x="3476" y="1931"/>
              <a:ext cx="293" cy="981"/>
            </a:xfrm>
            <a:custGeom>
              <a:avLst/>
              <a:gdLst>
                <a:gd name="T0" fmla="*/ 0 w 293"/>
                <a:gd name="T1" fmla="*/ 0 h 981"/>
                <a:gd name="T2" fmla="*/ 293 w 293"/>
                <a:gd name="T3" fmla="*/ 208 h 981"/>
                <a:gd name="T4" fmla="*/ 0 w 293"/>
                <a:gd name="T5" fmla="*/ 981 h 981"/>
                <a:gd name="T6" fmla="*/ 0 w 293"/>
                <a:gd name="T7" fmla="*/ 0 h 9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3" h="981">
                  <a:moveTo>
                    <a:pt x="0" y="0"/>
                  </a:moveTo>
                  <a:lnTo>
                    <a:pt x="293" y="208"/>
                  </a:lnTo>
                  <a:lnTo>
                    <a:pt x="0" y="98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defTabSz="932384">
                <a:defRPr/>
              </a:pPr>
              <a:endParaRPr lang="en-US">
                <a:solidFill>
                  <a:srgbClr val="353535"/>
                </a:solidFill>
                <a:latin typeface="Segoe UI Semilight"/>
              </a:endParaRPr>
            </a:p>
          </p:txBody>
        </p:sp>
      </p:grpSp>
      <p:sp>
        <p:nvSpPr>
          <p:cNvPr id="10" name="Oval 9"/>
          <p:cNvSpPr/>
          <p:nvPr/>
        </p:nvSpPr>
        <p:spPr bwMode="auto">
          <a:xfrm>
            <a:off x="4564997" y="544934"/>
            <a:ext cx="1296144" cy="1296144"/>
          </a:xfrm>
          <a:prstGeom prst="ellipse">
            <a:avLst/>
          </a:prstGeom>
          <a:noFill/>
          <a:ln w="1905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Oval 10"/>
          <p:cNvSpPr/>
          <p:nvPr/>
        </p:nvSpPr>
        <p:spPr bwMode="auto">
          <a:xfrm>
            <a:off x="4553524" y="2602800"/>
            <a:ext cx="1296144" cy="1296144"/>
          </a:xfrm>
          <a:prstGeom prst="ellipse">
            <a:avLst/>
          </a:prstGeom>
          <a:noFill/>
          <a:ln w="1905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brain_2" title="Icon of a brain with circles and connection lines inside">
            <a:extLst>
              <a:ext uri="{FF2B5EF4-FFF2-40B4-BE49-F238E27FC236}">
                <a16:creationId xmlns="" xmlns:a16="http://schemas.microsoft.com/office/drawing/2014/main" id="{43831704-DBA6-45CF-8A80-E22CC7AFCAE9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811577" y="2989725"/>
            <a:ext cx="782480" cy="524676"/>
          </a:xfrm>
          <a:custGeom>
            <a:avLst/>
            <a:gdLst>
              <a:gd name="T0" fmla="*/ 379 w 440"/>
              <a:gd name="T1" fmla="*/ 133 h 295"/>
              <a:gd name="T2" fmla="*/ 379 w 440"/>
              <a:gd name="T3" fmla="*/ 169 h 295"/>
              <a:gd name="T4" fmla="*/ 259 w 440"/>
              <a:gd name="T5" fmla="*/ 181 h 295"/>
              <a:gd name="T6" fmla="*/ 295 w 440"/>
              <a:gd name="T7" fmla="*/ 181 h 295"/>
              <a:gd name="T8" fmla="*/ 259 w 440"/>
              <a:gd name="T9" fmla="*/ 181 h 295"/>
              <a:gd name="T10" fmla="*/ 114 w 440"/>
              <a:gd name="T11" fmla="*/ 179 h 295"/>
              <a:gd name="T12" fmla="*/ 78 w 440"/>
              <a:gd name="T13" fmla="*/ 169 h 295"/>
              <a:gd name="T14" fmla="*/ 235 w 440"/>
              <a:gd name="T15" fmla="*/ 88 h 295"/>
              <a:gd name="T16" fmla="*/ 192 w 440"/>
              <a:gd name="T17" fmla="*/ 79 h 295"/>
              <a:gd name="T18" fmla="*/ 174 w 440"/>
              <a:gd name="T19" fmla="*/ 97 h 295"/>
              <a:gd name="T20" fmla="*/ 174 w 440"/>
              <a:gd name="T21" fmla="*/ 61 h 295"/>
              <a:gd name="T22" fmla="*/ 277 w 440"/>
              <a:gd name="T23" fmla="*/ 85 h 295"/>
              <a:gd name="T24" fmla="*/ 313 w 440"/>
              <a:gd name="T25" fmla="*/ 85 h 295"/>
              <a:gd name="T26" fmla="*/ 277 w 440"/>
              <a:gd name="T27" fmla="*/ 85 h 295"/>
              <a:gd name="T28" fmla="*/ 168 w 440"/>
              <a:gd name="T29" fmla="*/ 205 h 295"/>
              <a:gd name="T30" fmla="*/ 168 w 440"/>
              <a:gd name="T31" fmla="*/ 169 h 295"/>
              <a:gd name="T32" fmla="*/ 42 w 440"/>
              <a:gd name="T33" fmla="*/ 169 h 295"/>
              <a:gd name="T34" fmla="*/ 78 w 440"/>
              <a:gd name="T35" fmla="*/ 169 h 295"/>
              <a:gd name="T36" fmla="*/ 42 w 440"/>
              <a:gd name="T37" fmla="*/ 169 h 295"/>
              <a:gd name="T38" fmla="*/ 284 w 440"/>
              <a:gd name="T39" fmla="*/ 121 h 295"/>
              <a:gd name="T40" fmla="*/ 295 w 440"/>
              <a:gd name="T41" fmla="*/ 103 h 295"/>
              <a:gd name="T42" fmla="*/ 114 w 440"/>
              <a:gd name="T43" fmla="*/ 125 h 295"/>
              <a:gd name="T44" fmla="*/ 143 w 440"/>
              <a:gd name="T45" fmla="*/ 133 h 295"/>
              <a:gd name="T46" fmla="*/ 168 w 440"/>
              <a:gd name="T47" fmla="*/ 144 h 295"/>
              <a:gd name="T48" fmla="*/ 361 w 440"/>
              <a:gd name="T49" fmla="*/ 151 h 295"/>
              <a:gd name="T50" fmla="*/ 331 w 440"/>
              <a:gd name="T51" fmla="*/ 160 h 295"/>
              <a:gd name="T52" fmla="*/ 331 w 440"/>
              <a:gd name="T53" fmla="*/ 243 h 295"/>
              <a:gd name="T54" fmla="*/ 321 w 440"/>
              <a:gd name="T55" fmla="*/ 181 h 295"/>
              <a:gd name="T56" fmla="*/ 358 w 440"/>
              <a:gd name="T57" fmla="*/ 206 h 295"/>
              <a:gd name="T58" fmla="*/ 440 w 440"/>
              <a:gd name="T59" fmla="*/ 163 h 295"/>
              <a:gd name="T60" fmla="*/ 388 w 440"/>
              <a:gd name="T61" fmla="*/ 110 h 295"/>
              <a:gd name="T62" fmla="*/ 227 w 440"/>
              <a:gd name="T63" fmla="*/ 30 h 295"/>
              <a:gd name="T64" fmla="*/ 68 w 440"/>
              <a:gd name="T65" fmla="*/ 103 h 295"/>
              <a:gd name="T66" fmla="*/ 4 w 440"/>
              <a:gd name="T67" fmla="*/ 165 h 295"/>
              <a:gd name="T68" fmla="*/ 164 w 440"/>
              <a:gd name="T69" fmla="*/ 237 h 295"/>
              <a:gd name="T70" fmla="*/ 358 w 440"/>
              <a:gd name="T71" fmla="*/ 206 h 2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440" h="295">
                <a:moveTo>
                  <a:pt x="361" y="151"/>
                </a:moveTo>
                <a:cubicBezTo>
                  <a:pt x="361" y="141"/>
                  <a:pt x="369" y="133"/>
                  <a:pt x="379" y="133"/>
                </a:cubicBezTo>
                <a:cubicBezTo>
                  <a:pt x="389" y="133"/>
                  <a:pt x="397" y="141"/>
                  <a:pt x="397" y="151"/>
                </a:cubicBezTo>
                <a:cubicBezTo>
                  <a:pt x="397" y="161"/>
                  <a:pt x="389" y="169"/>
                  <a:pt x="379" y="169"/>
                </a:cubicBezTo>
                <a:cubicBezTo>
                  <a:pt x="369" y="169"/>
                  <a:pt x="361" y="161"/>
                  <a:pt x="361" y="151"/>
                </a:cubicBezTo>
                <a:close/>
                <a:moveTo>
                  <a:pt x="259" y="181"/>
                </a:moveTo>
                <a:cubicBezTo>
                  <a:pt x="259" y="191"/>
                  <a:pt x="267" y="199"/>
                  <a:pt x="277" y="199"/>
                </a:cubicBezTo>
                <a:cubicBezTo>
                  <a:pt x="287" y="199"/>
                  <a:pt x="295" y="191"/>
                  <a:pt x="295" y="181"/>
                </a:cubicBezTo>
                <a:cubicBezTo>
                  <a:pt x="295" y="171"/>
                  <a:pt x="287" y="163"/>
                  <a:pt x="277" y="163"/>
                </a:cubicBezTo>
                <a:cubicBezTo>
                  <a:pt x="267" y="163"/>
                  <a:pt x="259" y="171"/>
                  <a:pt x="259" y="181"/>
                </a:cubicBezTo>
                <a:close/>
                <a:moveTo>
                  <a:pt x="114" y="239"/>
                </a:moveTo>
                <a:cubicBezTo>
                  <a:pt x="114" y="179"/>
                  <a:pt x="114" y="179"/>
                  <a:pt x="114" y="179"/>
                </a:cubicBezTo>
                <a:cubicBezTo>
                  <a:pt x="114" y="179"/>
                  <a:pt x="109" y="169"/>
                  <a:pt x="104" y="169"/>
                </a:cubicBezTo>
                <a:cubicBezTo>
                  <a:pt x="104" y="169"/>
                  <a:pt x="104" y="169"/>
                  <a:pt x="78" y="169"/>
                </a:cubicBezTo>
                <a:moveTo>
                  <a:pt x="235" y="260"/>
                </a:moveTo>
                <a:cubicBezTo>
                  <a:pt x="235" y="260"/>
                  <a:pt x="235" y="260"/>
                  <a:pt x="235" y="88"/>
                </a:cubicBezTo>
                <a:cubicBezTo>
                  <a:pt x="235" y="82"/>
                  <a:pt x="231" y="79"/>
                  <a:pt x="225" y="79"/>
                </a:cubicBezTo>
                <a:cubicBezTo>
                  <a:pt x="225" y="79"/>
                  <a:pt x="225" y="79"/>
                  <a:pt x="192" y="79"/>
                </a:cubicBezTo>
                <a:moveTo>
                  <a:pt x="156" y="79"/>
                </a:moveTo>
                <a:cubicBezTo>
                  <a:pt x="156" y="89"/>
                  <a:pt x="164" y="97"/>
                  <a:pt x="174" y="97"/>
                </a:cubicBezTo>
                <a:cubicBezTo>
                  <a:pt x="184" y="97"/>
                  <a:pt x="192" y="89"/>
                  <a:pt x="192" y="79"/>
                </a:cubicBezTo>
                <a:cubicBezTo>
                  <a:pt x="192" y="69"/>
                  <a:pt x="184" y="61"/>
                  <a:pt x="174" y="61"/>
                </a:cubicBezTo>
                <a:cubicBezTo>
                  <a:pt x="164" y="61"/>
                  <a:pt x="156" y="69"/>
                  <a:pt x="156" y="79"/>
                </a:cubicBezTo>
                <a:close/>
                <a:moveTo>
                  <a:pt x="277" y="85"/>
                </a:moveTo>
                <a:cubicBezTo>
                  <a:pt x="277" y="95"/>
                  <a:pt x="285" y="103"/>
                  <a:pt x="295" y="103"/>
                </a:cubicBezTo>
                <a:cubicBezTo>
                  <a:pt x="305" y="103"/>
                  <a:pt x="313" y="95"/>
                  <a:pt x="313" y="85"/>
                </a:cubicBezTo>
                <a:cubicBezTo>
                  <a:pt x="313" y="75"/>
                  <a:pt x="305" y="67"/>
                  <a:pt x="295" y="67"/>
                </a:cubicBezTo>
                <a:cubicBezTo>
                  <a:pt x="285" y="67"/>
                  <a:pt x="277" y="75"/>
                  <a:pt x="277" y="85"/>
                </a:cubicBezTo>
                <a:close/>
                <a:moveTo>
                  <a:pt x="150" y="187"/>
                </a:moveTo>
                <a:cubicBezTo>
                  <a:pt x="150" y="197"/>
                  <a:pt x="158" y="205"/>
                  <a:pt x="168" y="205"/>
                </a:cubicBezTo>
                <a:cubicBezTo>
                  <a:pt x="178" y="205"/>
                  <a:pt x="186" y="197"/>
                  <a:pt x="186" y="187"/>
                </a:cubicBezTo>
                <a:cubicBezTo>
                  <a:pt x="186" y="177"/>
                  <a:pt x="178" y="169"/>
                  <a:pt x="168" y="169"/>
                </a:cubicBezTo>
                <a:cubicBezTo>
                  <a:pt x="158" y="169"/>
                  <a:pt x="150" y="177"/>
                  <a:pt x="150" y="187"/>
                </a:cubicBezTo>
                <a:close/>
                <a:moveTo>
                  <a:pt x="42" y="169"/>
                </a:moveTo>
                <a:cubicBezTo>
                  <a:pt x="42" y="179"/>
                  <a:pt x="50" y="187"/>
                  <a:pt x="60" y="187"/>
                </a:cubicBezTo>
                <a:cubicBezTo>
                  <a:pt x="70" y="187"/>
                  <a:pt x="78" y="179"/>
                  <a:pt x="78" y="169"/>
                </a:cubicBezTo>
                <a:cubicBezTo>
                  <a:pt x="78" y="159"/>
                  <a:pt x="70" y="151"/>
                  <a:pt x="60" y="151"/>
                </a:cubicBezTo>
                <a:cubicBezTo>
                  <a:pt x="50" y="151"/>
                  <a:pt x="42" y="159"/>
                  <a:pt x="42" y="169"/>
                </a:cubicBezTo>
                <a:close/>
                <a:moveTo>
                  <a:pt x="235" y="121"/>
                </a:moveTo>
                <a:cubicBezTo>
                  <a:pt x="235" y="121"/>
                  <a:pt x="235" y="121"/>
                  <a:pt x="284" y="121"/>
                </a:cubicBezTo>
                <a:cubicBezTo>
                  <a:pt x="290" y="121"/>
                  <a:pt x="295" y="117"/>
                  <a:pt x="295" y="112"/>
                </a:cubicBezTo>
                <a:cubicBezTo>
                  <a:pt x="295" y="112"/>
                  <a:pt x="295" y="112"/>
                  <a:pt x="295" y="103"/>
                </a:cubicBezTo>
                <a:moveTo>
                  <a:pt x="114" y="49"/>
                </a:moveTo>
                <a:cubicBezTo>
                  <a:pt x="114" y="49"/>
                  <a:pt x="114" y="51"/>
                  <a:pt x="114" y="125"/>
                </a:cubicBezTo>
                <a:cubicBezTo>
                  <a:pt x="114" y="130"/>
                  <a:pt x="118" y="133"/>
                  <a:pt x="123" y="133"/>
                </a:cubicBezTo>
                <a:cubicBezTo>
                  <a:pt x="123" y="133"/>
                  <a:pt x="123" y="133"/>
                  <a:pt x="143" y="133"/>
                </a:cubicBezTo>
                <a:cubicBezTo>
                  <a:pt x="143" y="133"/>
                  <a:pt x="143" y="133"/>
                  <a:pt x="158" y="133"/>
                </a:cubicBezTo>
                <a:cubicBezTo>
                  <a:pt x="163" y="133"/>
                  <a:pt x="168" y="139"/>
                  <a:pt x="168" y="144"/>
                </a:cubicBezTo>
                <a:cubicBezTo>
                  <a:pt x="168" y="144"/>
                  <a:pt x="168" y="144"/>
                  <a:pt x="168" y="169"/>
                </a:cubicBezTo>
                <a:moveTo>
                  <a:pt x="361" y="151"/>
                </a:moveTo>
                <a:cubicBezTo>
                  <a:pt x="361" y="151"/>
                  <a:pt x="361" y="151"/>
                  <a:pt x="340" y="151"/>
                </a:cubicBezTo>
                <a:cubicBezTo>
                  <a:pt x="335" y="151"/>
                  <a:pt x="331" y="155"/>
                  <a:pt x="331" y="160"/>
                </a:cubicBezTo>
                <a:cubicBezTo>
                  <a:pt x="331" y="160"/>
                  <a:pt x="331" y="160"/>
                  <a:pt x="331" y="205"/>
                </a:cubicBezTo>
                <a:moveTo>
                  <a:pt x="331" y="243"/>
                </a:moveTo>
                <a:cubicBezTo>
                  <a:pt x="331" y="243"/>
                  <a:pt x="331" y="243"/>
                  <a:pt x="331" y="190"/>
                </a:cubicBezTo>
                <a:cubicBezTo>
                  <a:pt x="331" y="185"/>
                  <a:pt x="327" y="181"/>
                  <a:pt x="321" y="181"/>
                </a:cubicBezTo>
                <a:cubicBezTo>
                  <a:pt x="321" y="181"/>
                  <a:pt x="321" y="181"/>
                  <a:pt x="295" y="181"/>
                </a:cubicBezTo>
                <a:moveTo>
                  <a:pt x="358" y="206"/>
                </a:moveTo>
                <a:cubicBezTo>
                  <a:pt x="367" y="212"/>
                  <a:pt x="377" y="215"/>
                  <a:pt x="388" y="215"/>
                </a:cubicBezTo>
                <a:cubicBezTo>
                  <a:pt x="417" y="215"/>
                  <a:pt x="440" y="192"/>
                  <a:pt x="440" y="163"/>
                </a:cubicBezTo>
                <a:cubicBezTo>
                  <a:pt x="440" y="134"/>
                  <a:pt x="417" y="111"/>
                  <a:pt x="388" y="111"/>
                </a:cubicBezTo>
                <a:cubicBezTo>
                  <a:pt x="388" y="110"/>
                  <a:pt x="388" y="110"/>
                  <a:pt x="388" y="110"/>
                </a:cubicBezTo>
                <a:cubicBezTo>
                  <a:pt x="388" y="110"/>
                  <a:pt x="379" y="38"/>
                  <a:pt x="310" y="41"/>
                </a:cubicBezTo>
                <a:cubicBezTo>
                  <a:pt x="310" y="41"/>
                  <a:pt x="275" y="4"/>
                  <a:pt x="227" y="30"/>
                </a:cubicBezTo>
                <a:cubicBezTo>
                  <a:pt x="227" y="30"/>
                  <a:pt x="183" y="0"/>
                  <a:pt x="146" y="53"/>
                </a:cubicBezTo>
                <a:cubicBezTo>
                  <a:pt x="146" y="53"/>
                  <a:pt x="79" y="26"/>
                  <a:pt x="68" y="103"/>
                </a:cubicBezTo>
                <a:cubicBezTo>
                  <a:pt x="68" y="103"/>
                  <a:pt x="68" y="103"/>
                  <a:pt x="68" y="103"/>
                </a:cubicBezTo>
                <a:cubicBezTo>
                  <a:pt x="68" y="103"/>
                  <a:pt x="7" y="116"/>
                  <a:pt x="4" y="165"/>
                </a:cubicBezTo>
                <a:cubicBezTo>
                  <a:pt x="0" y="213"/>
                  <a:pt x="42" y="247"/>
                  <a:pt x="87" y="215"/>
                </a:cubicBezTo>
                <a:cubicBezTo>
                  <a:pt x="87" y="215"/>
                  <a:pt x="120" y="263"/>
                  <a:pt x="164" y="237"/>
                </a:cubicBezTo>
                <a:cubicBezTo>
                  <a:pt x="164" y="237"/>
                  <a:pt x="222" y="295"/>
                  <a:pt x="270" y="235"/>
                </a:cubicBezTo>
                <a:cubicBezTo>
                  <a:pt x="270" y="235"/>
                  <a:pt x="329" y="282"/>
                  <a:pt x="358" y="206"/>
                </a:cubicBezTo>
                <a:close/>
              </a:path>
            </a:pathLst>
          </a:custGeom>
          <a:noFill/>
          <a:ln w="19050" cap="sq">
            <a:solidFill>
              <a:schemeClr val="tx2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</a:endParaRPr>
          </a:p>
        </p:txBody>
      </p:sp>
      <p:sp>
        <p:nvSpPr>
          <p:cNvPr id="13" name="Oval 12"/>
          <p:cNvSpPr/>
          <p:nvPr/>
        </p:nvSpPr>
        <p:spPr bwMode="auto">
          <a:xfrm>
            <a:off x="4564997" y="4649390"/>
            <a:ext cx="1296144" cy="1296144"/>
          </a:xfrm>
          <a:prstGeom prst="ellipse">
            <a:avLst/>
          </a:prstGeom>
          <a:noFill/>
          <a:ln w="1905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Oval 13"/>
          <p:cNvSpPr/>
          <p:nvPr/>
        </p:nvSpPr>
        <p:spPr bwMode="auto">
          <a:xfrm>
            <a:off x="2567717" y="4504084"/>
            <a:ext cx="744209" cy="744209"/>
          </a:xfrm>
          <a:prstGeom prst="ellipse">
            <a:avLst/>
          </a:prstGeom>
          <a:noFill/>
          <a:ln w="1905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globe_2" title="Icon of a sphere made of lines">
            <a:extLst>
              <a:ext uri="{FF2B5EF4-FFF2-40B4-BE49-F238E27FC236}">
                <a16:creationId xmlns="" xmlns:a16="http://schemas.microsoft.com/office/drawing/2014/main" id="{7D3E6722-9215-472A-9F24-9CE853781041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2756941" y="4693308"/>
            <a:ext cx="365760" cy="365760"/>
          </a:xfrm>
          <a:custGeom>
            <a:avLst/>
            <a:gdLst>
              <a:gd name="T0" fmla="*/ 0 w 335"/>
              <a:gd name="T1" fmla="*/ 168 h 335"/>
              <a:gd name="T2" fmla="*/ 168 w 335"/>
              <a:gd name="T3" fmla="*/ 0 h 335"/>
              <a:gd name="T4" fmla="*/ 335 w 335"/>
              <a:gd name="T5" fmla="*/ 168 h 335"/>
              <a:gd name="T6" fmla="*/ 168 w 335"/>
              <a:gd name="T7" fmla="*/ 335 h 335"/>
              <a:gd name="T8" fmla="*/ 0 w 335"/>
              <a:gd name="T9" fmla="*/ 168 h 335"/>
              <a:gd name="T10" fmla="*/ 168 w 335"/>
              <a:gd name="T11" fmla="*/ 335 h 335"/>
              <a:gd name="T12" fmla="*/ 253 w 335"/>
              <a:gd name="T13" fmla="*/ 168 h 335"/>
              <a:gd name="T14" fmla="*/ 168 w 335"/>
              <a:gd name="T15" fmla="*/ 0 h 335"/>
              <a:gd name="T16" fmla="*/ 82 w 335"/>
              <a:gd name="T17" fmla="*/ 168 h 335"/>
              <a:gd name="T18" fmla="*/ 168 w 335"/>
              <a:gd name="T19" fmla="*/ 335 h 335"/>
              <a:gd name="T20" fmla="*/ 8 w 335"/>
              <a:gd name="T21" fmla="*/ 116 h 335"/>
              <a:gd name="T22" fmla="*/ 327 w 335"/>
              <a:gd name="T23" fmla="*/ 116 h 335"/>
              <a:gd name="T24" fmla="*/ 9 w 335"/>
              <a:gd name="T25" fmla="*/ 221 h 335"/>
              <a:gd name="T26" fmla="*/ 326 w 335"/>
              <a:gd name="T27" fmla="*/ 221 h 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335" h="335">
                <a:moveTo>
                  <a:pt x="0" y="168"/>
                </a:moveTo>
                <a:cubicBezTo>
                  <a:pt x="0" y="75"/>
                  <a:pt x="75" y="0"/>
                  <a:pt x="168" y="0"/>
                </a:cubicBezTo>
                <a:cubicBezTo>
                  <a:pt x="260" y="0"/>
                  <a:pt x="335" y="75"/>
                  <a:pt x="335" y="168"/>
                </a:cubicBezTo>
                <a:cubicBezTo>
                  <a:pt x="335" y="260"/>
                  <a:pt x="260" y="335"/>
                  <a:pt x="168" y="335"/>
                </a:cubicBezTo>
                <a:cubicBezTo>
                  <a:pt x="75" y="335"/>
                  <a:pt x="0" y="260"/>
                  <a:pt x="0" y="168"/>
                </a:cubicBezTo>
                <a:close/>
                <a:moveTo>
                  <a:pt x="168" y="335"/>
                </a:moveTo>
                <a:cubicBezTo>
                  <a:pt x="215" y="335"/>
                  <a:pt x="253" y="260"/>
                  <a:pt x="253" y="168"/>
                </a:cubicBezTo>
                <a:cubicBezTo>
                  <a:pt x="253" y="75"/>
                  <a:pt x="215" y="0"/>
                  <a:pt x="168" y="0"/>
                </a:cubicBezTo>
                <a:cubicBezTo>
                  <a:pt x="120" y="0"/>
                  <a:pt x="82" y="75"/>
                  <a:pt x="82" y="168"/>
                </a:cubicBezTo>
                <a:cubicBezTo>
                  <a:pt x="82" y="260"/>
                  <a:pt x="120" y="335"/>
                  <a:pt x="168" y="335"/>
                </a:cubicBezTo>
                <a:close/>
                <a:moveTo>
                  <a:pt x="8" y="116"/>
                </a:moveTo>
                <a:cubicBezTo>
                  <a:pt x="327" y="116"/>
                  <a:pt x="327" y="116"/>
                  <a:pt x="327" y="116"/>
                </a:cubicBezTo>
                <a:moveTo>
                  <a:pt x="9" y="221"/>
                </a:moveTo>
                <a:cubicBezTo>
                  <a:pt x="326" y="221"/>
                  <a:pt x="326" y="221"/>
                  <a:pt x="326" y="221"/>
                </a:cubicBezTo>
              </a:path>
            </a:pathLst>
          </a:custGeom>
          <a:noFill/>
          <a:ln w="19050" cap="flat">
            <a:solidFill>
              <a:schemeClr val="tx2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900" dirty="0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251114" y="1870548"/>
            <a:ext cx="1903406" cy="5724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Dynamics 365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028137" y="3908248"/>
            <a:ext cx="2370842" cy="5724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0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Cognitive Services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494835" y="5945534"/>
            <a:ext cx="1415965" cy="5724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0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Azure ML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774284" y="3927756"/>
            <a:ext cx="2303066" cy="5724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0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Azure Bot Service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552343" y="5248292"/>
            <a:ext cx="774957" cy="5170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6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Web</a:t>
            </a:r>
          </a:p>
        </p:txBody>
      </p:sp>
      <p:cxnSp>
        <p:nvCxnSpPr>
          <p:cNvPr id="21" name="Straight Arrow Connector 24"/>
          <p:cNvCxnSpPr>
            <a:stCxn id="5" idx="6"/>
            <a:endCxn id="10" idx="2"/>
          </p:cNvCxnSpPr>
          <p:nvPr/>
        </p:nvCxnSpPr>
        <p:spPr>
          <a:xfrm flipV="1">
            <a:off x="3573880" y="1193006"/>
            <a:ext cx="991117" cy="2059057"/>
          </a:xfrm>
          <a:prstGeom prst="bentConnector3">
            <a:avLst>
              <a:gd name="adj1" fmla="val 50000"/>
            </a:avLst>
          </a:prstGeom>
          <a:ln w="12700">
            <a:solidFill>
              <a:schemeClr val="tx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4"/>
          <p:cNvCxnSpPr>
            <a:stCxn id="5" idx="6"/>
            <a:endCxn id="11" idx="2"/>
          </p:cNvCxnSpPr>
          <p:nvPr/>
        </p:nvCxnSpPr>
        <p:spPr>
          <a:xfrm flipV="1">
            <a:off x="3573880" y="3250872"/>
            <a:ext cx="979644" cy="1191"/>
          </a:xfrm>
          <a:prstGeom prst="bentConnector3">
            <a:avLst>
              <a:gd name="adj1" fmla="val 50000"/>
            </a:avLst>
          </a:prstGeom>
          <a:ln w="12700">
            <a:solidFill>
              <a:schemeClr val="tx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4"/>
          <p:cNvCxnSpPr>
            <a:stCxn id="5" idx="6"/>
            <a:endCxn id="13" idx="2"/>
          </p:cNvCxnSpPr>
          <p:nvPr/>
        </p:nvCxnSpPr>
        <p:spPr>
          <a:xfrm>
            <a:off x="3573880" y="3252063"/>
            <a:ext cx="991117" cy="2045399"/>
          </a:xfrm>
          <a:prstGeom prst="bentConnector3">
            <a:avLst>
              <a:gd name="adj1" fmla="val 50000"/>
            </a:avLst>
          </a:prstGeom>
          <a:ln w="12700">
            <a:solidFill>
              <a:schemeClr val="tx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Beaker_F196" title="Icon of a scientific flask with liquid in it">
            <a:extLst>
              <a:ext uri="{FF2B5EF4-FFF2-40B4-BE49-F238E27FC236}">
                <a16:creationId xmlns="" xmlns:a16="http://schemas.microsoft.com/office/drawing/2014/main" id="{2BA98208-A342-4DC4-8776-7A4CCA48F63C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965860" y="5039398"/>
            <a:ext cx="482944" cy="558012"/>
          </a:xfrm>
          <a:custGeom>
            <a:avLst/>
            <a:gdLst>
              <a:gd name="T0" fmla="*/ 2433 w 3250"/>
              <a:gd name="T1" fmla="*/ 2127 h 3754"/>
              <a:gd name="T2" fmla="*/ 1894 w 3250"/>
              <a:gd name="T3" fmla="*/ 2002 h 3754"/>
              <a:gd name="T4" fmla="*/ 1355 w 3250"/>
              <a:gd name="T5" fmla="*/ 2252 h 3754"/>
              <a:gd name="T6" fmla="*/ 817 w 3250"/>
              <a:gd name="T7" fmla="*/ 2127 h 3754"/>
              <a:gd name="T8" fmla="*/ 874 w 3250"/>
              <a:gd name="T9" fmla="*/ 0 h 3754"/>
              <a:gd name="T10" fmla="*/ 1249 w 3250"/>
              <a:gd name="T11" fmla="*/ 0 h 3754"/>
              <a:gd name="T12" fmla="*/ 1249 w 3250"/>
              <a:gd name="T13" fmla="*/ 1306 h 3754"/>
              <a:gd name="T14" fmla="*/ 1213 w 3250"/>
              <a:gd name="T15" fmla="*/ 1437 h 3754"/>
              <a:gd name="T16" fmla="*/ 100 w 3250"/>
              <a:gd name="T17" fmla="*/ 3375 h 3754"/>
              <a:gd name="T18" fmla="*/ 315 w 3250"/>
              <a:gd name="T19" fmla="*/ 3754 h 3754"/>
              <a:gd name="T20" fmla="*/ 2936 w 3250"/>
              <a:gd name="T21" fmla="*/ 3754 h 3754"/>
              <a:gd name="T22" fmla="*/ 3150 w 3250"/>
              <a:gd name="T23" fmla="*/ 3376 h 3754"/>
              <a:gd name="T24" fmla="*/ 2037 w 3250"/>
              <a:gd name="T25" fmla="*/ 1437 h 3754"/>
              <a:gd name="T26" fmla="*/ 2000 w 3250"/>
              <a:gd name="T27" fmla="*/ 1306 h 3754"/>
              <a:gd name="T28" fmla="*/ 2000 w 3250"/>
              <a:gd name="T29" fmla="*/ 0 h 3754"/>
              <a:gd name="T30" fmla="*/ 2376 w 3250"/>
              <a:gd name="T31" fmla="*/ 0 h 3754"/>
              <a:gd name="T32" fmla="*/ 874 w 3250"/>
              <a:gd name="T33" fmla="*/ 3254 h 3754"/>
              <a:gd name="T34" fmla="*/ 1124 w 3250"/>
              <a:gd name="T35" fmla="*/ 3254 h 3754"/>
              <a:gd name="T36" fmla="*/ 1375 w 3250"/>
              <a:gd name="T37" fmla="*/ 2905 h 3754"/>
              <a:gd name="T38" fmla="*/ 1625 w 3250"/>
              <a:gd name="T39" fmla="*/ 2905 h 3754"/>
              <a:gd name="T40" fmla="*/ 874 w 3250"/>
              <a:gd name="T41" fmla="*/ 2601 h 3754"/>
              <a:gd name="T42" fmla="*/ 1124 w 3250"/>
              <a:gd name="T43" fmla="*/ 2601 h 3754"/>
              <a:gd name="T44" fmla="*/ 1875 w 3250"/>
              <a:gd name="T45" fmla="*/ 2655 h 3754"/>
              <a:gd name="T46" fmla="*/ 2125 w 3250"/>
              <a:gd name="T47" fmla="*/ 2655 h 3754"/>
              <a:gd name="T48" fmla="*/ 2376 w 3250"/>
              <a:gd name="T49" fmla="*/ 3254 h 3754"/>
              <a:gd name="T50" fmla="*/ 2626 w 3250"/>
              <a:gd name="T51" fmla="*/ 3254 h 3754"/>
              <a:gd name="T52" fmla="*/ 1625 w 3250"/>
              <a:gd name="T53" fmla="*/ 3375 h 3754"/>
              <a:gd name="T54" fmla="*/ 1875 w 3250"/>
              <a:gd name="T55" fmla="*/ 3375 h 37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3250" h="3754">
                <a:moveTo>
                  <a:pt x="2433" y="2127"/>
                </a:moveTo>
                <a:cubicBezTo>
                  <a:pt x="2433" y="2127"/>
                  <a:pt x="2164" y="2002"/>
                  <a:pt x="1894" y="2002"/>
                </a:cubicBezTo>
                <a:cubicBezTo>
                  <a:pt x="1625" y="2002"/>
                  <a:pt x="1625" y="2252"/>
                  <a:pt x="1355" y="2252"/>
                </a:cubicBezTo>
                <a:cubicBezTo>
                  <a:pt x="1086" y="2252"/>
                  <a:pt x="817" y="2127"/>
                  <a:pt x="817" y="2127"/>
                </a:cubicBezTo>
                <a:moveTo>
                  <a:pt x="874" y="0"/>
                </a:moveTo>
                <a:cubicBezTo>
                  <a:pt x="1249" y="0"/>
                  <a:pt x="1249" y="0"/>
                  <a:pt x="1249" y="0"/>
                </a:cubicBezTo>
                <a:cubicBezTo>
                  <a:pt x="1249" y="1306"/>
                  <a:pt x="1249" y="1306"/>
                  <a:pt x="1249" y="1306"/>
                </a:cubicBezTo>
                <a:cubicBezTo>
                  <a:pt x="1249" y="1352"/>
                  <a:pt x="1237" y="1397"/>
                  <a:pt x="1213" y="1437"/>
                </a:cubicBezTo>
                <a:cubicBezTo>
                  <a:pt x="100" y="3375"/>
                  <a:pt x="100" y="3375"/>
                  <a:pt x="100" y="3375"/>
                </a:cubicBezTo>
                <a:cubicBezTo>
                  <a:pt x="0" y="3542"/>
                  <a:pt x="120" y="3754"/>
                  <a:pt x="315" y="3754"/>
                </a:cubicBezTo>
                <a:cubicBezTo>
                  <a:pt x="2936" y="3754"/>
                  <a:pt x="2936" y="3754"/>
                  <a:pt x="2936" y="3754"/>
                </a:cubicBezTo>
                <a:cubicBezTo>
                  <a:pt x="3130" y="3754"/>
                  <a:pt x="3250" y="3543"/>
                  <a:pt x="3150" y="3376"/>
                </a:cubicBezTo>
                <a:cubicBezTo>
                  <a:pt x="2037" y="1437"/>
                  <a:pt x="2037" y="1437"/>
                  <a:pt x="2037" y="1437"/>
                </a:cubicBezTo>
                <a:cubicBezTo>
                  <a:pt x="2013" y="1397"/>
                  <a:pt x="2000" y="1352"/>
                  <a:pt x="2000" y="1306"/>
                </a:cubicBezTo>
                <a:cubicBezTo>
                  <a:pt x="2000" y="0"/>
                  <a:pt x="2000" y="0"/>
                  <a:pt x="2000" y="0"/>
                </a:cubicBezTo>
                <a:cubicBezTo>
                  <a:pt x="2376" y="0"/>
                  <a:pt x="2376" y="0"/>
                  <a:pt x="2376" y="0"/>
                </a:cubicBezTo>
                <a:moveTo>
                  <a:pt x="874" y="3254"/>
                </a:moveTo>
                <a:cubicBezTo>
                  <a:pt x="1124" y="3254"/>
                  <a:pt x="1124" y="3254"/>
                  <a:pt x="1124" y="3254"/>
                </a:cubicBezTo>
                <a:moveTo>
                  <a:pt x="1375" y="2905"/>
                </a:moveTo>
                <a:cubicBezTo>
                  <a:pt x="1625" y="2905"/>
                  <a:pt x="1625" y="2905"/>
                  <a:pt x="1625" y="2905"/>
                </a:cubicBezTo>
                <a:moveTo>
                  <a:pt x="874" y="2601"/>
                </a:moveTo>
                <a:cubicBezTo>
                  <a:pt x="1124" y="2601"/>
                  <a:pt x="1124" y="2601"/>
                  <a:pt x="1124" y="2601"/>
                </a:cubicBezTo>
                <a:moveTo>
                  <a:pt x="1875" y="2655"/>
                </a:moveTo>
                <a:cubicBezTo>
                  <a:pt x="2125" y="2655"/>
                  <a:pt x="2125" y="2655"/>
                  <a:pt x="2125" y="2655"/>
                </a:cubicBezTo>
                <a:moveTo>
                  <a:pt x="2376" y="3254"/>
                </a:moveTo>
                <a:cubicBezTo>
                  <a:pt x="2626" y="3254"/>
                  <a:pt x="2626" y="3254"/>
                  <a:pt x="2626" y="3254"/>
                </a:cubicBezTo>
                <a:moveTo>
                  <a:pt x="1625" y="3375"/>
                </a:moveTo>
                <a:cubicBezTo>
                  <a:pt x="1875" y="3375"/>
                  <a:pt x="1875" y="3375"/>
                  <a:pt x="1875" y="3375"/>
                </a:cubicBezTo>
              </a:path>
            </a:pathLst>
          </a:custGeom>
          <a:noFill/>
          <a:ln w="19050" cap="sq">
            <a:solidFill>
              <a:schemeClr val="tx2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Laptop_E770" title="Icon of a laptop">
            <a:extLst>
              <a:ext uri="{FF2B5EF4-FFF2-40B4-BE49-F238E27FC236}">
                <a16:creationId xmlns="" xmlns:a16="http://schemas.microsoft.com/office/drawing/2014/main" id="{B26D4F93-AEF4-4836-BA68-3EFBAD2D1194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830452" y="3021961"/>
            <a:ext cx="686105" cy="457822"/>
          </a:xfrm>
          <a:custGeom>
            <a:avLst/>
            <a:gdLst>
              <a:gd name="T0" fmla="*/ 3250 w 3750"/>
              <a:gd name="T1" fmla="*/ 1750 h 2500"/>
              <a:gd name="T2" fmla="*/ 500 w 3750"/>
              <a:gd name="T3" fmla="*/ 1750 h 2500"/>
              <a:gd name="T4" fmla="*/ 500 w 3750"/>
              <a:gd name="T5" fmla="*/ 0 h 2500"/>
              <a:gd name="T6" fmla="*/ 3250 w 3750"/>
              <a:gd name="T7" fmla="*/ 0 h 2500"/>
              <a:gd name="T8" fmla="*/ 3250 w 3750"/>
              <a:gd name="T9" fmla="*/ 1750 h 2500"/>
              <a:gd name="T10" fmla="*/ 0 w 3750"/>
              <a:gd name="T11" fmla="*/ 2375 h 2500"/>
              <a:gd name="T12" fmla="*/ 125 w 3750"/>
              <a:gd name="T13" fmla="*/ 2500 h 2500"/>
              <a:gd name="T14" fmla="*/ 3625 w 3750"/>
              <a:gd name="T15" fmla="*/ 2500 h 2500"/>
              <a:gd name="T16" fmla="*/ 3750 w 3750"/>
              <a:gd name="T17" fmla="*/ 2375 h 2500"/>
              <a:gd name="T18" fmla="*/ 3688 w 3750"/>
              <a:gd name="T19" fmla="*/ 2187 h 2500"/>
              <a:gd name="T20" fmla="*/ 3250 w 3750"/>
              <a:gd name="T21" fmla="*/ 1750 h 2500"/>
              <a:gd name="T22" fmla="*/ 500 w 3750"/>
              <a:gd name="T23" fmla="*/ 1750 h 2500"/>
              <a:gd name="T24" fmla="*/ 63 w 3750"/>
              <a:gd name="T25" fmla="*/ 2187 h 2500"/>
              <a:gd name="T26" fmla="*/ 0 w 3750"/>
              <a:gd name="T27" fmla="*/ 2375 h 2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3750" h="2500">
                <a:moveTo>
                  <a:pt x="3250" y="1750"/>
                </a:moveTo>
                <a:cubicBezTo>
                  <a:pt x="500" y="1750"/>
                  <a:pt x="500" y="1750"/>
                  <a:pt x="500" y="1750"/>
                </a:cubicBezTo>
                <a:cubicBezTo>
                  <a:pt x="500" y="0"/>
                  <a:pt x="500" y="0"/>
                  <a:pt x="500" y="0"/>
                </a:cubicBezTo>
                <a:cubicBezTo>
                  <a:pt x="3250" y="0"/>
                  <a:pt x="3250" y="0"/>
                  <a:pt x="3250" y="0"/>
                </a:cubicBezTo>
                <a:lnTo>
                  <a:pt x="3250" y="1750"/>
                </a:lnTo>
                <a:close/>
                <a:moveTo>
                  <a:pt x="0" y="2375"/>
                </a:moveTo>
                <a:cubicBezTo>
                  <a:pt x="0" y="2444"/>
                  <a:pt x="56" y="2500"/>
                  <a:pt x="125" y="2500"/>
                </a:cubicBezTo>
                <a:cubicBezTo>
                  <a:pt x="3625" y="2500"/>
                  <a:pt x="3625" y="2500"/>
                  <a:pt x="3625" y="2500"/>
                </a:cubicBezTo>
                <a:cubicBezTo>
                  <a:pt x="3694" y="2500"/>
                  <a:pt x="3750" y="2444"/>
                  <a:pt x="3750" y="2375"/>
                </a:cubicBezTo>
                <a:cubicBezTo>
                  <a:pt x="3750" y="2302"/>
                  <a:pt x="3726" y="2235"/>
                  <a:pt x="3688" y="2187"/>
                </a:cubicBezTo>
                <a:cubicBezTo>
                  <a:pt x="3250" y="1750"/>
                  <a:pt x="3250" y="1750"/>
                  <a:pt x="3250" y="1750"/>
                </a:cubicBezTo>
                <a:cubicBezTo>
                  <a:pt x="500" y="1750"/>
                  <a:pt x="500" y="1750"/>
                  <a:pt x="500" y="1750"/>
                </a:cubicBezTo>
                <a:cubicBezTo>
                  <a:pt x="63" y="2187"/>
                  <a:pt x="63" y="2187"/>
                  <a:pt x="63" y="2187"/>
                </a:cubicBezTo>
                <a:cubicBezTo>
                  <a:pt x="24" y="2235"/>
                  <a:pt x="0" y="2302"/>
                  <a:pt x="0" y="2375"/>
                </a:cubicBezTo>
                <a:close/>
              </a:path>
            </a:pathLst>
          </a:custGeom>
          <a:noFill/>
          <a:ln w="19050" cap="sq">
            <a:solidFill>
              <a:schemeClr val="tx2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900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</a:endParaRPr>
          </a:p>
        </p:txBody>
      </p:sp>
      <p:sp>
        <p:nvSpPr>
          <p:cNvPr id="26" name="Oval 25"/>
          <p:cNvSpPr/>
          <p:nvPr/>
        </p:nvSpPr>
        <p:spPr bwMode="auto">
          <a:xfrm>
            <a:off x="525433" y="2608540"/>
            <a:ext cx="1296144" cy="1296144"/>
          </a:xfrm>
          <a:prstGeom prst="ellipse">
            <a:avLst/>
          </a:prstGeom>
          <a:noFill/>
          <a:ln w="1905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51282" y="3927488"/>
            <a:ext cx="1244444" cy="5724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0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Browser</a:t>
            </a:r>
          </a:p>
        </p:txBody>
      </p:sp>
      <p:cxnSp>
        <p:nvCxnSpPr>
          <p:cNvPr id="28" name="Straight Arrow Connector 24"/>
          <p:cNvCxnSpPr>
            <a:stCxn id="26" idx="6"/>
            <a:endCxn id="5" idx="2"/>
          </p:cNvCxnSpPr>
          <p:nvPr/>
        </p:nvCxnSpPr>
        <p:spPr>
          <a:xfrm flipV="1">
            <a:off x="1821577" y="3252063"/>
            <a:ext cx="456159" cy="4549"/>
          </a:xfrm>
          <a:prstGeom prst="straightConnector1">
            <a:avLst/>
          </a:prstGeom>
          <a:ln w="12700">
            <a:solidFill>
              <a:schemeClr val="tx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/>
          <p:cNvSpPr/>
          <p:nvPr/>
        </p:nvSpPr>
        <p:spPr bwMode="auto">
          <a:xfrm>
            <a:off x="795167" y="4504084"/>
            <a:ext cx="744209" cy="744209"/>
          </a:xfrm>
          <a:prstGeom prst="ellipse">
            <a:avLst/>
          </a:prstGeom>
          <a:noFill/>
          <a:ln w="1905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31870" y="5248292"/>
            <a:ext cx="1070806" cy="5170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6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Cortana</a:t>
            </a:r>
          </a:p>
        </p:txBody>
      </p:sp>
      <p:sp>
        <p:nvSpPr>
          <p:cNvPr id="31" name="Oval 30"/>
          <p:cNvSpPr/>
          <p:nvPr/>
        </p:nvSpPr>
        <p:spPr bwMode="auto">
          <a:xfrm>
            <a:off x="793256" y="1335787"/>
            <a:ext cx="744209" cy="744209"/>
          </a:xfrm>
          <a:prstGeom prst="ellipse">
            <a:avLst/>
          </a:prstGeom>
          <a:noFill/>
          <a:ln w="1905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720207" y="2079995"/>
            <a:ext cx="890308" cy="5170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6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Skype</a:t>
            </a:r>
          </a:p>
        </p:txBody>
      </p:sp>
      <p:grpSp>
        <p:nvGrpSpPr>
          <p:cNvPr id="33" name="Group 32"/>
          <p:cNvGrpSpPr/>
          <p:nvPr/>
        </p:nvGrpSpPr>
        <p:grpSpPr>
          <a:xfrm>
            <a:off x="965181" y="4667865"/>
            <a:ext cx="416646" cy="416646"/>
            <a:chOff x="7279575" y="4867910"/>
            <a:chExt cx="2242504" cy="2242502"/>
          </a:xfrm>
        </p:grpSpPr>
        <p:sp>
          <p:nvSpPr>
            <p:cNvPr id="34" name="Freeform: Shape 47"/>
            <p:cNvSpPr/>
            <p:nvPr/>
          </p:nvSpPr>
          <p:spPr bwMode="auto">
            <a:xfrm>
              <a:off x="7279575" y="4867910"/>
              <a:ext cx="2242504" cy="2242502"/>
            </a:xfrm>
            <a:custGeom>
              <a:avLst/>
              <a:gdLst>
                <a:gd name="connsiteX0" fmla="*/ 1121252 w 2242504"/>
                <a:gd name="connsiteY0" fmla="*/ 224314 h 2242502"/>
                <a:gd name="connsiteX1" fmla="*/ 224314 w 2242504"/>
                <a:gd name="connsiteY1" fmla="*/ 1121251 h 2242502"/>
                <a:gd name="connsiteX2" fmla="*/ 1121252 w 2242504"/>
                <a:gd name="connsiteY2" fmla="*/ 2018188 h 2242502"/>
                <a:gd name="connsiteX3" fmla="*/ 2018190 w 2242504"/>
                <a:gd name="connsiteY3" fmla="*/ 1121251 h 2242502"/>
                <a:gd name="connsiteX4" fmla="*/ 1121252 w 2242504"/>
                <a:gd name="connsiteY4" fmla="*/ 224314 h 2242502"/>
                <a:gd name="connsiteX5" fmla="*/ 1121252 w 2242504"/>
                <a:gd name="connsiteY5" fmla="*/ 0 h 2242502"/>
                <a:gd name="connsiteX6" fmla="*/ 2242504 w 2242504"/>
                <a:gd name="connsiteY6" fmla="*/ 1121251 h 2242502"/>
                <a:gd name="connsiteX7" fmla="*/ 1121252 w 2242504"/>
                <a:gd name="connsiteY7" fmla="*/ 2242502 h 2242502"/>
                <a:gd name="connsiteX8" fmla="*/ 0 w 2242504"/>
                <a:gd name="connsiteY8" fmla="*/ 1121251 h 2242502"/>
                <a:gd name="connsiteX9" fmla="*/ 1121252 w 2242504"/>
                <a:gd name="connsiteY9" fmla="*/ 0 h 2242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42504" h="2242502">
                  <a:moveTo>
                    <a:pt x="1121252" y="224314"/>
                  </a:moveTo>
                  <a:cubicBezTo>
                    <a:pt x="625887" y="224314"/>
                    <a:pt x="224314" y="625886"/>
                    <a:pt x="224314" y="1121251"/>
                  </a:cubicBezTo>
                  <a:cubicBezTo>
                    <a:pt x="224314" y="1616616"/>
                    <a:pt x="625887" y="2018188"/>
                    <a:pt x="1121252" y="2018188"/>
                  </a:cubicBezTo>
                  <a:cubicBezTo>
                    <a:pt x="1616617" y="2018188"/>
                    <a:pt x="2018190" y="1616616"/>
                    <a:pt x="2018190" y="1121251"/>
                  </a:cubicBezTo>
                  <a:cubicBezTo>
                    <a:pt x="2018190" y="625886"/>
                    <a:pt x="1616617" y="224314"/>
                    <a:pt x="1121252" y="224314"/>
                  </a:cubicBezTo>
                  <a:close/>
                  <a:moveTo>
                    <a:pt x="1121252" y="0"/>
                  </a:moveTo>
                  <a:cubicBezTo>
                    <a:pt x="1740502" y="0"/>
                    <a:pt x="2242504" y="502001"/>
                    <a:pt x="2242504" y="1121251"/>
                  </a:cubicBezTo>
                  <a:cubicBezTo>
                    <a:pt x="2242504" y="1740501"/>
                    <a:pt x="1740502" y="2242502"/>
                    <a:pt x="1121252" y="2242502"/>
                  </a:cubicBezTo>
                  <a:cubicBezTo>
                    <a:pt x="502002" y="2242502"/>
                    <a:pt x="0" y="1740501"/>
                    <a:pt x="0" y="1121251"/>
                  </a:cubicBezTo>
                  <a:cubicBezTo>
                    <a:pt x="0" y="502001"/>
                    <a:pt x="502002" y="0"/>
                    <a:pt x="1121252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5" name="Freeform: Shape 48"/>
            <p:cNvSpPr/>
            <p:nvPr/>
          </p:nvSpPr>
          <p:spPr bwMode="auto">
            <a:xfrm>
              <a:off x="7503889" y="5092224"/>
              <a:ext cx="1793876" cy="1793874"/>
            </a:xfrm>
            <a:custGeom>
              <a:avLst/>
              <a:gdLst>
                <a:gd name="connsiteX0" fmla="*/ 896938 w 1793876"/>
                <a:gd name="connsiteY0" fmla="*/ 146526 h 1793874"/>
                <a:gd name="connsiteX1" fmla="*/ 146525 w 1793876"/>
                <a:gd name="connsiteY1" fmla="*/ 896937 h 1793874"/>
                <a:gd name="connsiteX2" fmla="*/ 896938 w 1793876"/>
                <a:gd name="connsiteY2" fmla="*/ 1647348 h 1793874"/>
                <a:gd name="connsiteX3" fmla="*/ 1647351 w 1793876"/>
                <a:gd name="connsiteY3" fmla="*/ 896937 h 1793874"/>
                <a:gd name="connsiteX4" fmla="*/ 896938 w 1793876"/>
                <a:gd name="connsiteY4" fmla="*/ 146526 h 1793874"/>
                <a:gd name="connsiteX5" fmla="*/ 896938 w 1793876"/>
                <a:gd name="connsiteY5" fmla="*/ 0 h 1793874"/>
                <a:gd name="connsiteX6" fmla="*/ 1793876 w 1793876"/>
                <a:gd name="connsiteY6" fmla="*/ 896937 h 1793874"/>
                <a:gd name="connsiteX7" fmla="*/ 896938 w 1793876"/>
                <a:gd name="connsiteY7" fmla="*/ 1793874 h 1793874"/>
                <a:gd name="connsiteX8" fmla="*/ 0 w 1793876"/>
                <a:gd name="connsiteY8" fmla="*/ 896937 h 1793874"/>
                <a:gd name="connsiteX9" fmla="*/ 896938 w 1793876"/>
                <a:gd name="connsiteY9" fmla="*/ 0 h 1793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93876" h="1793874">
                  <a:moveTo>
                    <a:pt x="896938" y="146526"/>
                  </a:moveTo>
                  <a:cubicBezTo>
                    <a:pt x="482496" y="146526"/>
                    <a:pt x="146525" y="482496"/>
                    <a:pt x="146525" y="896937"/>
                  </a:cubicBezTo>
                  <a:cubicBezTo>
                    <a:pt x="146525" y="1311378"/>
                    <a:pt x="482496" y="1647348"/>
                    <a:pt x="896938" y="1647348"/>
                  </a:cubicBezTo>
                  <a:cubicBezTo>
                    <a:pt x="1311380" y="1647348"/>
                    <a:pt x="1647351" y="1311378"/>
                    <a:pt x="1647351" y="896937"/>
                  </a:cubicBezTo>
                  <a:cubicBezTo>
                    <a:pt x="1647351" y="482496"/>
                    <a:pt x="1311380" y="146526"/>
                    <a:pt x="896938" y="146526"/>
                  </a:cubicBezTo>
                  <a:close/>
                  <a:moveTo>
                    <a:pt x="896938" y="0"/>
                  </a:moveTo>
                  <a:cubicBezTo>
                    <a:pt x="1392303" y="0"/>
                    <a:pt x="1793876" y="401572"/>
                    <a:pt x="1793876" y="896937"/>
                  </a:cubicBezTo>
                  <a:cubicBezTo>
                    <a:pt x="1793876" y="1392302"/>
                    <a:pt x="1392303" y="1793874"/>
                    <a:pt x="896938" y="1793874"/>
                  </a:cubicBezTo>
                  <a:cubicBezTo>
                    <a:pt x="401573" y="1793874"/>
                    <a:pt x="0" y="1392302"/>
                    <a:pt x="0" y="896937"/>
                  </a:cubicBezTo>
                  <a:cubicBezTo>
                    <a:pt x="0" y="401572"/>
                    <a:pt x="401573" y="0"/>
                    <a:pt x="896938" y="0"/>
                  </a:cubicBezTo>
                  <a:close/>
                </a:path>
              </a:pathLst>
            </a:custGeom>
            <a:solidFill>
              <a:schemeClr val="tx2">
                <a:alpha val="41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36" name="Freeform 13"/>
          <p:cNvSpPr>
            <a:spLocks noChangeAspect="1" noEditPoints="1"/>
          </p:cNvSpPr>
          <p:nvPr/>
        </p:nvSpPr>
        <p:spPr bwMode="black">
          <a:xfrm>
            <a:off x="965180" y="1497147"/>
            <a:ext cx="416646" cy="421487"/>
          </a:xfrm>
          <a:custGeom>
            <a:avLst/>
            <a:gdLst>
              <a:gd name="T0" fmla="*/ 747 w 769"/>
              <a:gd name="T1" fmla="*/ 473 h 780"/>
              <a:gd name="T2" fmla="*/ 756 w 769"/>
              <a:gd name="T3" fmla="*/ 394 h 780"/>
              <a:gd name="T4" fmla="*/ 389 w 769"/>
              <a:gd name="T5" fmla="*/ 27 h 780"/>
              <a:gd name="T6" fmla="*/ 326 w 769"/>
              <a:gd name="T7" fmla="*/ 33 h 780"/>
              <a:gd name="T8" fmla="*/ 213 w 769"/>
              <a:gd name="T9" fmla="*/ 0 h 780"/>
              <a:gd name="T10" fmla="*/ 0 w 769"/>
              <a:gd name="T11" fmla="*/ 213 h 780"/>
              <a:gd name="T12" fmla="*/ 29 w 769"/>
              <a:gd name="T13" fmla="*/ 320 h 780"/>
              <a:gd name="T14" fmla="*/ 22 w 769"/>
              <a:gd name="T15" fmla="*/ 394 h 780"/>
              <a:gd name="T16" fmla="*/ 389 w 769"/>
              <a:gd name="T17" fmla="*/ 761 h 780"/>
              <a:gd name="T18" fmla="*/ 456 w 769"/>
              <a:gd name="T19" fmla="*/ 755 h 780"/>
              <a:gd name="T20" fmla="*/ 556 w 769"/>
              <a:gd name="T21" fmla="*/ 780 h 780"/>
              <a:gd name="T22" fmla="*/ 769 w 769"/>
              <a:gd name="T23" fmla="*/ 567 h 780"/>
              <a:gd name="T24" fmla="*/ 747 w 769"/>
              <a:gd name="T25" fmla="*/ 473 h 780"/>
              <a:gd name="T26" fmla="*/ 577 w 769"/>
              <a:gd name="T27" fmla="*/ 570 h 780"/>
              <a:gd name="T28" fmla="*/ 502 w 769"/>
              <a:gd name="T29" fmla="*/ 626 h 780"/>
              <a:gd name="T30" fmla="*/ 388 w 769"/>
              <a:gd name="T31" fmla="*/ 646 h 780"/>
              <a:gd name="T32" fmla="*/ 256 w 769"/>
              <a:gd name="T33" fmla="*/ 619 h 780"/>
              <a:gd name="T34" fmla="*/ 196 w 769"/>
              <a:gd name="T35" fmla="*/ 565 h 780"/>
              <a:gd name="T36" fmla="*/ 172 w 769"/>
              <a:gd name="T37" fmla="*/ 499 h 780"/>
              <a:gd name="T38" fmla="*/ 188 w 769"/>
              <a:gd name="T39" fmla="*/ 464 h 780"/>
              <a:gd name="T40" fmla="*/ 226 w 769"/>
              <a:gd name="T41" fmla="*/ 450 h 780"/>
              <a:gd name="T42" fmla="*/ 258 w 769"/>
              <a:gd name="T43" fmla="*/ 461 h 780"/>
              <a:gd name="T44" fmla="*/ 280 w 769"/>
              <a:gd name="T45" fmla="*/ 493 h 780"/>
              <a:gd name="T46" fmla="*/ 301 w 769"/>
              <a:gd name="T47" fmla="*/ 530 h 780"/>
              <a:gd name="T48" fmla="*/ 332 w 769"/>
              <a:gd name="T49" fmla="*/ 554 h 780"/>
              <a:gd name="T50" fmla="*/ 385 w 769"/>
              <a:gd name="T51" fmla="*/ 563 h 780"/>
              <a:gd name="T52" fmla="*/ 459 w 769"/>
              <a:gd name="T53" fmla="*/ 544 h 780"/>
              <a:gd name="T54" fmla="*/ 486 w 769"/>
              <a:gd name="T55" fmla="*/ 498 h 780"/>
              <a:gd name="T56" fmla="*/ 472 w 769"/>
              <a:gd name="T57" fmla="*/ 463 h 780"/>
              <a:gd name="T58" fmla="*/ 433 w 769"/>
              <a:gd name="T59" fmla="*/ 442 h 780"/>
              <a:gd name="T60" fmla="*/ 365 w 769"/>
              <a:gd name="T61" fmla="*/ 425 h 780"/>
              <a:gd name="T62" fmla="*/ 269 w 769"/>
              <a:gd name="T63" fmla="*/ 396 h 780"/>
              <a:gd name="T64" fmla="*/ 206 w 769"/>
              <a:gd name="T65" fmla="*/ 350 h 780"/>
              <a:gd name="T66" fmla="*/ 182 w 769"/>
              <a:gd name="T67" fmla="*/ 277 h 780"/>
              <a:gd name="T68" fmla="*/ 207 w 769"/>
              <a:gd name="T69" fmla="*/ 202 h 780"/>
              <a:gd name="T70" fmla="*/ 279 w 769"/>
              <a:gd name="T71" fmla="*/ 153 h 780"/>
              <a:gd name="T72" fmla="*/ 386 w 769"/>
              <a:gd name="T73" fmla="*/ 136 h 780"/>
              <a:gd name="T74" fmla="*/ 472 w 769"/>
              <a:gd name="T75" fmla="*/ 147 h 780"/>
              <a:gd name="T76" fmla="*/ 532 w 769"/>
              <a:gd name="T77" fmla="*/ 178 h 780"/>
              <a:gd name="T78" fmla="*/ 568 w 769"/>
              <a:gd name="T79" fmla="*/ 218 h 780"/>
              <a:gd name="T80" fmla="*/ 580 w 769"/>
              <a:gd name="T81" fmla="*/ 259 h 780"/>
              <a:gd name="T82" fmla="*/ 565 w 769"/>
              <a:gd name="T83" fmla="*/ 295 h 780"/>
              <a:gd name="T84" fmla="*/ 527 w 769"/>
              <a:gd name="T85" fmla="*/ 311 h 780"/>
              <a:gd name="T86" fmla="*/ 495 w 769"/>
              <a:gd name="T87" fmla="*/ 301 h 780"/>
              <a:gd name="T88" fmla="*/ 473 w 769"/>
              <a:gd name="T89" fmla="*/ 272 h 780"/>
              <a:gd name="T90" fmla="*/ 440 w 769"/>
              <a:gd name="T91" fmla="*/ 231 h 780"/>
              <a:gd name="T92" fmla="*/ 379 w 769"/>
              <a:gd name="T93" fmla="*/ 217 h 780"/>
              <a:gd name="T94" fmla="*/ 316 w 769"/>
              <a:gd name="T95" fmla="*/ 232 h 780"/>
              <a:gd name="T96" fmla="*/ 293 w 769"/>
              <a:gd name="T97" fmla="*/ 268 h 780"/>
              <a:gd name="T98" fmla="*/ 300 w 769"/>
              <a:gd name="T99" fmla="*/ 289 h 780"/>
              <a:gd name="T100" fmla="*/ 322 w 769"/>
              <a:gd name="T101" fmla="*/ 306 h 780"/>
              <a:gd name="T102" fmla="*/ 352 w 769"/>
              <a:gd name="T103" fmla="*/ 317 h 780"/>
              <a:gd name="T104" fmla="*/ 402 w 769"/>
              <a:gd name="T105" fmla="*/ 329 h 780"/>
              <a:gd name="T106" fmla="*/ 483 w 769"/>
              <a:gd name="T107" fmla="*/ 351 h 780"/>
              <a:gd name="T108" fmla="*/ 546 w 769"/>
              <a:gd name="T109" fmla="*/ 379 h 780"/>
              <a:gd name="T110" fmla="*/ 588 w 769"/>
              <a:gd name="T111" fmla="*/ 423 h 780"/>
              <a:gd name="T112" fmla="*/ 603 w 769"/>
              <a:gd name="T113" fmla="*/ 488 h 780"/>
              <a:gd name="T114" fmla="*/ 577 w 769"/>
              <a:gd name="T115" fmla="*/ 570 h 7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769" h="780">
                <a:moveTo>
                  <a:pt x="747" y="473"/>
                </a:moveTo>
                <a:cubicBezTo>
                  <a:pt x="753" y="448"/>
                  <a:pt x="756" y="421"/>
                  <a:pt x="756" y="394"/>
                </a:cubicBezTo>
                <a:cubicBezTo>
                  <a:pt x="756" y="192"/>
                  <a:pt x="591" y="27"/>
                  <a:pt x="389" y="27"/>
                </a:cubicBezTo>
                <a:cubicBezTo>
                  <a:pt x="367" y="27"/>
                  <a:pt x="346" y="29"/>
                  <a:pt x="326" y="33"/>
                </a:cubicBezTo>
                <a:cubicBezTo>
                  <a:pt x="293" y="12"/>
                  <a:pt x="254" y="0"/>
                  <a:pt x="213" y="0"/>
                </a:cubicBezTo>
                <a:cubicBezTo>
                  <a:pt x="95" y="0"/>
                  <a:pt x="0" y="95"/>
                  <a:pt x="0" y="213"/>
                </a:cubicBezTo>
                <a:cubicBezTo>
                  <a:pt x="0" y="252"/>
                  <a:pt x="11" y="289"/>
                  <a:pt x="29" y="320"/>
                </a:cubicBezTo>
                <a:cubicBezTo>
                  <a:pt x="24" y="344"/>
                  <a:pt x="22" y="369"/>
                  <a:pt x="22" y="394"/>
                </a:cubicBezTo>
                <a:cubicBezTo>
                  <a:pt x="22" y="597"/>
                  <a:pt x="186" y="761"/>
                  <a:pt x="389" y="761"/>
                </a:cubicBezTo>
                <a:cubicBezTo>
                  <a:pt x="412" y="761"/>
                  <a:pt x="434" y="759"/>
                  <a:pt x="456" y="755"/>
                </a:cubicBezTo>
                <a:cubicBezTo>
                  <a:pt x="486" y="771"/>
                  <a:pt x="520" y="780"/>
                  <a:pt x="556" y="780"/>
                </a:cubicBezTo>
                <a:cubicBezTo>
                  <a:pt x="674" y="780"/>
                  <a:pt x="769" y="685"/>
                  <a:pt x="769" y="567"/>
                </a:cubicBezTo>
                <a:cubicBezTo>
                  <a:pt x="769" y="534"/>
                  <a:pt x="761" y="501"/>
                  <a:pt x="747" y="473"/>
                </a:cubicBezTo>
                <a:close/>
                <a:moveTo>
                  <a:pt x="577" y="570"/>
                </a:moveTo>
                <a:cubicBezTo>
                  <a:pt x="560" y="594"/>
                  <a:pt x="535" y="613"/>
                  <a:pt x="502" y="626"/>
                </a:cubicBezTo>
                <a:cubicBezTo>
                  <a:pt x="470" y="640"/>
                  <a:pt x="432" y="646"/>
                  <a:pt x="388" y="646"/>
                </a:cubicBezTo>
                <a:cubicBezTo>
                  <a:pt x="335" y="646"/>
                  <a:pt x="291" y="637"/>
                  <a:pt x="256" y="619"/>
                </a:cubicBezTo>
                <a:cubicBezTo>
                  <a:pt x="232" y="605"/>
                  <a:pt x="211" y="587"/>
                  <a:pt x="196" y="565"/>
                </a:cubicBezTo>
                <a:cubicBezTo>
                  <a:pt x="180" y="543"/>
                  <a:pt x="172" y="520"/>
                  <a:pt x="172" y="499"/>
                </a:cubicBezTo>
                <a:cubicBezTo>
                  <a:pt x="172" y="485"/>
                  <a:pt x="177" y="474"/>
                  <a:pt x="188" y="464"/>
                </a:cubicBezTo>
                <a:cubicBezTo>
                  <a:pt x="198" y="455"/>
                  <a:pt x="211" y="450"/>
                  <a:pt x="226" y="450"/>
                </a:cubicBezTo>
                <a:cubicBezTo>
                  <a:pt x="239" y="450"/>
                  <a:pt x="249" y="454"/>
                  <a:pt x="258" y="461"/>
                </a:cubicBezTo>
                <a:cubicBezTo>
                  <a:pt x="267" y="468"/>
                  <a:pt x="274" y="479"/>
                  <a:pt x="280" y="493"/>
                </a:cubicBezTo>
                <a:cubicBezTo>
                  <a:pt x="286" y="508"/>
                  <a:pt x="293" y="520"/>
                  <a:pt x="301" y="530"/>
                </a:cubicBezTo>
                <a:cubicBezTo>
                  <a:pt x="308" y="540"/>
                  <a:pt x="318" y="548"/>
                  <a:pt x="332" y="554"/>
                </a:cubicBezTo>
                <a:cubicBezTo>
                  <a:pt x="345" y="560"/>
                  <a:pt x="363" y="563"/>
                  <a:pt x="385" y="563"/>
                </a:cubicBezTo>
                <a:cubicBezTo>
                  <a:pt x="415" y="563"/>
                  <a:pt x="440" y="557"/>
                  <a:pt x="459" y="544"/>
                </a:cubicBezTo>
                <a:cubicBezTo>
                  <a:pt x="477" y="532"/>
                  <a:pt x="486" y="517"/>
                  <a:pt x="486" y="498"/>
                </a:cubicBezTo>
                <a:cubicBezTo>
                  <a:pt x="486" y="484"/>
                  <a:pt x="481" y="472"/>
                  <a:pt x="472" y="463"/>
                </a:cubicBezTo>
                <a:cubicBezTo>
                  <a:pt x="462" y="454"/>
                  <a:pt x="449" y="447"/>
                  <a:pt x="433" y="442"/>
                </a:cubicBezTo>
                <a:cubicBezTo>
                  <a:pt x="416" y="437"/>
                  <a:pt x="393" y="431"/>
                  <a:pt x="365" y="425"/>
                </a:cubicBezTo>
                <a:cubicBezTo>
                  <a:pt x="327" y="417"/>
                  <a:pt x="295" y="407"/>
                  <a:pt x="269" y="396"/>
                </a:cubicBezTo>
                <a:cubicBezTo>
                  <a:pt x="243" y="385"/>
                  <a:pt x="222" y="370"/>
                  <a:pt x="206" y="350"/>
                </a:cubicBezTo>
                <a:cubicBezTo>
                  <a:pt x="190" y="331"/>
                  <a:pt x="182" y="306"/>
                  <a:pt x="182" y="277"/>
                </a:cubicBezTo>
                <a:cubicBezTo>
                  <a:pt x="182" y="249"/>
                  <a:pt x="191" y="224"/>
                  <a:pt x="207" y="202"/>
                </a:cubicBezTo>
                <a:cubicBezTo>
                  <a:pt x="224" y="181"/>
                  <a:pt x="248" y="164"/>
                  <a:pt x="279" y="153"/>
                </a:cubicBezTo>
                <a:cubicBezTo>
                  <a:pt x="309" y="142"/>
                  <a:pt x="345" y="136"/>
                  <a:pt x="386" y="136"/>
                </a:cubicBezTo>
                <a:cubicBezTo>
                  <a:pt x="419" y="136"/>
                  <a:pt x="448" y="140"/>
                  <a:pt x="472" y="147"/>
                </a:cubicBezTo>
                <a:cubicBezTo>
                  <a:pt x="496" y="155"/>
                  <a:pt x="516" y="165"/>
                  <a:pt x="532" y="178"/>
                </a:cubicBezTo>
                <a:cubicBezTo>
                  <a:pt x="549" y="190"/>
                  <a:pt x="561" y="204"/>
                  <a:pt x="568" y="218"/>
                </a:cubicBezTo>
                <a:cubicBezTo>
                  <a:pt x="576" y="232"/>
                  <a:pt x="580" y="246"/>
                  <a:pt x="580" y="259"/>
                </a:cubicBezTo>
                <a:cubicBezTo>
                  <a:pt x="580" y="273"/>
                  <a:pt x="575" y="284"/>
                  <a:pt x="565" y="295"/>
                </a:cubicBezTo>
                <a:cubicBezTo>
                  <a:pt x="555" y="305"/>
                  <a:pt x="542" y="311"/>
                  <a:pt x="527" y="311"/>
                </a:cubicBezTo>
                <a:cubicBezTo>
                  <a:pt x="513" y="311"/>
                  <a:pt x="503" y="307"/>
                  <a:pt x="495" y="301"/>
                </a:cubicBezTo>
                <a:cubicBezTo>
                  <a:pt x="488" y="295"/>
                  <a:pt x="481" y="285"/>
                  <a:pt x="473" y="272"/>
                </a:cubicBezTo>
                <a:cubicBezTo>
                  <a:pt x="464" y="254"/>
                  <a:pt x="453" y="241"/>
                  <a:pt x="440" y="231"/>
                </a:cubicBezTo>
                <a:cubicBezTo>
                  <a:pt x="428" y="221"/>
                  <a:pt x="407" y="217"/>
                  <a:pt x="379" y="217"/>
                </a:cubicBezTo>
                <a:cubicBezTo>
                  <a:pt x="353" y="217"/>
                  <a:pt x="331" y="222"/>
                  <a:pt x="316" y="232"/>
                </a:cubicBezTo>
                <a:cubicBezTo>
                  <a:pt x="300" y="242"/>
                  <a:pt x="293" y="254"/>
                  <a:pt x="293" y="268"/>
                </a:cubicBezTo>
                <a:cubicBezTo>
                  <a:pt x="293" y="276"/>
                  <a:pt x="295" y="283"/>
                  <a:pt x="300" y="289"/>
                </a:cubicBezTo>
                <a:cubicBezTo>
                  <a:pt x="305" y="295"/>
                  <a:pt x="313" y="301"/>
                  <a:pt x="322" y="306"/>
                </a:cubicBezTo>
                <a:cubicBezTo>
                  <a:pt x="332" y="310"/>
                  <a:pt x="342" y="314"/>
                  <a:pt x="352" y="317"/>
                </a:cubicBezTo>
                <a:cubicBezTo>
                  <a:pt x="362" y="320"/>
                  <a:pt x="379" y="324"/>
                  <a:pt x="402" y="329"/>
                </a:cubicBezTo>
                <a:cubicBezTo>
                  <a:pt x="432" y="336"/>
                  <a:pt x="459" y="343"/>
                  <a:pt x="483" y="351"/>
                </a:cubicBezTo>
                <a:cubicBezTo>
                  <a:pt x="508" y="359"/>
                  <a:pt x="529" y="368"/>
                  <a:pt x="546" y="379"/>
                </a:cubicBezTo>
                <a:cubicBezTo>
                  <a:pt x="564" y="391"/>
                  <a:pt x="578" y="406"/>
                  <a:pt x="588" y="423"/>
                </a:cubicBezTo>
                <a:cubicBezTo>
                  <a:pt x="598" y="441"/>
                  <a:pt x="603" y="462"/>
                  <a:pt x="603" y="488"/>
                </a:cubicBezTo>
                <a:cubicBezTo>
                  <a:pt x="603" y="518"/>
                  <a:pt x="594" y="545"/>
                  <a:pt x="577" y="57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vert="horz" wrap="square" lIns="91414" tIns="45706" rIns="91414" bIns="45706" numCol="1" anchor="t" anchorCtr="0" compatLnSpc="1">
            <a:prstTxWarp prst="textNoShape">
              <a:avLst/>
            </a:prstTxWarp>
          </a:bodyPr>
          <a:lstStyle/>
          <a:p>
            <a:pPr defTabSz="932384">
              <a:defRPr/>
            </a:pPr>
            <a:endParaRPr lang="en-US">
              <a:solidFill>
                <a:srgbClr val="353535"/>
              </a:solidFill>
              <a:latin typeface="Segoe UI Semilight"/>
            </a:endParaRPr>
          </a:p>
        </p:txBody>
      </p:sp>
      <p:grpSp>
        <p:nvGrpSpPr>
          <p:cNvPr id="64" name="Group 63"/>
          <p:cNvGrpSpPr/>
          <p:nvPr/>
        </p:nvGrpSpPr>
        <p:grpSpPr>
          <a:xfrm>
            <a:off x="6422794" y="5562904"/>
            <a:ext cx="1833131" cy="1280894"/>
            <a:chOff x="7794410" y="5586350"/>
            <a:chExt cx="1833131" cy="1280894"/>
          </a:xfrm>
        </p:grpSpPr>
        <p:grpSp>
          <p:nvGrpSpPr>
            <p:cNvPr id="56" name="Group 55"/>
            <p:cNvGrpSpPr/>
            <p:nvPr/>
          </p:nvGrpSpPr>
          <p:grpSpPr>
            <a:xfrm>
              <a:off x="7794410" y="5586350"/>
              <a:ext cx="1833131" cy="1280894"/>
              <a:chOff x="7769155" y="544934"/>
              <a:chExt cx="1833131" cy="1280894"/>
            </a:xfrm>
          </p:grpSpPr>
          <p:sp>
            <p:nvSpPr>
              <p:cNvPr id="57" name="Oval 56"/>
              <p:cNvSpPr/>
              <p:nvPr/>
            </p:nvSpPr>
            <p:spPr bwMode="auto">
              <a:xfrm>
                <a:off x="8319090" y="544934"/>
                <a:ext cx="744209" cy="744209"/>
              </a:xfrm>
              <a:prstGeom prst="ellipse">
                <a:avLst/>
              </a:prstGeom>
              <a:noFill/>
              <a:ln w="19050">
                <a:solidFill>
                  <a:schemeClr val="tx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err="1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58" name="TextBox 57"/>
              <p:cNvSpPr txBox="1"/>
              <p:nvPr/>
            </p:nvSpPr>
            <p:spPr>
              <a:xfrm>
                <a:off x="7769155" y="1308763"/>
                <a:ext cx="1833131" cy="517065"/>
              </a:xfrm>
              <a:prstGeom prst="rect">
                <a:avLst/>
              </a:prstGeom>
              <a:noFill/>
            </p:spPr>
            <p:txBody>
              <a:bodyPr wrap="none" lIns="182880" tIns="146304" rIns="182880" bIns="146304" rtlCol="0">
                <a:spAutoFit/>
              </a:bodyPr>
              <a:lstStyle/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600" dirty="0" smtClean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Cognitive Toolkit</a:t>
                </a:r>
              </a:p>
            </p:txBody>
          </p:sp>
        </p:grpSp>
        <p:sp>
          <p:nvSpPr>
            <p:cNvPr id="59" name="Data &amp; AI" title="Icon of several circles connected to eachother by lines">
              <a:extLst>
                <a:ext uri="{FF2B5EF4-FFF2-40B4-BE49-F238E27FC236}">
                  <a16:creationId xmlns:a16="http://schemas.microsoft.com/office/drawing/2014/main" xmlns="" id="{58AD02C3-4CBE-4ADB-B300-2FBB03A077D6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8461990" y="5756652"/>
              <a:ext cx="500033" cy="399830"/>
            </a:xfrm>
            <a:custGeom>
              <a:avLst/>
              <a:gdLst>
                <a:gd name="T0" fmla="*/ 465 w 706"/>
                <a:gd name="T1" fmla="*/ 76 h 564"/>
                <a:gd name="T2" fmla="*/ 465 w 706"/>
                <a:gd name="T3" fmla="*/ 0 h 564"/>
                <a:gd name="T4" fmla="*/ 668 w 706"/>
                <a:gd name="T5" fmla="*/ 138 h 564"/>
                <a:gd name="T6" fmla="*/ 668 w 706"/>
                <a:gd name="T7" fmla="*/ 214 h 564"/>
                <a:gd name="T8" fmla="*/ 668 w 706"/>
                <a:gd name="T9" fmla="*/ 138 h 564"/>
                <a:gd name="T10" fmla="*/ 454 w 706"/>
                <a:gd name="T11" fmla="*/ 314 h 564"/>
                <a:gd name="T12" fmla="*/ 530 w 706"/>
                <a:gd name="T13" fmla="*/ 314 h 564"/>
                <a:gd name="T14" fmla="*/ 637 w 706"/>
                <a:gd name="T15" fmla="*/ 422 h 564"/>
                <a:gd name="T16" fmla="*/ 637 w 706"/>
                <a:gd name="T17" fmla="*/ 499 h 564"/>
                <a:gd name="T18" fmla="*/ 637 w 706"/>
                <a:gd name="T19" fmla="*/ 422 h 564"/>
                <a:gd name="T20" fmla="*/ 282 w 706"/>
                <a:gd name="T21" fmla="*/ 526 h 564"/>
                <a:gd name="T22" fmla="*/ 358 w 706"/>
                <a:gd name="T23" fmla="*/ 526 h 564"/>
                <a:gd name="T24" fmla="*/ 38 w 706"/>
                <a:gd name="T25" fmla="*/ 338 h 564"/>
                <a:gd name="T26" fmla="*/ 38 w 706"/>
                <a:gd name="T27" fmla="*/ 415 h 564"/>
                <a:gd name="T28" fmla="*/ 38 w 706"/>
                <a:gd name="T29" fmla="*/ 338 h 564"/>
                <a:gd name="T30" fmla="*/ 258 w 706"/>
                <a:gd name="T31" fmla="*/ 205 h 564"/>
                <a:gd name="T32" fmla="*/ 334 w 706"/>
                <a:gd name="T33" fmla="*/ 205 h 564"/>
                <a:gd name="T34" fmla="*/ 120 w 706"/>
                <a:gd name="T35" fmla="*/ 75 h 564"/>
                <a:gd name="T36" fmla="*/ 120 w 706"/>
                <a:gd name="T37" fmla="*/ 152 h 564"/>
                <a:gd name="T38" fmla="*/ 120 w 706"/>
                <a:gd name="T39" fmla="*/ 75 h 564"/>
                <a:gd name="T40" fmla="*/ 258 w 706"/>
                <a:gd name="T41" fmla="*/ 188 h 564"/>
                <a:gd name="T42" fmla="*/ 460 w 706"/>
                <a:gd name="T43" fmla="*/ 294 h 564"/>
                <a:gd name="T44" fmla="*/ 76 w 706"/>
                <a:gd name="T45" fmla="*/ 376 h 564"/>
                <a:gd name="T46" fmla="*/ 288 w 706"/>
                <a:gd name="T47" fmla="*/ 505 h 564"/>
                <a:gd name="T48" fmla="*/ 603 w 706"/>
                <a:gd name="T49" fmla="*/ 479 h 564"/>
                <a:gd name="T50" fmla="*/ 159 w 706"/>
                <a:gd name="T51" fmla="*/ 104 h 564"/>
                <a:gd name="T52" fmla="*/ 637 w 706"/>
                <a:gd name="T53" fmla="*/ 151 h 564"/>
                <a:gd name="T54" fmla="*/ 523 w 706"/>
                <a:gd name="T55" fmla="*/ 291 h 564"/>
                <a:gd name="T56" fmla="*/ 465 w 706"/>
                <a:gd name="T57" fmla="*/ 347 h 564"/>
                <a:gd name="T58" fmla="*/ 334 w 706"/>
                <a:gd name="T59" fmla="*/ 490 h 564"/>
                <a:gd name="T60" fmla="*/ 320 w 706"/>
                <a:gd name="T61" fmla="*/ 488 h 564"/>
                <a:gd name="T62" fmla="*/ 134 w 706"/>
                <a:gd name="T63" fmla="*/ 149 h 564"/>
                <a:gd name="T64" fmla="*/ 438 w 706"/>
                <a:gd name="T65" fmla="*/ 65 h 564"/>
                <a:gd name="T66" fmla="*/ 624 w 706"/>
                <a:gd name="T67" fmla="*/ 425 h 564"/>
                <a:gd name="T68" fmla="*/ 603 w 706"/>
                <a:gd name="T69" fmla="*/ 434 h 5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06" h="564">
                  <a:moveTo>
                    <a:pt x="503" y="38"/>
                  </a:moveTo>
                  <a:cubicBezTo>
                    <a:pt x="503" y="59"/>
                    <a:pt x="486" y="76"/>
                    <a:pt x="465" y="76"/>
                  </a:cubicBezTo>
                  <a:cubicBezTo>
                    <a:pt x="444" y="76"/>
                    <a:pt x="427" y="59"/>
                    <a:pt x="427" y="38"/>
                  </a:cubicBezTo>
                  <a:cubicBezTo>
                    <a:pt x="427" y="17"/>
                    <a:pt x="444" y="0"/>
                    <a:pt x="465" y="0"/>
                  </a:cubicBezTo>
                  <a:cubicBezTo>
                    <a:pt x="486" y="0"/>
                    <a:pt x="503" y="17"/>
                    <a:pt x="503" y="38"/>
                  </a:cubicBezTo>
                  <a:close/>
                  <a:moveTo>
                    <a:pt x="668" y="138"/>
                  </a:moveTo>
                  <a:cubicBezTo>
                    <a:pt x="647" y="138"/>
                    <a:pt x="630" y="155"/>
                    <a:pt x="630" y="176"/>
                  </a:cubicBezTo>
                  <a:cubicBezTo>
                    <a:pt x="630" y="197"/>
                    <a:pt x="647" y="214"/>
                    <a:pt x="668" y="214"/>
                  </a:cubicBezTo>
                  <a:cubicBezTo>
                    <a:pt x="689" y="214"/>
                    <a:pt x="706" y="197"/>
                    <a:pt x="706" y="176"/>
                  </a:cubicBezTo>
                  <a:cubicBezTo>
                    <a:pt x="706" y="155"/>
                    <a:pt x="689" y="138"/>
                    <a:pt x="668" y="138"/>
                  </a:cubicBezTo>
                  <a:close/>
                  <a:moveTo>
                    <a:pt x="492" y="276"/>
                  </a:moveTo>
                  <a:cubicBezTo>
                    <a:pt x="471" y="276"/>
                    <a:pt x="454" y="293"/>
                    <a:pt x="454" y="314"/>
                  </a:cubicBezTo>
                  <a:cubicBezTo>
                    <a:pt x="454" y="335"/>
                    <a:pt x="471" y="352"/>
                    <a:pt x="492" y="352"/>
                  </a:cubicBezTo>
                  <a:cubicBezTo>
                    <a:pt x="513" y="352"/>
                    <a:pt x="530" y="335"/>
                    <a:pt x="530" y="314"/>
                  </a:cubicBezTo>
                  <a:cubicBezTo>
                    <a:pt x="530" y="293"/>
                    <a:pt x="513" y="276"/>
                    <a:pt x="492" y="276"/>
                  </a:cubicBezTo>
                  <a:close/>
                  <a:moveTo>
                    <a:pt x="637" y="422"/>
                  </a:moveTo>
                  <a:cubicBezTo>
                    <a:pt x="616" y="422"/>
                    <a:pt x="599" y="440"/>
                    <a:pt x="599" y="461"/>
                  </a:cubicBezTo>
                  <a:cubicBezTo>
                    <a:pt x="599" y="482"/>
                    <a:pt x="616" y="499"/>
                    <a:pt x="637" y="499"/>
                  </a:cubicBezTo>
                  <a:cubicBezTo>
                    <a:pt x="658" y="499"/>
                    <a:pt x="675" y="482"/>
                    <a:pt x="675" y="461"/>
                  </a:cubicBezTo>
                  <a:cubicBezTo>
                    <a:pt x="675" y="440"/>
                    <a:pt x="658" y="422"/>
                    <a:pt x="637" y="422"/>
                  </a:cubicBezTo>
                  <a:close/>
                  <a:moveTo>
                    <a:pt x="320" y="488"/>
                  </a:moveTo>
                  <a:cubicBezTo>
                    <a:pt x="299" y="488"/>
                    <a:pt x="282" y="505"/>
                    <a:pt x="282" y="526"/>
                  </a:cubicBezTo>
                  <a:cubicBezTo>
                    <a:pt x="282" y="547"/>
                    <a:pt x="299" y="564"/>
                    <a:pt x="320" y="564"/>
                  </a:cubicBezTo>
                  <a:cubicBezTo>
                    <a:pt x="341" y="564"/>
                    <a:pt x="358" y="547"/>
                    <a:pt x="358" y="526"/>
                  </a:cubicBezTo>
                  <a:cubicBezTo>
                    <a:pt x="358" y="505"/>
                    <a:pt x="341" y="488"/>
                    <a:pt x="320" y="488"/>
                  </a:cubicBezTo>
                  <a:close/>
                  <a:moveTo>
                    <a:pt x="38" y="338"/>
                  </a:moveTo>
                  <a:cubicBezTo>
                    <a:pt x="17" y="338"/>
                    <a:pt x="0" y="355"/>
                    <a:pt x="0" y="376"/>
                  </a:cubicBezTo>
                  <a:cubicBezTo>
                    <a:pt x="0" y="398"/>
                    <a:pt x="17" y="415"/>
                    <a:pt x="38" y="415"/>
                  </a:cubicBezTo>
                  <a:cubicBezTo>
                    <a:pt x="59" y="415"/>
                    <a:pt x="76" y="398"/>
                    <a:pt x="76" y="376"/>
                  </a:cubicBezTo>
                  <a:cubicBezTo>
                    <a:pt x="76" y="355"/>
                    <a:pt x="59" y="338"/>
                    <a:pt x="38" y="338"/>
                  </a:cubicBezTo>
                  <a:close/>
                  <a:moveTo>
                    <a:pt x="296" y="167"/>
                  </a:moveTo>
                  <a:cubicBezTo>
                    <a:pt x="275" y="167"/>
                    <a:pt x="258" y="184"/>
                    <a:pt x="258" y="205"/>
                  </a:cubicBezTo>
                  <a:cubicBezTo>
                    <a:pt x="258" y="226"/>
                    <a:pt x="275" y="243"/>
                    <a:pt x="296" y="243"/>
                  </a:cubicBezTo>
                  <a:cubicBezTo>
                    <a:pt x="317" y="243"/>
                    <a:pt x="334" y="226"/>
                    <a:pt x="334" y="205"/>
                  </a:cubicBezTo>
                  <a:cubicBezTo>
                    <a:pt x="334" y="184"/>
                    <a:pt x="317" y="167"/>
                    <a:pt x="296" y="167"/>
                  </a:cubicBezTo>
                  <a:close/>
                  <a:moveTo>
                    <a:pt x="120" y="75"/>
                  </a:moveTo>
                  <a:cubicBezTo>
                    <a:pt x="99" y="75"/>
                    <a:pt x="82" y="93"/>
                    <a:pt x="82" y="114"/>
                  </a:cubicBezTo>
                  <a:cubicBezTo>
                    <a:pt x="82" y="135"/>
                    <a:pt x="99" y="152"/>
                    <a:pt x="120" y="152"/>
                  </a:cubicBezTo>
                  <a:cubicBezTo>
                    <a:pt x="142" y="152"/>
                    <a:pt x="159" y="135"/>
                    <a:pt x="159" y="114"/>
                  </a:cubicBezTo>
                  <a:cubicBezTo>
                    <a:pt x="159" y="93"/>
                    <a:pt x="142" y="75"/>
                    <a:pt x="120" y="75"/>
                  </a:cubicBezTo>
                  <a:close/>
                  <a:moveTo>
                    <a:pt x="153" y="133"/>
                  </a:moveTo>
                  <a:cubicBezTo>
                    <a:pt x="258" y="188"/>
                    <a:pt x="258" y="188"/>
                    <a:pt x="258" y="188"/>
                  </a:cubicBezTo>
                  <a:moveTo>
                    <a:pt x="328" y="225"/>
                  </a:moveTo>
                  <a:cubicBezTo>
                    <a:pt x="460" y="294"/>
                    <a:pt x="460" y="294"/>
                    <a:pt x="460" y="294"/>
                  </a:cubicBezTo>
                  <a:moveTo>
                    <a:pt x="454" y="314"/>
                  </a:moveTo>
                  <a:cubicBezTo>
                    <a:pt x="76" y="376"/>
                    <a:pt x="76" y="376"/>
                    <a:pt x="76" y="376"/>
                  </a:cubicBezTo>
                  <a:moveTo>
                    <a:pt x="71" y="395"/>
                  </a:moveTo>
                  <a:cubicBezTo>
                    <a:pt x="288" y="505"/>
                    <a:pt x="288" y="505"/>
                    <a:pt x="288" y="505"/>
                  </a:cubicBezTo>
                  <a:moveTo>
                    <a:pt x="358" y="526"/>
                  </a:moveTo>
                  <a:cubicBezTo>
                    <a:pt x="603" y="479"/>
                    <a:pt x="603" y="479"/>
                    <a:pt x="603" y="479"/>
                  </a:cubicBezTo>
                  <a:moveTo>
                    <a:pt x="427" y="38"/>
                  </a:moveTo>
                  <a:cubicBezTo>
                    <a:pt x="159" y="104"/>
                    <a:pt x="159" y="104"/>
                    <a:pt x="159" y="104"/>
                  </a:cubicBezTo>
                  <a:moveTo>
                    <a:pt x="497" y="59"/>
                  </a:moveTo>
                  <a:cubicBezTo>
                    <a:pt x="637" y="151"/>
                    <a:pt x="637" y="151"/>
                    <a:pt x="637" y="151"/>
                  </a:cubicBezTo>
                  <a:moveTo>
                    <a:pt x="637" y="198"/>
                  </a:moveTo>
                  <a:cubicBezTo>
                    <a:pt x="523" y="291"/>
                    <a:pt x="523" y="291"/>
                    <a:pt x="523" y="291"/>
                  </a:cubicBezTo>
                  <a:moveTo>
                    <a:pt x="346" y="497"/>
                  </a:moveTo>
                  <a:cubicBezTo>
                    <a:pt x="465" y="347"/>
                    <a:pt x="465" y="347"/>
                    <a:pt x="465" y="347"/>
                  </a:cubicBezTo>
                  <a:moveTo>
                    <a:pt x="447" y="76"/>
                  </a:moveTo>
                  <a:cubicBezTo>
                    <a:pt x="334" y="490"/>
                    <a:pt x="334" y="490"/>
                    <a:pt x="334" y="490"/>
                  </a:cubicBezTo>
                  <a:moveTo>
                    <a:pt x="296" y="243"/>
                  </a:moveTo>
                  <a:cubicBezTo>
                    <a:pt x="320" y="488"/>
                    <a:pt x="320" y="488"/>
                    <a:pt x="320" y="488"/>
                  </a:cubicBezTo>
                  <a:moveTo>
                    <a:pt x="305" y="488"/>
                  </a:moveTo>
                  <a:cubicBezTo>
                    <a:pt x="134" y="149"/>
                    <a:pt x="134" y="149"/>
                    <a:pt x="134" y="149"/>
                  </a:cubicBezTo>
                  <a:moveTo>
                    <a:pt x="323" y="179"/>
                  </a:moveTo>
                  <a:cubicBezTo>
                    <a:pt x="438" y="65"/>
                    <a:pt x="438" y="65"/>
                    <a:pt x="438" y="65"/>
                  </a:cubicBezTo>
                  <a:moveTo>
                    <a:pt x="481" y="76"/>
                  </a:moveTo>
                  <a:cubicBezTo>
                    <a:pt x="624" y="425"/>
                    <a:pt x="624" y="425"/>
                    <a:pt x="624" y="425"/>
                  </a:cubicBezTo>
                  <a:moveTo>
                    <a:pt x="514" y="347"/>
                  </a:moveTo>
                  <a:cubicBezTo>
                    <a:pt x="603" y="434"/>
                    <a:pt x="603" y="434"/>
                    <a:pt x="603" y="434"/>
                  </a:cubicBezTo>
                </a:path>
              </a:pathLst>
            </a:custGeom>
            <a:noFill/>
            <a:ln w="19050" cap="sq">
              <a:solidFill>
                <a:schemeClr val="tx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6889393" y="4253799"/>
            <a:ext cx="899926" cy="1280894"/>
            <a:chOff x="8261009" y="4277245"/>
            <a:chExt cx="899926" cy="1280894"/>
          </a:xfrm>
        </p:grpSpPr>
        <p:grpSp>
          <p:nvGrpSpPr>
            <p:cNvPr id="53" name="Group 52"/>
            <p:cNvGrpSpPr/>
            <p:nvPr/>
          </p:nvGrpSpPr>
          <p:grpSpPr>
            <a:xfrm>
              <a:off x="8261009" y="4277245"/>
              <a:ext cx="899926" cy="1280894"/>
              <a:chOff x="8235754" y="544934"/>
              <a:chExt cx="899926" cy="1280894"/>
            </a:xfrm>
          </p:grpSpPr>
          <p:sp>
            <p:nvSpPr>
              <p:cNvPr id="54" name="Oval 53"/>
              <p:cNvSpPr/>
              <p:nvPr/>
            </p:nvSpPr>
            <p:spPr bwMode="auto">
              <a:xfrm>
                <a:off x="8319090" y="544934"/>
                <a:ext cx="744209" cy="744209"/>
              </a:xfrm>
              <a:prstGeom prst="ellipse">
                <a:avLst/>
              </a:prstGeom>
              <a:noFill/>
              <a:ln w="19050">
                <a:solidFill>
                  <a:schemeClr val="tx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err="1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55" name="TextBox 54"/>
              <p:cNvSpPr txBox="1"/>
              <p:nvPr/>
            </p:nvSpPr>
            <p:spPr>
              <a:xfrm>
                <a:off x="8235754" y="1308763"/>
                <a:ext cx="899926" cy="517065"/>
              </a:xfrm>
              <a:prstGeom prst="rect">
                <a:avLst/>
              </a:prstGeom>
              <a:noFill/>
            </p:spPr>
            <p:txBody>
              <a:bodyPr wrap="none" lIns="182880" tIns="146304" rIns="182880" bIns="146304" rtlCol="0">
                <a:spAutoFit/>
              </a:bodyPr>
              <a:lstStyle/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600" dirty="0" smtClean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Vision</a:t>
                </a:r>
              </a:p>
            </p:txBody>
          </p:sp>
        </p:grpSp>
        <p:sp>
          <p:nvSpPr>
            <p:cNvPr id="60" name="Eye" title="Icon of an eye">
              <a:extLst>
                <a:ext uri="{FF2B5EF4-FFF2-40B4-BE49-F238E27FC236}">
                  <a16:creationId xmlns:a16="http://schemas.microsoft.com/office/drawing/2014/main" xmlns="" id="{26938F20-F7DA-44B2-A13A-ACCAE9513258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8471481" y="4497171"/>
              <a:ext cx="502920" cy="277671"/>
            </a:xfrm>
            <a:custGeom>
              <a:avLst/>
              <a:gdLst>
                <a:gd name="T0" fmla="*/ 3 w 346"/>
                <a:gd name="T1" fmla="*/ 91 h 190"/>
                <a:gd name="T2" fmla="*/ 173 w 346"/>
                <a:gd name="T3" fmla="*/ 0 h 190"/>
                <a:gd name="T4" fmla="*/ 346 w 346"/>
                <a:gd name="T5" fmla="*/ 95 h 190"/>
                <a:gd name="T6" fmla="*/ 173 w 346"/>
                <a:gd name="T7" fmla="*/ 190 h 190"/>
                <a:gd name="T8" fmla="*/ 6 w 346"/>
                <a:gd name="T9" fmla="*/ 102 h 190"/>
                <a:gd name="T10" fmla="*/ 0 w 346"/>
                <a:gd name="T11" fmla="*/ 95 h 190"/>
                <a:gd name="T12" fmla="*/ 3 w 346"/>
                <a:gd name="T13" fmla="*/ 91 h 190"/>
                <a:gd name="T14" fmla="*/ 173 w 346"/>
                <a:gd name="T15" fmla="*/ 0 h 190"/>
                <a:gd name="T16" fmla="*/ 73 w 346"/>
                <a:gd name="T17" fmla="*/ 95 h 190"/>
                <a:gd name="T18" fmla="*/ 173 w 346"/>
                <a:gd name="T19" fmla="*/ 190 h 190"/>
                <a:gd name="T20" fmla="*/ 273 w 346"/>
                <a:gd name="T21" fmla="*/ 95 h 190"/>
                <a:gd name="T22" fmla="*/ 173 w 346"/>
                <a:gd name="T23" fmla="*/ 0 h 190"/>
                <a:gd name="T24" fmla="*/ 173 w 346"/>
                <a:gd name="T25" fmla="*/ 56 h 190"/>
                <a:gd name="T26" fmla="*/ 134 w 346"/>
                <a:gd name="T27" fmla="*/ 95 h 190"/>
                <a:gd name="T28" fmla="*/ 173 w 346"/>
                <a:gd name="T29" fmla="*/ 135 h 190"/>
                <a:gd name="T30" fmla="*/ 213 w 346"/>
                <a:gd name="T31" fmla="*/ 95 h 190"/>
                <a:gd name="T32" fmla="*/ 173 w 346"/>
                <a:gd name="T33" fmla="*/ 56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46" h="190">
                  <a:moveTo>
                    <a:pt x="3" y="91"/>
                  </a:moveTo>
                  <a:cubicBezTo>
                    <a:pt x="17" y="73"/>
                    <a:pt x="77" y="0"/>
                    <a:pt x="173" y="0"/>
                  </a:cubicBezTo>
                  <a:cubicBezTo>
                    <a:pt x="283" y="0"/>
                    <a:pt x="346" y="95"/>
                    <a:pt x="346" y="95"/>
                  </a:cubicBezTo>
                  <a:cubicBezTo>
                    <a:pt x="346" y="95"/>
                    <a:pt x="283" y="190"/>
                    <a:pt x="173" y="190"/>
                  </a:cubicBezTo>
                  <a:cubicBezTo>
                    <a:pt x="82" y="190"/>
                    <a:pt x="23" y="125"/>
                    <a:pt x="6" y="102"/>
                  </a:cubicBezTo>
                  <a:cubicBezTo>
                    <a:pt x="2" y="98"/>
                    <a:pt x="0" y="95"/>
                    <a:pt x="0" y="95"/>
                  </a:cubicBezTo>
                  <a:cubicBezTo>
                    <a:pt x="0" y="95"/>
                    <a:pt x="1" y="94"/>
                    <a:pt x="3" y="91"/>
                  </a:cubicBezTo>
                  <a:close/>
                  <a:moveTo>
                    <a:pt x="173" y="0"/>
                  </a:moveTo>
                  <a:cubicBezTo>
                    <a:pt x="118" y="0"/>
                    <a:pt x="73" y="42"/>
                    <a:pt x="73" y="95"/>
                  </a:cubicBezTo>
                  <a:cubicBezTo>
                    <a:pt x="73" y="148"/>
                    <a:pt x="118" y="190"/>
                    <a:pt x="173" y="190"/>
                  </a:cubicBezTo>
                  <a:cubicBezTo>
                    <a:pt x="228" y="190"/>
                    <a:pt x="273" y="148"/>
                    <a:pt x="273" y="95"/>
                  </a:cubicBezTo>
                  <a:cubicBezTo>
                    <a:pt x="273" y="42"/>
                    <a:pt x="228" y="0"/>
                    <a:pt x="173" y="0"/>
                  </a:cubicBezTo>
                  <a:close/>
                  <a:moveTo>
                    <a:pt x="173" y="56"/>
                  </a:moveTo>
                  <a:cubicBezTo>
                    <a:pt x="151" y="56"/>
                    <a:pt x="134" y="73"/>
                    <a:pt x="134" y="95"/>
                  </a:cubicBezTo>
                  <a:cubicBezTo>
                    <a:pt x="134" y="117"/>
                    <a:pt x="151" y="135"/>
                    <a:pt x="173" y="135"/>
                  </a:cubicBezTo>
                  <a:cubicBezTo>
                    <a:pt x="195" y="135"/>
                    <a:pt x="213" y="117"/>
                    <a:pt x="213" y="95"/>
                  </a:cubicBezTo>
                  <a:cubicBezTo>
                    <a:pt x="213" y="73"/>
                    <a:pt x="195" y="56"/>
                    <a:pt x="173" y="56"/>
                  </a:cubicBezTo>
                  <a:close/>
                </a:path>
              </a:pathLst>
            </a:custGeom>
            <a:noFill/>
            <a:ln w="19050" cap="sq">
              <a:solidFill>
                <a:schemeClr val="tx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6834890" y="2908165"/>
            <a:ext cx="1008931" cy="1280894"/>
            <a:chOff x="8206506" y="2968140"/>
            <a:chExt cx="1008931" cy="1280894"/>
          </a:xfrm>
        </p:grpSpPr>
        <p:grpSp>
          <p:nvGrpSpPr>
            <p:cNvPr id="50" name="Group 49"/>
            <p:cNvGrpSpPr/>
            <p:nvPr/>
          </p:nvGrpSpPr>
          <p:grpSpPr>
            <a:xfrm>
              <a:off x="8206506" y="2968140"/>
              <a:ext cx="1008931" cy="1280894"/>
              <a:chOff x="8181251" y="544934"/>
              <a:chExt cx="1008931" cy="1280894"/>
            </a:xfrm>
          </p:grpSpPr>
          <p:sp>
            <p:nvSpPr>
              <p:cNvPr id="51" name="Oval 50"/>
              <p:cNvSpPr/>
              <p:nvPr/>
            </p:nvSpPr>
            <p:spPr bwMode="auto">
              <a:xfrm>
                <a:off x="8319090" y="544934"/>
                <a:ext cx="744209" cy="744209"/>
              </a:xfrm>
              <a:prstGeom prst="ellipse">
                <a:avLst/>
              </a:prstGeom>
              <a:noFill/>
              <a:ln w="19050">
                <a:solidFill>
                  <a:schemeClr val="tx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err="1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52" name="TextBox 51"/>
              <p:cNvSpPr txBox="1"/>
              <p:nvPr/>
            </p:nvSpPr>
            <p:spPr>
              <a:xfrm>
                <a:off x="8181251" y="1308763"/>
                <a:ext cx="1008931" cy="517065"/>
              </a:xfrm>
              <a:prstGeom prst="rect">
                <a:avLst/>
              </a:prstGeom>
              <a:noFill/>
            </p:spPr>
            <p:txBody>
              <a:bodyPr wrap="none" lIns="182880" tIns="146304" rIns="182880" bIns="146304" rtlCol="0">
                <a:spAutoFit/>
              </a:bodyPr>
              <a:lstStyle/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600" dirty="0" smtClean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Speech</a:t>
                </a:r>
              </a:p>
            </p:txBody>
          </p:sp>
        </p:grpSp>
        <p:sp>
          <p:nvSpPr>
            <p:cNvPr id="61" name="Microsoft_E720" title="Icon of a microphone">
              <a:extLst>
                <a:ext uri="{FF2B5EF4-FFF2-40B4-BE49-F238E27FC236}">
                  <a16:creationId xmlns:a16="http://schemas.microsoft.com/office/drawing/2014/main" xmlns="" id="{1D800E4A-CBB8-41CC-ADB2-D40BAD9E402A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8588189" y="3173845"/>
              <a:ext cx="243722" cy="365760"/>
            </a:xfrm>
            <a:custGeom>
              <a:avLst/>
              <a:gdLst>
                <a:gd name="T0" fmla="*/ 1250 w 2500"/>
                <a:gd name="T1" fmla="*/ 3251 h 3751"/>
                <a:gd name="T2" fmla="*/ 1250 w 2500"/>
                <a:gd name="T3" fmla="*/ 3751 h 3751"/>
                <a:gd name="T4" fmla="*/ 1875 w 2500"/>
                <a:gd name="T5" fmla="*/ 3750 h 3751"/>
                <a:gd name="T6" fmla="*/ 625 w 2500"/>
                <a:gd name="T7" fmla="*/ 3750 h 3751"/>
                <a:gd name="T8" fmla="*/ 2000 w 2500"/>
                <a:gd name="T9" fmla="*/ 2547 h 3751"/>
                <a:gd name="T10" fmla="*/ 2000 w 2500"/>
                <a:gd name="T11" fmla="*/ 203 h 3751"/>
                <a:gd name="T12" fmla="*/ 1797 w 2500"/>
                <a:gd name="T13" fmla="*/ 0 h 3751"/>
                <a:gd name="T14" fmla="*/ 703 w 2500"/>
                <a:gd name="T15" fmla="*/ 0 h 3751"/>
                <a:gd name="T16" fmla="*/ 500 w 2500"/>
                <a:gd name="T17" fmla="*/ 203 h 3751"/>
                <a:gd name="T18" fmla="*/ 500 w 2500"/>
                <a:gd name="T19" fmla="*/ 2547 h 3751"/>
                <a:gd name="T20" fmla="*/ 703 w 2500"/>
                <a:gd name="T21" fmla="*/ 2750 h 3751"/>
                <a:gd name="T22" fmla="*/ 1797 w 2500"/>
                <a:gd name="T23" fmla="*/ 2750 h 3751"/>
                <a:gd name="T24" fmla="*/ 2000 w 2500"/>
                <a:gd name="T25" fmla="*/ 2547 h 3751"/>
                <a:gd name="T26" fmla="*/ 0 w 2500"/>
                <a:gd name="T27" fmla="*/ 1875 h 3751"/>
                <a:gd name="T28" fmla="*/ 0 w 2500"/>
                <a:gd name="T29" fmla="*/ 2582 h 3751"/>
                <a:gd name="T30" fmla="*/ 668 w 2500"/>
                <a:gd name="T31" fmla="*/ 3250 h 3751"/>
                <a:gd name="T32" fmla="*/ 1832 w 2500"/>
                <a:gd name="T33" fmla="*/ 3250 h 3751"/>
                <a:gd name="T34" fmla="*/ 2500 w 2500"/>
                <a:gd name="T35" fmla="*/ 2582 h 3751"/>
                <a:gd name="T36" fmla="*/ 2500 w 2500"/>
                <a:gd name="T37" fmla="*/ 1875 h 37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500" h="3751">
                  <a:moveTo>
                    <a:pt x="1250" y="3251"/>
                  </a:moveTo>
                  <a:cubicBezTo>
                    <a:pt x="1250" y="3751"/>
                    <a:pt x="1250" y="3751"/>
                    <a:pt x="1250" y="3751"/>
                  </a:cubicBezTo>
                  <a:moveTo>
                    <a:pt x="1875" y="3750"/>
                  </a:moveTo>
                  <a:cubicBezTo>
                    <a:pt x="625" y="3750"/>
                    <a:pt x="625" y="3750"/>
                    <a:pt x="625" y="3750"/>
                  </a:cubicBezTo>
                  <a:moveTo>
                    <a:pt x="2000" y="2547"/>
                  </a:moveTo>
                  <a:cubicBezTo>
                    <a:pt x="2000" y="203"/>
                    <a:pt x="2000" y="203"/>
                    <a:pt x="2000" y="203"/>
                  </a:cubicBezTo>
                  <a:cubicBezTo>
                    <a:pt x="2000" y="91"/>
                    <a:pt x="1909" y="0"/>
                    <a:pt x="1797" y="0"/>
                  </a:cubicBezTo>
                  <a:cubicBezTo>
                    <a:pt x="703" y="0"/>
                    <a:pt x="703" y="0"/>
                    <a:pt x="703" y="0"/>
                  </a:cubicBezTo>
                  <a:cubicBezTo>
                    <a:pt x="591" y="0"/>
                    <a:pt x="500" y="91"/>
                    <a:pt x="500" y="203"/>
                  </a:cubicBezTo>
                  <a:cubicBezTo>
                    <a:pt x="500" y="2547"/>
                    <a:pt x="500" y="2547"/>
                    <a:pt x="500" y="2547"/>
                  </a:cubicBezTo>
                  <a:cubicBezTo>
                    <a:pt x="500" y="2659"/>
                    <a:pt x="591" y="2750"/>
                    <a:pt x="703" y="2750"/>
                  </a:cubicBezTo>
                  <a:cubicBezTo>
                    <a:pt x="1797" y="2750"/>
                    <a:pt x="1797" y="2750"/>
                    <a:pt x="1797" y="2750"/>
                  </a:cubicBezTo>
                  <a:cubicBezTo>
                    <a:pt x="1909" y="2750"/>
                    <a:pt x="2000" y="2659"/>
                    <a:pt x="2000" y="2547"/>
                  </a:cubicBezTo>
                  <a:close/>
                  <a:moveTo>
                    <a:pt x="0" y="1875"/>
                  </a:moveTo>
                  <a:cubicBezTo>
                    <a:pt x="0" y="2582"/>
                    <a:pt x="0" y="2582"/>
                    <a:pt x="0" y="2582"/>
                  </a:cubicBezTo>
                  <a:cubicBezTo>
                    <a:pt x="0" y="2951"/>
                    <a:pt x="299" y="3250"/>
                    <a:pt x="668" y="3250"/>
                  </a:cubicBezTo>
                  <a:cubicBezTo>
                    <a:pt x="1832" y="3250"/>
                    <a:pt x="1832" y="3250"/>
                    <a:pt x="1832" y="3250"/>
                  </a:cubicBezTo>
                  <a:cubicBezTo>
                    <a:pt x="2201" y="3250"/>
                    <a:pt x="2500" y="2951"/>
                    <a:pt x="2500" y="2582"/>
                  </a:cubicBezTo>
                  <a:cubicBezTo>
                    <a:pt x="2500" y="1875"/>
                    <a:pt x="2500" y="1875"/>
                    <a:pt x="2500" y="1875"/>
                  </a:cubicBezTo>
                </a:path>
              </a:pathLst>
            </a:custGeom>
            <a:noFill/>
            <a:ln w="19050" cap="sq">
              <a:solidFill>
                <a:schemeClr val="tx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</a:endParaRPr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6720277" y="303038"/>
            <a:ext cx="1238159" cy="1280894"/>
            <a:chOff x="8091893" y="349930"/>
            <a:chExt cx="1238159" cy="1280894"/>
          </a:xfrm>
        </p:grpSpPr>
        <p:grpSp>
          <p:nvGrpSpPr>
            <p:cNvPr id="46" name="Group 45"/>
            <p:cNvGrpSpPr/>
            <p:nvPr/>
          </p:nvGrpSpPr>
          <p:grpSpPr>
            <a:xfrm>
              <a:off x="8091893" y="349930"/>
              <a:ext cx="1238159" cy="1280894"/>
              <a:chOff x="8066638" y="544934"/>
              <a:chExt cx="1238159" cy="1280894"/>
            </a:xfrm>
          </p:grpSpPr>
          <p:sp>
            <p:nvSpPr>
              <p:cNvPr id="38" name="Oval 37"/>
              <p:cNvSpPr/>
              <p:nvPr/>
            </p:nvSpPr>
            <p:spPr bwMode="auto">
              <a:xfrm>
                <a:off x="8319090" y="544934"/>
                <a:ext cx="744209" cy="744209"/>
              </a:xfrm>
              <a:prstGeom prst="ellipse">
                <a:avLst/>
              </a:prstGeom>
              <a:noFill/>
              <a:ln w="19050">
                <a:solidFill>
                  <a:schemeClr val="tx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err="1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8066638" y="1308763"/>
                <a:ext cx="1238159" cy="517065"/>
              </a:xfrm>
              <a:prstGeom prst="rect">
                <a:avLst/>
              </a:prstGeom>
              <a:noFill/>
            </p:spPr>
            <p:txBody>
              <a:bodyPr wrap="none" lIns="182880" tIns="146304" rIns="182880" bIns="146304" rtlCol="0">
                <a:spAutoFit/>
              </a:bodyPr>
              <a:lstStyle/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600" dirty="0" smtClean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Language</a:t>
                </a:r>
              </a:p>
            </p:txBody>
          </p:sp>
        </p:grpSp>
        <p:sp>
          <p:nvSpPr>
            <p:cNvPr id="62" name="Characters_E8C1" title="Icon of the letter A and a letter in another language">
              <a:extLst>
                <a:ext uri="{FF2B5EF4-FFF2-40B4-BE49-F238E27FC236}">
                  <a16:creationId xmlns:a16="http://schemas.microsoft.com/office/drawing/2014/main" xmlns="" id="{DD9EFE0F-BFF2-4EDD-8749-842AAF378516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8521286" y="534280"/>
              <a:ext cx="354584" cy="365760"/>
            </a:xfrm>
            <a:custGeom>
              <a:avLst/>
              <a:gdLst>
                <a:gd name="T0" fmla="*/ 0 w 3316"/>
                <a:gd name="T1" fmla="*/ 3423 h 3423"/>
                <a:gd name="T2" fmla="*/ 358 w 3316"/>
                <a:gd name="T3" fmla="*/ 2923 h 3423"/>
                <a:gd name="T4" fmla="*/ 1329 w 3316"/>
                <a:gd name="T5" fmla="*/ 3423 h 3423"/>
                <a:gd name="T6" fmla="*/ 878 w 3316"/>
                <a:gd name="T7" fmla="*/ 1499 h 3423"/>
                <a:gd name="T8" fmla="*/ 416 w 3316"/>
                <a:gd name="T9" fmla="*/ 2749 h 3423"/>
                <a:gd name="T10" fmla="*/ 1104 w 3316"/>
                <a:gd name="T11" fmla="*/ 2749 h 3423"/>
                <a:gd name="T12" fmla="*/ 1252 w 3316"/>
                <a:gd name="T13" fmla="*/ 491 h 3423"/>
                <a:gd name="T14" fmla="*/ 1247 w 3316"/>
                <a:gd name="T15" fmla="*/ 252 h 3423"/>
                <a:gd name="T16" fmla="*/ 2140 w 3316"/>
                <a:gd name="T17" fmla="*/ 257 h 3423"/>
                <a:gd name="T18" fmla="*/ 2130 w 3316"/>
                <a:gd name="T19" fmla="*/ 0 h 3423"/>
                <a:gd name="T20" fmla="*/ 2339 w 3316"/>
                <a:gd name="T21" fmla="*/ 30 h 3423"/>
                <a:gd name="T22" fmla="*/ 2337 w 3316"/>
                <a:gd name="T23" fmla="*/ 34 h 3423"/>
                <a:gd name="T24" fmla="*/ 2324 w 3316"/>
                <a:gd name="T25" fmla="*/ 257 h 3423"/>
                <a:gd name="T26" fmla="*/ 3258 w 3316"/>
                <a:gd name="T27" fmla="*/ 252 h 3423"/>
                <a:gd name="T28" fmla="*/ 3254 w 3316"/>
                <a:gd name="T29" fmla="*/ 491 h 3423"/>
                <a:gd name="T30" fmla="*/ 3073 w 3316"/>
                <a:gd name="T31" fmla="*/ 764 h 3423"/>
                <a:gd name="T32" fmla="*/ 1431 w 3316"/>
                <a:gd name="T33" fmla="*/ 408 h 3423"/>
                <a:gd name="T34" fmla="*/ 1247 w 3316"/>
                <a:gd name="T35" fmla="*/ 767 h 3423"/>
                <a:gd name="T36" fmla="*/ 2351 w 3316"/>
                <a:gd name="T37" fmla="*/ 1475 h 3423"/>
                <a:gd name="T38" fmla="*/ 2359 w 3316"/>
                <a:gd name="T39" fmla="*/ 1983 h 3423"/>
                <a:gd name="T40" fmla="*/ 1943 w 3316"/>
                <a:gd name="T41" fmla="*/ 2173 h 3423"/>
                <a:gd name="T42" fmla="*/ 1884 w 3316"/>
                <a:gd name="T43" fmla="*/ 2125 h 3423"/>
                <a:gd name="T44" fmla="*/ 2033 w 3316"/>
                <a:gd name="T45" fmla="*/ 2002 h 3423"/>
                <a:gd name="T46" fmla="*/ 2167 w 3316"/>
                <a:gd name="T47" fmla="*/ 1884 h 3423"/>
                <a:gd name="T48" fmla="*/ 1506 w 3316"/>
                <a:gd name="T49" fmla="*/ 1475 h 3423"/>
                <a:gd name="T50" fmla="*/ 1204 w 3316"/>
                <a:gd name="T51" fmla="*/ 1311 h 3423"/>
                <a:gd name="T52" fmla="*/ 2169 w 3316"/>
                <a:gd name="T53" fmla="*/ 1315 h 3423"/>
                <a:gd name="T54" fmla="*/ 2157 w 3316"/>
                <a:gd name="T55" fmla="*/ 1114 h 3423"/>
                <a:gd name="T56" fmla="*/ 2290 w 3316"/>
                <a:gd name="T57" fmla="*/ 1128 h 3423"/>
                <a:gd name="T58" fmla="*/ 2564 w 3316"/>
                <a:gd name="T59" fmla="*/ 902 h 3423"/>
                <a:gd name="T60" fmla="*/ 1936 w 3316"/>
                <a:gd name="T61" fmla="*/ 836 h 3423"/>
                <a:gd name="T62" fmla="*/ 1620 w 3316"/>
                <a:gd name="T63" fmla="*/ 678 h 3423"/>
                <a:gd name="T64" fmla="*/ 2664 w 3316"/>
                <a:gd name="T65" fmla="*/ 682 h 3423"/>
                <a:gd name="T66" fmla="*/ 2755 w 3316"/>
                <a:gd name="T67" fmla="*/ 670 h 3423"/>
                <a:gd name="T68" fmla="*/ 2846 w 3316"/>
                <a:gd name="T69" fmla="*/ 730 h 3423"/>
                <a:gd name="T70" fmla="*/ 2892 w 3316"/>
                <a:gd name="T71" fmla="*/ 832 h 3423"/>
                <a:gd name="T72" fmla="*/ 2783 w 3316"/>
                <a:gd name="T73" fmla="*/ 912 h 3423"/>
                <a:gd name="T74" fmla="*/ 2351 w 3316"/>
                <a:gd name="T75" fmla="*/ 1235 h 3423"/>
                <a:gd name="T76" fmla="*/ 3015 w 3316"/>
                <a:gd name="T77" fmla="*/ 1315 h 3423"/>
                <a:gd name="T78" fmla="*/ 3316 w 3316"/>
                <a:gd name="T79" fmla="*/ 1480 h 3423"/>
                <a:gd name="T80" fmla="*/ 2351 w 3316"/>
                <a:gd name="T81" fmla="*/ 1475 h 3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16" h="3423">
                  <a:moveTo>
                    <a:pt x="642" y="1499"/>
                  </a:moveTo>
                  <a:cubicBezTo>
                    <a:pt x="0" y="3423"/>
                    <a:pt x="0" y="3423"/>
                    <a:pt x="0" y="3423"/>
                  </a:cubicBezTo>
                  <a:cubicBezTo>
                    <a:pt x="191" y="3423"/>
                    <a:pt x="191" y="3423"/>
                    <a:pt x="191" y="3423"/>
                  </a:cubicBezTo>
                  <a:cubicBezTo>
                    <a:pt x="358" y="2923"/>
                    <a:pt x="358" y="2923"/>
                    <a:pt x="358" y="2923"/>
                  </a:cubicBezTo>
                  <a:cubicBezTo>
                    <a:pt x="1162" y="2923"/>
                    <a:pt x="1162" y="2923"/>
                    <a:pt x="1162" y="2923"/>
                  </a:cubicBezTo>
                  <a:cubicBezTo>
                    <a:pt x="1329" y="3423"/>
                    <a:pt x="1329" y="3423"/>
                    <a:pt x="1329" y="3423"/>
                  </a:cubicBezTo>
                  <a:cubicBezTo>
                    <a:pt x="1520" y="3423"/>
                    <a:pt x="1520" y="3423"/>
                    <a:pt x="1520" y="3423"/>
                  </a:cubicBezTo>
                  <a:cubicBezTo>
                    <a:pt x="878" y="1499"/>
                    <a:pt x="878" y="1499"/>
                    <a:pt x="878" y="1499"/>
                  </a:cubicBezTo>
                  <a:lnTo>
                    <a:pt x="642" y="1499"/>
                  </a:lnTo>
                  <a:close/>
                  <a:moveTo>
                    <a:pt x="416" y="2749"/>
                  </a:moveTo>
                  <a:cubicBezTo>
                    <a:pt x="760" y="1716"/>
                    <a:pt x="760" y="1716"/>
                    <a:pt x="760" y="1716"/>
                  </a:cubicBezTo>
                  <a:cubicBezTo>
                    <a:pt x="1104" y="2749"/>
                    <a:pt x="1104" y="2749"/>
                    <a:pt x="1104" y="2749"/>
                  </a:cubicBezTo>
                  <a:lnTo>
                    <a:pt x="416" y="2749"/>
                  </a:lnTo>
                  <a:close/>
                  <a:moveTo>
                    <a:pt x="1252" y="491"/>
                  </a:moveTo>
                  <a:cubicBezTo>
                    <a:pt x="1252" y="399"/>
                    <a:pt x="1252" y="399"/>
                    <a:pt x="1252" y="399"/>
                  </a:cubicBezTo>
                  <a:cubicBezTo>
                    <a:pt x="1247" y="252"/>
                    <a:pt x="1247" y="252"/>
                    <a:pt x="1247" y="252"/>
                  </a:cubicBezTo>
                  <a:cubicBezTo>
                    <a:pt x="1563" y="257"/>
                    <a:pt x="1563" y="257"/>
                    <a:pt x="1563" y="257"/>
                  </a:cubicBezTo>
                  <a:cubicBezTo>
                    <a:pt x="2140" y="257"/>
                    <a:pt x="2140" y="257"/>
                    <a:pt x="2140" y="257"/>
                  </a:cubicBezTo>
                  <a:cubicBezTo>
                    <a:pt x="2140" y="197"/>
                    <a:pt x="2140" y="197"/>
                    <a:pt x="2140" y="197"/>
                  </a:cubicBezTo>
                  <a:cubicBezTo>
                    <a:pt x="2140" y="114"/>
                    <a:pt x="2137" y="49"/>
                    <a:pt x="2130" y="0"/>
                  </a:cubicBezTo>
                  <a:cubicBezTo>
                    <a:pt x="2197" y="1"/>
                    <a:pt x="2270" y="5"/>
                    <a:pt x="2347" y="11"/>
                  </a:cubicBezTo>
                  <a:cubicBezTo>
                    <a:pt x="2345" y="16"/>
                    <a:pt x="2343" y="22"/>
                    <a:pt x="2339" y="30"/>
                  </a:cubicBezTo>
                  <a:cubicBezTo>
                    <a:pt x="2338" y="32"/>
                    <a:pt x="2338" y="32"/>
                    <a:pt x="2338" y="32"/>
                  </a:cubicBezTo>
                  <a:cubicBezTo>
                    <a:pt x="2337" y="34"/>
                    <a:pt x="2337" y="34"/>
                    <a:pt x="2337" y="34"/>
                  </a:cubicBezTo>
                  <a:cubicBezTo>
                    <a:pt x="2328" y="64"/>
                    <a:pt x="2324" y="114"/>
                    <a:pt x="2324" y="193"/>
                  </a:cubicBezTo>
                  <a:cubicBezTo>
                    <a:pt x="2324" y="257"/>
                    <a:pt x="2324" y="257"/>
                    <a:pt x="2324" y="257"/>
                  </a:cubicBezTo>
                  <a:cubicBezTo>
                    <a:pt x="2940" y="257"/>
                    <a:pt x="2940" y="257"/>
                    <a:pt x="2940" y="257"/>
                  </a:cubicBezTo>
                  <a:cubicBezTo>
                    <a:pt x="3258" y="252"/>
                    <a:pt x="3258" y="252"/>
                    <a:pt x="3258" y="252"/>
                  </a:cubicBezTo>
                  <a:cubicBezTo>
                    <a:pt x="3254" y="376"/>
                    <a:pt x="3254" y="376"/>
                    <a:pt x="3254" y="376"/>
                  </a:cubicBezTo>
                  <a:cubicBezTo>
                    <a:pt x="3254" y="491"/>
                    <a:pt x="3254" y="491"/>
                    <a:pt x="3254" y="491"/>
                  </a:cubicBezTo>
                  <a:cubicBezTo>
                    <a:pt x="3259" y="764"/>
                    <a:pt x="3259" y="764"/>
                    <a:pt x="3259" y="764"/>
                  </a:cubicBezTo>
                  <a:cubicBezTo>
                    <a:pt x="3073" y="764"/>
                    <a:pt x="3073" y="764"/>
                    <a:pt x="3073" y="764"/>
                  </a:cubicBezTo>
                  <a:cubicBezTo>
                    <a:pt x="3073" y="408"/>
                    <a:pt x="3073" y="408"/>
                    <a:pt x="3073" y="408"/>
                  </a:cubicBezTo>
                  <a:cubicBezTo>
                    <a:pt x="1431" y="408"/>
                    <a:pt x="1431" y="408"/>
                    <a:pt x="1431" y="408"/>
                  </a:cubicBezTo>
                  <a:cubicBezTo>
                    <a:pt x="1431" y="767"/>
                    <a:pt x="1431" y="767"/>
                    <a:pt x="1431" y="767"/>
                  </a:cubicBezTo>
                  <a:cubicBezTo>
                    <a:pt x="1247" y="767"/>
                    <a:pt x="1247" y="767"/>
                    <a:pt x="1247" y="767"/>
                  </a:cubicBezTo>
                  <a:lnTo>
                    <a:pt x="1252" y="491"/>
                  </a:lnTo>
                  <a:close/>
                  <a:moveTo>
                    <a:pt x="2351" y="1475"/>
                  </a:moveTo>
                  <a:cubicBezTo>
                    <a:pt x="2351" y="1640"/>
                    <a:pt x="2351" y="1640"/>
                    <a:pt x="2351" y="1640"/>
                  </a:cubicBezTo>
                  <a:cubicBezTo>
                    <a:pt x="2359" y="1983"/>
                    <a:pt x="2359" y="1983"/>
                    <a:pt x="2359" y="1983"/>
                  </a:cubicBezTo>
                  <a:cubicBezTo>
                    <a:pt x="2358" y="2052"/>
                    <a:pt x="2339" y="2099"/>
                    <a:pt x="2299" y="2129"/>
                  </a:cubicBezTo>
                  <a:cubicBezTo>
                    <a:pt x="2276" y="2145"/>
                    <a:pt x="2200" y="2173"/>
                    <a:pt x="1943" y="2173"/>
                  </a:cubicBezTo>
                  <a:cubicBezTo>
                    <a:pt x="1917" y="2173"/>
                    <a:pt x="1904" y="2172"/>
                    <a:pt x="1898" y="2170"/>
                  </a:cubicBezTo>
                  <a:cubicBezTo>
                    <a:pt x="1896" y="2164"/>
                    <a:pt x="1891" y="2152"/>
                    <a:pt x="1884" y="2125"/>
                  </a:cubicBezTo>
                  <a:cubicBezTo>
                    <a:pt x="1873" y="2081"/>
                    <a:pt x="1857" y="2037"/>
                    <a:pt x="1836" y="1993"/>
                  </a:cubicBezTo>
                  <a:cubicBezTo>
                    <a:pt x="1906" y="1999"/>
                    <a:pt x="1972" y="2002"/>
                    <a:pt x="2033" y="2002"/>
                  </a:cubicBezTo>
                  <a:cubicBezTo>
                    <a:pt x="2084" y="2002"/>
                    <a:pt x="2117" y="1992"/>
                    <a:pt x="2138" y="1972"/>
                  </a:cubicBezTo>
                  <a:cubicBezTo>
                    <a:pt x="2158" y="1953"/>
                    <a:pt x="2167" y="1924"/>
                    <a:pt x="2167" y="1884"/>
                  </a:cubicBezTo>
                  <a:cubicBezTo>
                    <a:pt x="2167" y="1475"/>
                    <a:pt x="2167" y="1475"/>
                    <a:pt x="2167" y="1475"/>
                  </a:cubicBezTo>
                  <a:cubicBezTo>
                    <a:pt x="1506" y="1475"/>
                    <a:pt x="1506" y="1475"/>
                    <a:pt x="1506" y="1475"/>
                  </a:cubicBezTo>
                  <a:cubicBezTo>
                    <a:pt x="1204" y="1480"/>
                    <a:pt x="1204" y="1480"/>
                    <a:pt x="1204" y="1480"/>
                  </a:cubicBezTo>
                  <a:cubicBezTo>
                    <a:pt x="1204" y="1311"/>
                    <a:pt x="1204" y="1311"/>
                    <a:pt x="1204" y="1311"/>
                  </a:cubicBezTo>
                  <a:cubicBezTo>
                    <a:pt x="1505" y="1315"/>
                    <a:pt x="1505" y="1315"/>
                    <a:pt x="1505" y="1315"/>
                  </a:cubicBezTo>
                  <a:cubicBezTo>
                    <a:pt x="2169" y="1315"/>
                    <a:pt x="2169" y="1315"/>
                    <a:pt x="2169" y="1315"/>
                  </a:cubicBezTo>
                  <a:cubicBezTo>
                    <a:pt x="2167" y="1276"/>
                    <a:pt x="2167" y="1276"/>
                    <a:pt x="2167" y="1276"/>
                  </a:cubicBezTo>
                  <a:cubicBezTo>
                    <a:pt x="2165" y="1211"/>
                    <a:pt x="2162" y="1157"/>
                    <a:pt x="2157" y="1114"/>
                  </a:cubicBezTo>
                  <a:cubicBezTo>
                    <a:pt x="2210" y="1119"/>
                    <a:pt x="2250" y="1123"/>
                    <a:pt x="2276" y="1127"/>
                  </a:cubicBezTo>
                  <a:cubicBezTo>
                    <a:pt x="2290" y="1128"/>
                    <a:pt x="2290" y="1128"/>
                    <a:pt x="2290" y="1128"/>
                  </a:cubicBezTo>
                  <a:cubicBezTo>
                    <a:pt x="2302" y="1120"/>
                    <a:pt x="2302" y="1120"/>
                    <a:pt x="2302" y="1120"/>
                  </a:cubicBezTo>
                  <a:cubicBezTo>
                    <a:pt x="2365" y="1077"/>
                    <a:pt x="2452" y="1003"/>
                    <a:pt x="2564" y="902"/>
                  </a:cubicBezTo>
                  <a:cubicBezTo>
                    <a:pt x="2636" y="836"/>
                    <a:pt x="2636" y="836"/>
                    <a:pt x="2636" y="836"/>
                  </a:cubicBezTo>
                  <a:cubicBezTo>
                    <a:pt x="1936" y="836"/>
                    <a:pt x="1936" y="836"/>
                    <a:pt x="1936" y="836"/>
                  </a:cubicBezTo>
                  <a:cubicBezTo>
                    <a:pt x="1620" y="840"/>
                    <a:pt x="1620" y="840"/>
                    <a:pt x="1620" y="840"/>
                  </a:cubicBezTo>
                  <a:cubicBezTo>
                    <a:pt x="1620" y="678"/>
                    <a:pt x="1620" y="678"/>
                    <a:pt x="1620" y="678"/>
                  </a:cubicBezTo>
                  <a:cubicBezTo>
                    <a:pt x="1936" y="682"/>
                    <a:pt x="1936" y="682"/>
                    <a:pt x="1936" y="682"/>
                  </a:cubicBezTo>
                  <a:cubicBezTo>
                    <a:pt x="2664" y="682"/>
                    <a:pt x="2664" y="682"/>
                    <a:pt x="2664" y="682"/>
                  </a:cubicBezTo>
                  <a:cubicBezTo>
                    <a:pt x="2703" y="682"/>
                    <a:pt x="2733" y="678"/>
                    <a:pt x="2754" y="670"/>
                  </a:cubicBezTo>
                  <a:cubicBezTo>
                    <a:pt x="2755" y="670"/>
                    <a:pt x="2755" y="670"/>
                    <a:pt x="2755" y="670"/>
                  </a:cubicBezTo>
                  <a:cubicBezTo>
                    <a:pt x="2763" y="667"/>
                    <a:pt x="2768" y="666"/>
                    <a:pt x="2771" y="665"/>
                  </a:cubicBezTo>
                  <a:cubicBezTo>
                    <a:pt x="2776" y="667"/>
                    <a:pt x="2796" y="677"/>
                    <a:pt x="2846" y="730"/>
                  </a:cubicBezTo>
                  <a:cubicBezTo>
                    <a:pt x="2904" y="792"/>
                    <a:pt x="2910" y="814"/>
                    <a:pt x="2911" y="817"/>
                  </a:cubicBezTo>
                  <a:cubicBezTo>
                    <a:pt x="2910" y="821"/>
                    <a:pt x="2903" y="827"/>
                    <a:pt x="2892" y="832"/>
                  </a:cubicBezTo>
                  <a:cubicBezTo>
                    <a:pt x="2891" y="833"/>
                    <a:pt x="2891" y="833"/>
                    <a:pt x="2891" y="833"/>
                  </a:cubicBezTo>
                  <a:cubicBezTo>
                    <a:pt x="2867" y="846"/>
                    <a:pt x="2831" y="872"/>
                    <a:pt x="2783" y="912"/>
                  </a:cubicBezTo>
                  <a:cubicBezTo>
                    <a:pt x="2612" y="1053"/>
                    <a:pt x="2473" y="1158"/>
                    <a:pt x="2369" y="1224"/>
                  </a:cubicBezTo>
                  <a:cubicBezTo>
                    <a:pt x="2351" y="1235"/>
                    <a:pt x="2351" y="1235"/>
                    <a:pt x="2351" y="1235"/>
                  </a:cubicBezTo>
                  <a:cubicBezTo>
                    <a:pt x="2351" y="1315"/>
                    <a:pt x="2351" y="1315"/>
                    <a:pt x="2351" y="1315"/>
                  </a:cubicBezTo>
                  <a:cubicBezTo>
                    <a:pt x="3015" y="1315"/>
                    <a:pt x="3015" y="1315"/>
                    <a:pt x="3015" y="1315"/>
                  </a:cubicBezTo>
                  <a:cubicBezTo>
                    <a:pt x="3316" y="1311"/>
                    <a:pt x="3316" y="1311"/>
                    <a:pt x="3316" y="1311"/>
                  </a:cubicBezTo>
                  <a:cubicBezTo>
                    <a:pt x="3316" y="1480"/>
                    <a:pt x="3316" y="1480"/>
                    <a:pt x="3316" y="1480"/>
                  </a:cubicBezTo>
                  <a:cubicBezTo>
                    <a:pt x="3016" y="1475"/>
                    <a:pt x="3016" y="1475"/>
                    <a:pt x="3016" y="1475"/>
                  </a:cubicBezTo>
                  <a:lnTo>
                    <a:pt x="2351" y="1475"/>
                  </a:lnTo>
                  <a:close/>
                </a:path>
              </a:pathLst>
            </a:custGeom>
            <a:solidFill>
              <a:schemeClr val="tx2"/>
            </a:solidFill>
            <a:ln cap="sq"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6663370" y="1612143"/>
            <a:ext cx="1351973" cy="1280894"/>
            <a:chOff x="8034986" y="1659035"/>
            <a:chExt cx="1351973" cy="1280894"/>
          </a:xfrm>
        </p:grpSpPr>
        <p:grpSp>
          <p:nvGrpSpPr>
            <p:cNvPr id="47" name="Group 46"/>
            <p:cNvGrpSpPr/>
            <p:nvPr/>
          </p:nvGrpSpPr>
          <p:grpSpPr>
            <a:xfrm>
              <a:off x="8034986" y="1659035"/>
              <a:ext cx="1351973" cy="1280894"/>
              <a:chOff x="8009731" y="544934"/>
              <a:chExt cx="1351973" cy="1280894"/>
            </a:xfrm>
          </p:grpSpPr>
          <p:sp>
            <p:nvSpPr>
              <p:cNvPr id="48" name="Oval 47"/>
              <p:cNvSpPr/>
              <p:nvPr/>
            </p:nvSpPr>
            <p:spPr bwMode="auto">
              <a:xfrm>
                <a:off x="8319090" y="544934"/>
                <a:ext cx="744209" cy="744209"/>
              </a:xfrm>
              <a:prstGeom prst="ellipse">
                <a:avLst/>
              </a:prstGeom>
              <a:noFill/>
              <a:ln w="19050">
                <a:solidFill>
                  <a:schemeClr val="tx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err="1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9" name="TextBox 48"/>
              <p:cNvSpPr txBox="1"/>
              <p:nvPr/>
            </p:nvSpPr>
            <p:spPr>
              <a:xfrm>
                <a:off x="8009731" y="1308763"/>
                <a:ext cx="1351973" cy="517065"/>
              </a:xfrm>
              <a:prstGeom prst="rect">
                <a:avLst/>
              </a:prstGeom>
              <a:noFill/>
            </p:spPr>
            <p:txBody>
              <a:bodyPr wrap="none" lIns="182880" tIns="146304" rIns="182880" bIns="146304" rtlCol="0">
                <a:spAutoFit/>
              </a:bodyPr>
              <a:lstStyle/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600" dirty="0" smtClean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Knowledge</a:t>
                </a:r>
              </a:p>
            </p:txBody>
          </p:sp>
        </p:grpSp>
        <p:sp>
          <p:nvSpPr>
            <p:cNvPr id="63" name="Dictionary_E82D" title="Icon of a book">
              <a:extLst>
                <a:ext uri="{FF2B5EF4-FFF2-40B4-BE49-F238E27FC236}">
                  <a16:creationId xmlns:a16="http://schemas.microsoft.com/office/drawing/2014/main" xmlns="" id="{D1CB3D68-DA6B-4803-A514-A78C66C7D4C2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8576637" y="1848171"/>
              <a:ext cx="292608" cy="365760"/>
            </a:xfrm>
            <a:custGeom>
              <a:avLst/>
              <a:gdLst>
                <a:gd name="T0" fmla="*/ 0 w 3004"/>
                <a:gd name="T1" fmla="*/ 3379 h 3754"/>
                <a:gd name="T2" fmla="*/ 0 w 3004"/>
                <a:gd name="T3" fmla="*/ 375 h 3754"/>
                <a:gd name="T4" fmla="*/ 376 w 3004"/>
                <a:gd name="T5" fmla="*/ 0 h 3754"/>
                <a:gd name="T6" fmla="*/ 3004 w 3004"/>
                <a:gd name="T7" fmla="*/ 0 h 3754"/>
                <a:gd name="T8" fmla="*/ 3004 w 3004"/>
                <a:gd name="T9" fmla="*/ 3754 h 3754"/>
                <a:gd name="T10" fmla="*/ 376 w 3004"/>
                <a:gd name="T11" fmla="*/ 3754 h 3754"/>
                <a:gd name="T12" fmla="*/ 0 w 3004"/>
                <a:gd name="T13" fmla="*/ 3379 h 3754"/>
                <a:gd name="T14" fmla="*/ 376 w 3004"/>
                <a:gd name="T15" fmla="*/ 3003 h 3754"/>
                <a:gd name="T16" fmla="*/ 3004 w 3004"/>
                <a:gd name="T17" fmla="*/ 3003 h 3754"/>
                <a:gd name="T18" fmla="*/ 751 w 3004"/>
                <a:gd name="T19" fmla="*/ 1251 h 3754"/>
                <a:gd name="T20" fmla="*/ 2253 w 3004"/>
                <a:gd name="T21" fmla="*/ 1251 h 3754"/>
                <a:gd name="T22" fmla="*/ 2253 w 3004"/>
                <a:gd name="T23" fmla="*/ 751 h 3754"/>
                <a:gd name="T24" fmla="*/ 751 w 3004"/>
                <a:gd name="T25" fmla="*/ 751 h 3754"/>
                <a:gd name="T26" fmla="*/ 751 w 3004"/>
                <a:gd name="T27" fmla="*/ 1251 h 37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004" h="3754">
                  <a:moveTo>
                    <a:pt x="0" y="3379"/>
                  </a:moveTo>
                  <a:cubicBezTo>
                    <a:pt x="0" y="375"/>
                    <a:pt x="0" y="375"/>
                    <a:pt x="0" y="375"/>
                  </a:cubicBezTo>
                  <a:cubicBezTo>
                    <a:pt x="0" y="186"/>
                    <a:pt x="187" y="0"/>
                    <a:pt x="376" y="0"/>
                  </a:cubicBezTo>
                  <a:cubicBezTo>
                    <a:pt x="3004" y="0"/>
                    <a:pt x="3004" y="0"/>
                    <a:pt x="3004" y="0"/>
                  </a:cubicBezTo>
                  <a:cubicBezTo>
                    <a:pt x="3004" y="3754"/>
                    <a:pt x="3004" y="3754"/>
                    <a:pt x="3004" y="3754"/>
                  </a:cubicBezTo>
                  <a:cubicBezTo>
                    <a:pt x="376" y="3754"/>
                    <a:pt x="376" y="3754"/>
                    <a:pt x="376" y="3754"/>
                  </a:cubicBezTo>
                  <a:cubicBezTo>
                    <a:pt x="168" y="3754"/>
                    <a:pt x="0" y="3586"/>
                    <a:pt x="0" y="3379"/>
                  </a:cubicBezTo>
                  <a:cubicBezTo>
                    <a:pt x="0" y="3172"/>
                    <a:pt x="168" y="3003"/>
                    <a:pt x="376" y="3003"/>
                  </a:cubicBezTo>
                  <a:cubicBezTo>
                    <a:pt x="3004" y="3003"/>
                    <a:pt x="3004" y="3003"/>
                    <a:pt x="3004" y="3003"/>
                  </a:cubicBezTo>
                  <a:moveTo>
                    <a:pt x="751" y="1251"/>
                  </a:moveTo>
                  <a:cubicBezTo>
                    <a:pt x="2253" y="1251"/>
                    <a:pt x="2253" y="1251"/>
                    <a:pt x="2253" y="1251"/>
                  </a:cubicBezTo>
                  <a:cubicBezTo>
                    <a:pt x="2253" y="751"/>
                    <a:pt x="2253" y="751"/>
                    <a:pt x="2253" y="751"/>
                  </a:cubicBezTo>
                  <a:cubicBezTo>
                    <a:pt x="751" y="751"/>
                    <a:pt x="751" y="751"/>
                    <a:pt x="751" y="751"/>
                  </a:cubicBezTo>
                  <a:lnTo>
                    <a:pt x="751" y="1251"/>
                  </a:lnTo>
                  <a:close/>
                </a:path>
              </a:pathLst>
            </a:custGeom>
            <a:noFill/>
            <a:ln w="19050" cap="sq">
              <a:solidFill>
                <a:schemeClr val="tx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</a:endParaRPr>
            </a:p>
          </p:txBody>
        </p:sp>
      </p:grpSp>
      <p:sp>
        <p:nvSpPr>
          <p:cNvPr id="71" name="Oval 70"/>
          <p:cNvSpPr/>
          <p:nvPr/>
        </p:nvSpPr>
        <p:spPr bwMode="auto">
          <a:xfrm>
            <a:off x="5083108" y="2903705"/>
            <a:ext cx="744209" cy="744209"/>
          </a:xfrm>
          <a:prstGeom prst="ellipse">
            <a:avLst/>
          </a:prstGeom>
          <a:noFill/>
          <a:ln w="1905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73" name="Straight Arrow Connector 72"/>
          <p:cNvCxnSpPr>
            <a:stCxn id="71" idx="6"/>
            <a:endCxn id="51" idx="2"/>
          </p:cNvCxnSpPr>
          <p:nvPr/>
        </p:nvCxnSpPr>
        <p:spPr>
          <a:xfrm>
            <a:off x="5827317" y="3275810"/>
            <a:ext cx="1145412" cy="4460"/>
          </a:xfrm>
          <a:prstGeom prst="straightConnector1">
            <a:avLst/>
          </a:prstGeom>
          <a:ln w="12700">
            <a:solidFill>
              <a:schemeClr val="tx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>
            <a:stCxn id="71" idx="6"/>
            <a:endCxn id="48" idx="2"/>
          </p:cNvCxnSpPr>
          <p:nvPr/>
        </p:nvCxnSpPr>
        <p:spPr>
          <a:xfrm flipV="1">
            <a:off x="5827317" y="1984248"/>
            <a:ext cx="1145412" cy="1291562"/>
          </a:xfrm>
          <a:prstGeom prst="bentConnector3">
            <a:avLst>
              <a:gd name="adj1" fmla="val 50000"/>
            </a:avLst>
          </a:prstGeom>
          <a:ln w="12700">
            <a:solidFill>
              <a:schemeClr val="tx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3"/>
          <p:cNvCxnSpPr>
            <a:stCxn id="71" idx="6"/>
            <a:endCxn id="38" idx="2"/>
          </p:cNvCxnSpPr>
          <p:nvPr/>
        </p:nvCxnSpPr>
        <p:spPr>
          <a:xfrm flipV="1">
            <a:off x="5827317" y="675143"/>
            <a:ext cx="1145412" cy="2600667"/>
          </a:xfrm>
          <a:prstGeom prst="bentConnector3">
            <a:avLst>
              <a:gd name="adj1" fmla="val 50000"/>
            </a:avLst>
          </a:prstGeom>
          <a:ln w="12700">
            <a:solidFill>
              <a:schemeClr val="tx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3"/>
          <p:cNvCxnSpPr>
            <a:stCxn id="71" idx="6"/>
            <a:endCxn id="54" idx="2"/>
          </p:cNvCxnSpPr>
          <p:nvPr/>
        </p:nvCxnSpPr>
        <p:spPr>
          <a:xfrm>
            <a:off x="5827317" y="3275810"/>
            <a:ext cx="1145412" cy="1350094"/>
          </a:xfrm>
          <a:prstGeom prst="bentConnector3">
            <a:avLst>
              <a:gd name="adj1" fmla="val 50000"/>
            </a:avLst>
          </a:prstGeom>
          <a:ln w="12700">
            <a:solidFill>
              <a:schemeClr val="tx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73"/>
          <p:cNvCxnSpPr>
            <a:stCxn id="71" idx="6"/>
            <a:endCxn id="57" idx="2"/>
          </p:cNvCxnSpPr>
          <p:nvPr/>
        </p:nvCxnSpPr>
        <p:spPr>
          <a:xfrm>
            <a:off x="5827317" y="3275810"/>
            <a:ext cx="1145412" cy="2659199"/>
          </a:xfrm>
          <a:prstGeom prst="bentConnector3">
            <a:avLst>
              <a:gd name="adj1" fmla="val 50000"/>
            </a:avLst>
          </a:prstGeom>
          <a:ln w="12700">
            <a:solidFill>
              <a:schemeClr val="tx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8247636" y="4059"/>
            <a:ext cx="4188840" cy="6990466"/>
          </a:xfrm>
          <a:prstGeom prst="rect">
            <a:avLst/>
          </a:prstGeom>
          <a:solidFill>
            <a:schemeClr val="tx2"/>
          </a:solidFill>
        </p:spPr>
        <p:txBody>
          <a:bodyPr wrap="square" lIns="288000" tIns="146304" rIns="288000" bIns="146304" rtlCol="0" anchor="ctr" anchorCtr="0"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dirty="0" smtClean="0">
                <a:solidFill>
                  <a:schemeClr val="bg1"/>
                </a:solidFill>
              </a:rPr>
              <a:t>How do I build a bot?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800" dirty="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dirty="0" smtClean="0">
                <a:solidFill>
                  <a:schemeClr val="bg1"/>
                </a:solidFill>
              </a:rPr>
              <a:t>How does it understand what my users ask it?</a:t>
            </a:r>
          </a:p>
        </p:txBody>
      </p:sp>
    </p:spTree>
    <p:extLst>
      <p:ext uri="{BB962C8B-B14F-4D97-AF65-F5344CB8AC3E}">
        <p14:creationId xmlns:p14="http://schemas.microsoft.com/office/powerpoint/2010/main" val="1915875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50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3000"/>
                            </p:stCondLst>
                            <p:childTnLst>
                              <p:par>
                                <p:cTn id="7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3500"/>
                            </p:stCondLst>
                            <p:childTnLst>
                              <p:par>
                                <p:cTn id="7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9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9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4000"/>
                            </p:stCondLst>
                            <p:childTnLst>
                              <p:par>
                                <p:cTn id="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4500"/>
                            </p:stCondLst>
                            <p:childTnLst>
                              <p:par>
                                <p:cTn id="10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5000"/>
                            </p:stCondLst>
                            <p:childTnLst>
                              <p:par>
                                <p:cTn id="1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5500"/>
                            </p:stCondLst>
                            <p:childTnLst>
                              <p:par>
                                <p:cTn id="1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6000"/>
                            </p:stCondLst>
                            <p:childTnLst>
                              <p:par>
                                <p:cTn id="1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0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6500"/>
                            </p:stCondLst>
                            <p:childTnLst>
                              <p:par>
                                <p:cTn id="132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5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/>
      <p:bldP spid="17" grpId="0"/>
      <p:bldP spid="18" grpId="0"/>
      <p:bldP spid="19" grpId="0"/>
      <p:bldP spid="20" grpId="0"/>
      <p:bldP spid="24" grpId="0" animBg="1"/>
      <p:bldP spid="25" grpId="0" animBg="1"/>
      <p:bldP spid="26" grpId="0" animBg="1"/>
      <p:bldP spid="27" grpId="0"/>
      <p:bldP spid="29" grpId="0" animBg="1"/>
      <p:bldP spid="30" grpId="0"/>
      <p:bldP spid="31" grpId="0" animBg="1"/>
      <p:bldP spid="32" grpId="0"/>
      <p:bldP spid="36" grpId="0" animBg="1"/>
      <p:bldP spid="70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" y="-1"/>
            <a:ext cx="12434711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150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" y="-1"/>
            <a:ext cx="12434711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317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" y="-1"/>
            <a:ext cx="12434711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662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" y="-1"/>
            <a:ext cx="12434711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988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" y="-1"/>
            <a:ext cx="12434711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048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" y="-1"/>
            <a:ext cx="12434711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498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" y="-1"/>
            <a:ext cx="12434711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29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" y="-1"/>
            <a:ext cx="12434711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599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" y="-1"/>
            <a:ext cx="12434711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98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" y="-1"/>
            <a:ext cx="12434711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723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677768" y="1"/>
            <a:ext cx="4758707" cy="7028748"/>
            <a:chOff x="7677768" y="1"/>
            <a:chExt cx="4758707" cy="7028748"/>
          </a:xfrm>
          <a:solidFill>
            <a:schemeClr val="tx2"/>
          </a:solidFill>
        </p:grpSpPr>
        <p:sp>
          <p:nvSpPr>
            <p:cNvPr id="63" name="Rectangle 62"/>
            <p:cNvSpPr/>
            <p:nvPr/>
          </p:nvSpPr>
          <p:spPr bwMode="auto">
            <a:xfrm>
              <a:off x="7677768" y="1"/>
              <a:ext cx="4758707" cy="7028748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7706796" y="498446"/>
              <a:ext cx="4361832" cy="1946786"/>
            </a:xfrm>
            <a:prstGeom prst="rect">
              <a:avLst/>
            </a:prstGeom>
            <a:noFill/>
          </p:spPr>
          <p:txBody>
            <a:bodyPr wrap="square" lIns="186494" tIns="91440" rIns="186494" bIns="149196" rtlCol="0">
              <a:spAutoFit/>
            </a:bodyPr>
            <a:lstStyle/>
            <a:p>
              <a:pPr marL="0" marR="0" lvl="0" indent="0" defTabSz="932418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48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The future: </a:t>
              </a:r>
              <a:r>
                <a:rPr kumimoji="0" lang="en-US" sz="2448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Conversations</a:t>
              </a:r>
              <a:endParaRPr kumimoji="0" lang="en-US" sz="1099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  <a:p>
              <a:pPr marL="228600" marR="0" lvl="1" indent="-228600" defTabSz="725214" eaLnBrk="1" fontAlgn="auto" latinLnBrk="0" hangingPunct="1">
                <a:lnSpc>
                  <a:spcPct val="90000"/>
                </a:lnSpc>
                <a:spcBef>
                  <a:spcPts val="1200"/>
                </a:spcBef>
                <a:spcAft>
                  <a:spcPts val="0"/>
                </a:spcAft>
                <a:buClrTx/>
                <a:buSzTx/>
                <a:buFontTx/>
                <a:buChar char="••"/>
                <a:tabLst/>
                <a:defRPr/>
              </a:pPr>
              <a:r>
                <a:rPr kumimoji="0" lang="en-US" sz="163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</a:rPr>
                <a:t>Natural language between people </a:t>
              </a:r>
              <a:br>
                <a:rPr kumimoji="0" lang="en-US" sz="163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</a:rPr>
              </a:br>
              <a:r>
                <a:rPr kumimoji="0" lang="en-US" sz="163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</a:rPr>
                <a:t>and technology</a:t>
              </a:r>
            </a:p>
            <a:p>
              <a:pPr marL="228600" marR="0" lvl="1" indent="-228600" defTabSz="725214" eaLnBrk="1" fontAlgn="auto" latinLnBrk="0" hangingPunct="1">
                <a:lnSpc>
                  <a:spcPct val="90000"/>
                </a:lnSpc>
                <a:spcBef>
                  <a:spcPts val="1200"/>
                </a:spcBef>
                <a:spcAft>
                  <a:spcPts val="0"/>
                </a:spcAft>
                <a:buClrTx/>
                <a:buSzTx/>
                <a:buFontTx/>
                <a:buChar char="••"/>
                <a:tabLst/>
                <a:defRPr/>
              </a:pPr>
              <a:r>
                <a:rPr kumimoji="0" lang="en-US" sz="163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</a:rPr>
                <a:t>Conversational canvas</a:t>
              </a:r>
            </a:p>
            <a:p>
              <a:pPr marL="228600" marR="0" lvl="1" indent="-228600" defTabSz="725214" eaLnBrk="1" fontAlgn="auto" latinLnBrk="0" hangingPunct="1">
                <a:lnSpc>
                  <a:spcPct val="90000"/>
                </a:lnSpc>
                <a:spcBef>
                  <a:spcPts val="1200"/>
                </a:spcBef>
                <a:spcAft>
                  <a:spcPts val="0"/>
                </a:spcAft>
                <a:buClrTx/>
                <a:buSzTx/>
                <a:buFontTx/>
                <a:buChar char="••"/>
                <a:tabLst/>
                <a:defRPr/>
              </a:pPr>
              <a:r>
                <a:rPr kumimoji="0" lang="en-US" sz="163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</a:rPr>
                <a:t>Bots and agents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5118512" y="1"/>
            <a:ext cx="2560320" cy="7028748"/>
            <a:chOff x="5118512" y="1"/>
            <a:chExt cx="2560320" cy="7028748"/>
          </a:xfrm>
          <a:solidFill>
            <a:schemeClr val="accent2"/>
          </a:solidFill>
        </p:grpSpPr>
        <p:sp>
          <p:nvSpPr>
            <p:cNvPr id="61" name="Rectangle 60"/>
            <p:cNvSpPr/>
            <p:nvPr/>
          </p:nvSpPr>
          <p:spPr bwMode="auto">
            <a:xfrm>
              <a:off x="5118512" y="1"/>
              <a:ext cx="2560320" cy="7028748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5118512" y="4897890"/>
              <a:ext cx="2559256" cy="1646238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spcFirstLastPara="0" vert="horz" wrap="square" lIns="266871" tIns="0" rIns="0" bIns="0" numCol="1" spcCol="1270" anchor="t" anchorCtr="0">
              <a:noAutofit/>
            </a:bodyPr>
            <a:lstStyle/>
            <a:p>
              <a:pPr marL="0" marR="0" lvl="0" indent="0" defTabSz="93241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48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2000s: </a:t>
              </a:r>
              <a:r>
                <a:rPr kumimoji="0" lang="en-US" sz="2448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Semibold" panose="020B0702040204020203" pitchFamily="34" charset="0"/>
                  <a:cs typeface="Segoe UI Semibold" panose="020B0702040204020203" pitchFamily="34" charset="0"/>
                </a:rPr>
                <a:t>Mobile</a:t>
              </a:r>
            </a:p>
            <a:p>
              <a:pPr marL="228600" marR="0" lvl="1" indent="-228600" defTabSz="725214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Tx/>
                <a:buChar char="••"/>
                <a:tabLst/>
                <a:defRPr/>
              </a:pPr>
              <a:r>
                <a:rPr kumimoji="0" lang="en-US" sz="1632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"/>
                </a:rPr>
                <a:t>Social</a:t>
              </a:r>
            </a:p>
            <a:p>
              <a:pPr marL="228600" marR="0" lvl="1" indent="-228600" defTabSz="725214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Tx/>
                <a:buChar char="••"/>
                <a:tabLst/>
                <a:defRPr/>
              </a:pPr>
              <a:r>
                <a:rPr kumimoji="0" lang="en-US" sz="1632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"/>
                </a:rPr>
                <a:t>User download apps from App Stores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2559256" y="1"/>
            <a:ext cx="2560320" cy="7028748"/>
            <a:chOff x="2559256" y="1"/>
            <a:chExt cx="2560320" cy="7028748"/>
          </a:xfrm>
          <a:solidFill>
            <a:schemeClr val="accent3"/>
          </a:solidFill>
        </p:grpSpPr>
        <p:sp>
          <p:nvSpPr>
            <p:cNvPr id="4" name="Rectangle 3"/>
            <p:cNvSpPr/>
            <p:nvPr/>
          </p:nvSpPr>
          <p:spPr bwMode="auto">
            <a:xfrm>
              <a:off x="2559256" y="1"/>
              <a:ext cx="2560320" cy="7028748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2559256" y="499286"/>
              <a:ext cx="2519382" cy="298427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spcFirstLastPara="0" vert="horz" wrap="square" lIns="192969" tIns="91440" rIns="0" bIns="0" numCol="1" spcCol="1270" anchor="t" anchorCtr="0">
              <a:noAutofit/>
            </a:bodyPr>
            <a:lstStyle/>
            <a:p>
              <a:pPr marL="0" marR="0" lvl="0" indent="0" defTabSz="93241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48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1990s: </a:t>
              </a:r>
              <a:r>
                <a:rPr kumimoji="0" lang="en-US" sz="2448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Semibold" panose="020B0702040204020203" pitchFamily="34" charset="0"/>
                  <a:cs typeface="Segoe UI Semibold" panose="020B0702040204020203" pitchFamily="34" charset="0"/>
                </a:rPr>
                <a:t>Internet</a:t>
              </a:r>
            </a:p>
            <a:p>
              <a:pPr marL="228600" marR="0" lvl="1" indent="-228600" defTabSz="725214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Tx/>
                <a:buChar char="••"/>
                <a:tabLst/>
                <a:defRPr/>
              </a:pPr>
              <a:r>
                <a:rPr kumimoji="0" lang="en-US" sz="1632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"/>
                </a:rPr>
                <a:t>Search</a:t>
              </a:r>
            </a:p>
            <a:p>
              <a:pPr marL="228600" marR="0" lvl="1" indent="-228600" defTabSz="725214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Tx/>
                <a:buChar char="••"/>
                <a:tabLst/>
                <a:defRPr/>
              </a:pPr>
              <a:r>
                <a:rPr kumimoji="0" lang="en-US" sz="1632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"/>
                </a:rPr>
                <a:t>User “visits” websites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0" y="1"/>
            <a:ext cx="2560320" cy="7028748"/>
            <a:chOff x="0" y="1"/>
            <a:chExt cx="2560320" cy="7028748"/>
          </a:xfrm>
          <a:solidFill>
            <a:schemeClr val="accent4"/>
          </a:solidFill>
        </p:grpSpPr>
        <p:sp>
          <p:nvSpPr>
            <p:cNvPr id="62" name="Rectangle 61"/>
            <p:cNvSpPr/>
            <p:nvPr/>
          </p:nvSpPr>
          <p:spPr bwMode="auto">
            <a:xfrm>
              <a:off x="0" y="1"/>
              <a:ext cx="2560320" cy="7028748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229098" y="4897891"/>
              <a:ext cx="2330158" cy="1463008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spcFirstLastPara="0" vert="horz" wrap="square" lIns="106749" tIns="0" rIns="0" bIns="0" numCol="1" spcCol="1270" anchor="t" anchorCtr="0">
              <a:noAutofit/>
            </a:bodyPr>
            <a:lstStyle/>
            <a:p>
              <a:pPr marL="0" marR="0" lvl="0" indent="0" defTabSz="93241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48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1980s: </a:t>
              </a:r>
              <a:r>
                <a:rPr kumimoji="0" lang="en-US" sz="2448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Semibold" panose="020B0702040204020203" pitchFamily="34" charset="0"/>
                  <a:cs typeface="Segoe UI Semibold" panose="020B0702040204020203" pitchFamily="34" charset="0"/>
                </a:rPr>
                <a:t>PC</a:t>
              </a:r>
            </a:p>
            <a:p>
              <a:pPr marL="228600" marR="0" lvl="1" indent="-228600" defTabSz="725214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Tx/>
                <a:buChar char="••"/>
                <a:tabLst/>
                <a:defRPr/>
              </a:pPr>
              <a:r>
                <a:rPr kumimoji="0" lang="en-US" sz="1632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"/>
                </a:rPr>
                <a:t>Desktop</a:t>
              </a:r>
            </a:p>
            <a:p>
              <a:pPr marL="174828" marR="0" lvl="1" indent="-174828" defTabSz="725214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lrTx/>
                <a:buSzTx/>
                <a:buFontTx/>
                <a:buChar char="••"/>
                <a:tabLst/>
                <a:defRPr/>
              </a:pPr>
              <a:endParaRPr kumimoji="0" lang="en-US" sz="1632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/>
              </a:endParaRPr>
            </a:p>
          </p:txBody>
        </p:sp>
      </p:grpSp>
      <p:cxnSp>
        <p:nvCxnSpPr>
          <p:cNvPr id="3" name="Straight Connector 2"/>
          <p:cNvCxnSpPr/>
          <p:nvPr/>
        </p:nvCxnSpPr>
        <p:spPr>
          <a:xfrm>
            <a:off x="0" y="3970817"/>
            <a:ext cx="12436475" cy="0"/>
          </a:xfrm>
          <a:prstGeom prst="line">
            <a:avLst/>
          </a:prstGeom>
          <a:ln w="508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/>
          <p:cNvGrpSpPr/>
          <p:nvPr/>
        </p:nvGrpSpPr>
        <p:grpSpPr>
          <a:xfrm>
            <a:off x="3213306" y="3341133"/>
            <a:ext cx="1257094" cy="1257094"/>
            <a:chOff x="3280805" y="3408632"/>
            <a:chExt cx="1122096" cy="1122096"/>
          </a:xfrm>
        </p:grpSpPr>
        <p:sp>
          <p:nvSpPr>
            <p:cNvPr id="64" name="Oval 63"/>
            <p:cNvSpPr/>
            <p:nvPr/>
          </p:nvSpPr>
          <p:spPr bwMode="auto">
            <a:xfrm>
              <a:off x="3280805" y="3408632"/>
              <a:ext cx="1122096" cy="1122096"/>
            </a:xfrm>
            <a:prstGeom prst="ellipse">
              <a:avLst/>
            </a:prstGeom>
            <a:solidFill>
              <a:schemeClr val="bg2"/>
            </a:solidFill>
            <a:ln w="508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3555889" y="3726608"/>
              <a:ext cx="567412" cy="508842"/>
              <a:chOff x="3555889" y="3726608"/>
              <a:chExt cx="567412" cy="508842"/>
            </a:xfrm>
          </p:grpSpPr>
          <p:sp>
            <p:nvSpPr>
              <p:cNvPr id="20" name="Freeform 30"/>
              <p:cNvSpPr>
                <a:spLocks noChangeAspect="1" noEditPoints="1"/>
              </p:cNvSpPr>
              <p:nvPr/>
            </p:nvSpPr>
            <p:spPr bwMode="auto">
              <a:xfrm>
                <a:off x="3577856" y="3805143"/>
                <a:ext cx="236908" cy="239247"/>
              </a:xfrm>
              <a:custGeom>
                <a:avLst/>
                <a:gdLst>
                  <a:gd name="T0" fmla="*/ 86 w 126"/>
                  <a:gd name="T1" fmla="*/ 0 h 127"/>
                  <a:gd name="T2" fmla="*/ 46 w 126"/>
                  <a:gd name="T3" fmla="*/ 40 h 127"/>
                  <a:gd name="T4" fmla="*/ 55 w 126"/>
                  <a:gd name="T5" fmla="*/ 65 h 127"/>
                  <a:gd name="T6" fmla="*/ 0 w 126"/>
                  <a:gd name="T7" fmla="*/ 121 h 127"/>
                  <a:gd name="T8" fmla="*/ 5 w 126"/>
                  <a:gd name="T9" fmla="*/ 127 h 127"/>
                  <a:gd name="T10" fmla="*/ 61 w 126"/>
                  <a:gd name="T11" fmla="*/ 71 h 127"/>
                  <a:gd name="T12" fmla="*/ 86 w 126"/>
                  <a:gd name="T13" fmla="*/ 80 h 127"/>
                  <a:gd name="T14" fmla="*/ 126 w 126"/>
                  <a:gd name="T15" fmla="*/ 40 h 127"/>
                  <a:gd name="T16" fmla="*/ 86 w 126"/>
                  <a:gd name="T17" fmla="*/ 0 h 127"/>
                  <a:gd name="T18" fmla="*/ 86 w 126"/>
                  <a:gd name="T19" fmla="*/ 72 h 127"/>
                  <a:gd name="T20" fmla="*/ 54 w 126"/>
                  <a:gd name="T21" fmla="*/ 40 h 127"/>
                  <a:gd name="T22" fmla="*/ 86 w 126"/>
                  <a:gd name="T23" fmla="*/ 8 h 127"/>
                  <a:gd name="T24" fmla="*/ 118 w 126"/>
                  <a:gd name="T25" fmla="*/ 40 h 127"/>
                  <a:gd name="T26" fmla="*/ 86 w 126"/>
                  <a:gd name="T27" fmla="*/ 72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26" h="127">
                    <a:moveTo>
                      <a:pt x="86" y="0"/>
                    </a:moveTo>
                    <a:cubicBezTo>
                      <a:pt x="64" y="0"/>
                      <a:pt x="46" y="18"/>
                      <a:pt x="46" y="40"/>
                    </a:cubicBezTo>
                    <a:cubicBezTo>
                      <a:pt x="46" y="50"/>
                      <a:pt x="50" y="59"/>
                      <a:pt x="55" y="65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5" y="127"/>
                      <a:pt x="5" y="127"/>
                      <a:pt x="5" y="127"/>
                    </a:cubicBezTo>
                    <a:cubicBezTo>
                      <a:pt x="61" y="71"/>
                      <a:pt x="61" y="71"/>
                      <a:pt x="61" y="71"/>
                    </a:cubicBezTo>
                    <a:cubicBezTo>
                      <a:pt x="68" y="77"/>
                      <a:pt x="77" y="80"/>
                      <a:pt x="86" y="80"/>
                    </a:cubicBezTo>
                    <a:cubicBezTo>
                      <a:pt x="108" y="80"/>
                      <a:pt x="126" y="62"/>
                      <a:pt x="126" y="40"/>
                    </a:cubicBezTo>
                    <a:cubicBezTo>
                      <a:pt x="126" y="18"/>
                      <a:pt x="108" y="0"/>
                      <a:pt x="86" y="0"/>
                    </a:cubicBezTo>
                    <a:moveTo>
                      <a:pt x="86" y="72"/>
                    </a:moveTo>
                    <a:cubicBezTo>
                      <a:pt x="69" y="72"/>
                      <a:pt x="54" y="58"/>
                      <a:pt x="54" y="40"/>
                    </a:cubicBezTo>
                    <a:cubicBezTo>
                      <a:pt x="54" y="23"/>
                      <a:pt x="69" y="8"/>
                      <a:pt x="86" y="8"/>
                    </a:cubicBezTo>
                    <a:cubicBezTo>
                      <a:pt x="104" y="8"/>
                      <a:pt x="118" y="23"/>
                      <a:pt x="118" y="40"/>
                    </a:cubicBezTo>
                    <a:cubicBezTo>
                      <a:pt x="118" y="58"/>
                      <a:pt x="104" y="72"/>
                      <a:pt x="86" y="72"/>
                    </a:cubicBezTo>
                  </a:path>
                </a:pathLst>
              </a:custGeom>
              <a:solidFill>
                <a:schemeClr val="tx1"/>
              </a:solidFill>
              <a:ln>
                <a:solidFill>
                  <a:schemeClr val="tx1"/>
                </a:solidFill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1" name="Freeform 13"/>
              <p:cNvSpPr>
                <a:spLocks noChangeAspect="1" noEditPoints="1"/>
              </p:cNvSpPr>
              <p:nvPr/>
            </p:nvSpPr>
            <p:spPr bwMode="auto">
              <a:xfrm>
                <a:off x="3555889" y="3726608"/>
                <a:ext cx="567412" cy="508842"/>
              </a:xfrm>
              <a:custGeom>
                <a:avLst/>
                <a:gdLst>
                  <a:gd name="T0" fmla="*/ 68 w 128"/>
                  <a:gd name="T1" fmla="*/ 72 h 115"/>
                  <a:gd name="T2" fmla="*/ 60 w 128"/>
                  <a:gd name="T3" fmla="*/ 80 h 115"/>
                  <a:gd name="T4" fmla="*/ 128 w 128"/>
                  <a:gd name="T5" fmla="*/ 96 h 115"/>
                  <a:gd name="T6" fmla="*/ 119 w 128"/>
                  <a:gd name="T7" fmla="*/ 106 h 115"/>
                  <a:gd name="T8" fmla="*/ 102 w 128"/>
                  <a:gd name="T9" fmla="*/ 115 h 115"/>
                  <a:gd name="T10" fmla="*/ 93 w 128"/>
                  <a:gd name="T11" fmla="*/ 115 h 115"/>
                  <a:gd name="T12" fmla="*/ 63 w 128"/>
                  <a:gd name="T13" fmla="*/ 96 h 115"/>
                  <a:gd name="T14" fmla="*/ 0 w 128"/>
                  <a:gd name="T15" fmla="*/ 0 h 115"/>
                  <a:gd name="T16" fmla="*/ 128 w 128"/>
                  <a:gd name="T17" fmla="*/ 96 h 115"/>
                  <a:gd name="T18" fmla="*/ 113 w 128"/>
                  <a:gd name="T19" fmla="*/ 88 h 115"/>
                  <a:gd name="T20" fmla="*/ 111 w 128"/>
                  <a:gd name="T21" fmla="*/ 80 h 115"/>
                  <a:gd name="T22" fmla="*/ 110 w 128"/>
                  <a:gd name="T23" fmla="*/ 80 h 115"/>
                  <a:gd name="T24" fmla="*/ 86 w 128"/>
                  <a:gd name="T25" fmla="*/ 59 h 115"/>
                  <a:gd name="T26" fmla="*/ 82 w 128"/>
                  <a:gd name="T27" fmla="*/ 59 h 115"/>
                  <a:gd name="T28" fmla="*/ 82 w 128"/>
                  <a:gd name="T29" fmla="*/ 96 h 115"/>
                  <a:gd name="T30" fmla="*/ 69 w 128"/>
                  <a:gd name="T31" fmla="*/ 89 h 115"/>
                  <a:gd name="T32" fmla="*/ 67 w 128"/>
                  <a:gd name="T33" fmla="*/ 89 h 115"/>
                  <a:gd name="T34" fmla="*/ 72 w 128"/>
                  <a:gd name="T35" fmla="*/ 96 h 115"/>
                  <a:gd name="T36" fmla="*/ 84 w 128"/>
                  <a:gd name="T37" fmla="*/ 108 h 115"/>
                  <a:gd name="T38" fmla="*/ 101 w 128"/>
                  <a:gd name="T39" fmla="*/ 108 h 115"/>
                  <a:gd name="T40" fmla="*/ 111 w 128"/>
                  <a:gd name="T41" fmla="*/ 108 h 115"/>
                  <a:gd name="T42" fmla="*/ 113 w 128"/>
                  <a:gd name="T43" fmla="*/ 96 h 115"/>
                  <a:gd name="T44" fmla="*/ 8 w 128"/>
                  <a:gd name="T45" fmla="*/ 8 h 115"/>
                  <a:gd name="T46" fmla="*/ 60 w 128"/>
                  <a:gd name="T47" fmla="*/ 88 h 115"/>
                  <a:gd name="T48" fmla="*/ 68 w 128"/>
                  <a:gd name="T49" fmla="*/ 82 h 115"/>
                  <a:gd name="T50" fmla="*/ 76 w 128"/>
                  <a:gd name="T51" fmla="*/ 87 h 115"/>
                  <a:gd name="T52" fmla="*/ 76 w 128"/>
                  <a:gd name="T53" fmla="*/ 76 h 115"/>
                  <a:gd name="T54" fmla="*/ 76 w 128"/>
                  <a:gd name="T55" fmla="*/ 62 h 115"/>
                  <a:gd name="T56" fmla="*/ 84 w 128"/>
                  <a:gd name="T57" fmla="*/ 50 h 115"/>
                  <a:gd name="T58" fmla="*/ 92 w 128"/>
                  <a:gd name="T59" fmla="*/ 64 h 115"/>
                  <a:gd name="T60" fmla="*/ 92 w 128"/>
                  <a:gd name="T61" fmla="*/ 72 h 115"/>
                  <a:gd name="T62" fmla="*/ 97 w 128"/>
                  <a:gd name="T63" fmla="*/ 72 h 115"/>
                  <a:gd name="T64" fmla="*/ 119 w 128"/>
                  <a:gd name="T65" fmla="*/ 82 h 115"/>
                  <a:gd name="T66" fmla="*/ 120 w 128"/>
                  <a:gd name="T67" fmla="*/ 88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28" h="115">
                    <a:moveTo>
                      <a:pt x="60" y="72"/>
                    </a:moveTo>
                    <a:cubicBezTo>
                      <a:pt x="68" y="72"/>
                      <a:pt x="68" y="72"/>
                      <a:pt x="68" y="72"/>
                    </a:cubicBezTo>
                    <a:cubicBezTo>
                      <a:pt x="68" y="80"/>
                      <a:pt x="68" y="80"/>
                      <a:pt x="68" y="80"/>
                    </a:cubicBezTo>
                    <a:cubicBezTo>
                      <a:pt x="60" y="80"/>
                      <a:pt x="60" y="80"/>
                      <a:pt x="60" y="80"/>
                    </a:cubicBezTo>
                    <a:lnTo>
                      <a:pt x="60" y="72"/>
                    </a:lnTo>
                    <a:close/>
                    <a:moveTo>
                      <a:pt x="128" y="96"/>
                    </a:moveTo>
                    <a:cubicBezTo>
                      <a:pt x="119" y="96"/>
                      <a:pt x="119" y="96"/>
                      <a:pt x="119" y="96"/>
                    </a:cubicBezTo>
                    <a:cubicBezTo>
                      <a:pt x="119" y="106"/>
                      <a:pt x="119" y="106"/>
                      <a:pt x="119" y="106"/>
                    </a:cubicBezTo>
                    <a:cubicBezTo>
                      <a:pt x="119" y="111"/>
                      <a:pt x="116" y="115"/>
                      <a:pt x="111" y="115"/>
                    </a:cubicBezTo>
                    <a:cubicBezTo>
                      <a:pt x="108" y="115"/>
                      <a:pt x="105" y="115"/>
                      <a:pt x="102" y="115"/>
                    </a:cubicBezTo>
                    <a:cubicBezTo>
                      <a:pt x="102" y="115"/>
                      <a:pt x="102" y="115"/>
                      <a:pt x="102" y="115"/>
                    </a:cubicBezTo>
                    <a:cubicBezTo>
                      <a:pt x="98" y="115"/>
                      <a:pt x="96" y="115"/>
                      <a:pt x="93" y="115"/>
                    </a:cubicBezTo>
                    <a:cubicBezTo>
                      <a:pt x="84" y="115"/>
                      <a:pt x="81" y="114"/>
                      <a:pt x="79" y="112"/>
                    </a:cubicBezTo>
                    <a:cubicBezTo>
                      <a:pt x="63" y="96"/>
                      <a:pt x="63" y="96"/>
                      <a:pt x="63" y="96"/>
                    </a:cubicBezTo>
                    <a:cubicBezTo>
                      <a:pt x="0" y="96"/>
                      <a:pt x="0" y="96"/>
                      <a:pt x="0" y="96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28" y="0"/>
                      <a:pt x="128" y="0"/>
                      <a:pt x="128" y="0"/>
                    </a:cubicBezTo>
                    <a:lnTo>
                      <a:pt x="128" y="96"/>
                    </a:lnTo>
                    <a:close/>
                    <a:moveTo>
                      <a:pt x="113" y="96"/>
                    </a:moveTo>
                    <a:cubicBezTo>
                      <a:pt x="113" y="88"/>
                      <a:pt x="113" y="88"/>
                      <a:pt x="113" y="88"/>
                    </a:cubicBezTo>
                    <a:cubicBezTo>
                      <a:pt x="113" y="82"/>
                      <a:pt x="113" y="82"/>
                      <a:pt x="113" y="82"/>
                    </a:cubicBezTo>
                    <a:cubicBezTo>
                      <a:pt x="113" y="81"/>
                      <a:pt x="112" y="80"/>
                      <a:pt x="111" y="80"/>
                    </a:cubicBezTo>
                    <a:cubicBezTo>
                      <a:pt x="111" y="80"/>
                      <a:pt x="111" y="80"/>
                      <a:pt x="111" y="80"/>
                    </a:cubicBezTo>
                    <a:cubicBezTo>
                      <a:pt x="110" y="80"/>
                      <a:pt x="110" y="80"/>
                      <a:pt x="110" y="80"/>
                    </a:cubicBezTo>
                    <a:cubicBezTo>
                      <a:pt x="86" y="77"/>
                      <a:pt x="86" y="77"/>
                      <a:pt x="86" y="77"/>
                    </a:cubicBezTo>
                    <a:cubicBezTo>
                      <a:pt x="86" y="59"/>
                      <a:pt x="86" y="59"/>
                      <a:pt x="86" y="59"/>
                    </a:cubicBezTo>
                    <a:cubicBezTo>
                      <a:pt x="86" y="58"/>
                      <a:pt x="85" y="57"/>
                      <a:pt x="84" y="57"/>
                    </a:cubicBezTo>
                    <a:cubicBezTo>
                      <a:pt x="83" y="57"/>
                      <a:pt x="82" y="58"/>
                      <a:pt x="82" y="59"/>
                    </a:cubicBezTo>
                    <a:cubicBezTo>
                      <a:pt x="82" y="88"/>
                      <a:pt x="82" y="88"/>
                      <a:pt x="82" y="88"/>
                    </a:cubicBezTo>
                    <a:cubicBezTo>
                      <a:pt x="82" y="96"/>
                      <a:pt x="82" y="96"/>
                      <a:pt x="82" y="96"/>
                    </a:cubicBezTo>
                    <a:cubicBezTo>
                      <a:pt x="82" y="103"/>
                      <a:pt x="82" y="103"/>
                      <a:pt x="82" y="103"/>
                    </a:cubicBezTo>
                    <a:cubicBezTo>
                      <a:pt x="69" y="89"/>
                      <a:pt x="69" y="89"/>
                      <a:pt x="69" y="89"/>
                    </a:cubicBezTo>
                    <a:cubicBezTo>
                      <a:pt x="69" y="89"/>
                      <a:pt x="68" y="89"/>
                      <a:pt x="68" y="89"/>
                    </a:cubicBezTo>
                    <a:cubicBezTo>
                      <a:pt x="67" y="89"/>
                      <a:pt x="67" y="89"/>
                      <a:pt x="67" y="89"/>
                    </a:cubicBezTo>
                    <a:cubicBezTo>
                      <a:pt x="66" y="90"/>
                      <a:pt x="66" y="91"/>
                      <a:pt x="67" y="91"/>
                    </a:cubicBezTo>
                    <a:cubicBezTo>
                      <a:pt x="72" y="96"/>
                      <a:pt x="72" y="96"/>
                      <a:pt x="72" y="96"/>
                    </a:cubicBezTo>
                    <a:cubicBezTo>
                      <a:pt x="72" y="96"/>
                      <a:pt x="72" y="96"/>
                      <a:pt x="72" y="96"/>
                    </a:cubicBezTo>
                    <a:cubicBezTo>
                      <a:pt x="84" y="108"/>
                      <a:pt x="84" y="108"/>
                      <a:pt x="84" y="108"/>
                    </a:cubicBezTo>
                    <a:cubicBezTo>
                      <a:pt x="84" y="108"/>
                      <a:pt x="86" y="109"/>
                      <a:pt x="93" y="109"/>
                    </a:cubicBezTo>
                    <a:cubicBezTo>
                      <a:pt x="96" y="109"/>
                      <a:pt x="98" y="108"/>
                      <a:pt x="101" y="108"/>
                    </a:cubicBezTo>
                    <a:cubicBezTo>
                      <a:pt x="101" y="108"/>
                      <a:pt x="101" y="108"/>
                      <a:pt x="101" y="108"/>
                    </a:cubicBezTo>
                    <a:cubicBezTo>
                      <a:pt x="105" y="108"/>
                      <a:pt x="108" y="108"/>
                      <a:pt x="111" y="108"/>
                    </a:cubicBezTo>
                    <a:cubicBezTo>
                      <a:pt x="112" y="108"/>
                      <a:pt x="113" y="107"/>
                      <a:pt x="113" y="106"/>
                    </a:cubicBezTo>
                    <a:lnTo>
                      <a:pt x="113" y="96"/>
                    </a:lnTo>
                    <a:close/>
                    <a:moveTo>
                      <a:pt x="120" y="8"/>
                    </a:moveTo>
                    <a:cubicBezTo>
                      <a:pt x="8" y="8"/>
                      <a:pt x="8" y="8"/>
                      <a:pt x="8" y="8"/>
                    </a:cubicBezTo>
                    <a:cubicBezTo>
                      <a:pt x="8" y="88"/>
                      <a:pt x="8" y="88"/>
                      <a:pt x="8" y="88"/>
                    </a:cubicBezTo>
                    <a:cubicBezTo>
                      <a:pt x="60" y="88"/>
                      <a:pt x="60" y="88"/>
                      <a:pt x="60" y="88"/>
                    </a:cubicBezTo>
                    <a:cubicBezTo>
                      <a:pt x="61" y="87"/>
                      <a:pt x="61" y="86"/>
                      <a:pt x="62" y="85"/>
                    </a:cubicBezTo>
                    <a:cubicBezTo>
                      <a:pt x="64" y="83"/>
                      <a:pt x="66" y="82"/>
                      <a:pt x="68" y="82"/>
                    </a:cubicBezTo>
                    <a:cubicBezTo>
                      <a:pt x="70" y="82"/>
                      <a:pt x="72" y="83"/>
                      <a:pt x="73" y="85"/>
                    </a:cubicBezTo>
                    <a:cubicBezTo>
                      <a:pt x="76" y="87"/>
                      <a:pt x="76" y="87"/>
                      <a:pt x="76" y="87"/>
                    </a:cubicBezTo>
                    <a:cubicBezTo>
                      <a:pt x="76" y="79"/>
                      <a:pt x="76" y="79"/>
                      <a:pt x="76" y="79"/>
                    </a:cubicBezTo>
                    <a:cubicBezTo>
                      <a:pt x="76" y="76"/>
                      <a:pt x="76" y="76"/>
                      <a:pt x="76" y="76"/>
                    </a:cubicBezTo>
                    <a:cubicBezTo>
                      <a:pt x="76" y="68"/>
                      <a:pt x="76" y="68"/>
                      <a:pt x="76" y="68"/>
                    </a:cubicBezTo>
                    <a:cubicBezTo>
                      <a:pt x="76" y="62"/>
                      <a:pt x="76" y="62"/>
                      <a:pt x="76" y="62"/>
                    </a:cubicBezTo>
                    <a:cubicBezTo>
                      <a:pt x="76" y="59"/>
                      <a:pt x="76" y="59"/>
                      <a:pt x="76" y="59"/>
                    </a:cubicBezTo>
                    <a:cubicBezTo>
                      <a:pt x="76" y="54"/>
                      <a:pt x="80" y="50"/>
                      <a:pt x="84" y="50"/>
                    </a:cubicBezTo>
                    <a:cubicBezTo>
                      <a:pt x="89" y="50"/>
                      <a:pt x="92" y="54"/>
                      <a:pt x="92" y="59"/>
                    </a:cubicBezTo>
                    <a:cubicBezTo>
                      <a:pt x="92" y="64"/>
                      <a:pt x="92" y="64"/>
                      <a:pt x="92" y="64"/>
                    </a:cubicBezTo>
                    <a:cubicBezTo>
                      <a:pt x="92" y="68"/>
                      <a:pt x="92" y="68"/>
                      <a:pt x="92" y="68"/>
                    </a:cubicBezTo>
                    <a:cubicBezTo>
                      <a:pt x="92" y="72"/>
                      <a:pt x="92" y="72"/>
                      <a:pt x="92" y="72"/>
                    </a:cubicBezTo>
                    <a:cubicBezTo>
                      <a:pt x="97" y="72"/>
                      <a:pt x="97" y="72"/>
                      <a:pt x="97" y="72"/>
                    </a:cubicBezTo>
                    <a:cubicBezTo>
                      <a:pt x="97" y="72"/>
                      <a:pt x="97" y="72"/>
                      <a:pt x="97" y="72"/>
                    </a:cubicBezTo>
                    <a:cubicBezTo>
                      <a:pt x="111" y="74"/>
                      <a:pt x="111" y="74"/>
                      <a:pt x="111" y="74"/>
                    </a:cubicBezTo>
                    <a:cubicBezTo>
                      <a:pt x="116" y="74"/>
                      <a:pt x="119" y="78"/>
                      <a:pt x="119" y="82"/>
                    </a:cubicBezTo>
                    <a:cubicBezTo>
                      <a:pt x="119" y="88"/>
                      <a:pt x="119" y="88"/>
                      <a:pt x="119" y="88"/>
                    </a:cubicBezTo>
                    <a:cubicBezTo>
                      <a:pt x="120" y="88"/>
                      <a:pt x="120" y="88"/>
                      <a:pt x="120" y="88"/>
                    </a:cubicBezTo>
                    <a:lnTo>
                      <a:pt x="120" y="8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</p:grpSp>
      <p:grpSp>
        <p:nvGrpSpPr>
          <p:cNvPr id="13" name="Group 12"/>
          <p:cNvGrpSpPr/>
          <p:nvPr/>
        </p:nvGrpSpPr>
        <p:grpSpPr>
          <a:xfrm>
            <a:off x="768556" y="3458608"/>
            <a:ext cx="1022144" cy="1022144"/>
            <a:chOff x="718580" y="3408632"/>
            <a:chExt cx="1122096" cy="1122096"/>
          </a:xfrm>
        </p:grpSpPr>
        <p:sp>
          <p:nvSpPr>
            <p:cNvPr id="9" name="Oval 8"/>
            <p:cNvSpPr/>
            <p:nvPr/>
          </p:nvSpPr>
          <p:spPr bwMode="auto">
            <a:xfrm>
              <a:off x="718580" y="3408632"/>
              <a:ext cx="1122096" cy="1122096"/>
            </a:xfrm>
            <a:prstGeom prst="ellipse">
              <a:avLst/>
            </a:prstGeom>
            <a:solidFill>
              <a:schemeClr val="bg2"/>
            </a:solidFill>
            <a:ln w="508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22" name="Group 21"/>
            <p:cNvGrpSpPr>
              <a:grpSpLocks noChangeAspect="1"/>
            </p:cNvGrpSpPr>
            <p:nvPr/>
          </p:nvGrpSpPr>
          <p:grpSpPr>
            <a:xfrm>
              <a:off x="949823" y="3765954"/>
              <a:ext cx="674190" cy="405994"/>
              <a:chOff x="3742936" y="4845974"/>
              <a:chExt cx="1611848" cy="970652"/>
            </a:xfrm>
            <a:solidFill>
              <a:schemeClr val="tx1"/>
            </a:solidFill>
          </p:grpSpPr>
          <p:sp>
            <p:nvSpPr>
              <p:cNvPr id="23" name="Freeform 147"/>
              <p:cNvSpPr>
                <a:spLocks noEditPoints="1"/>
              </p:cNvSpPr>
              <p:nvPr/>
            </p:nvSpPr>
            <p:spPr bwMode="black">
              <a:xfrm>
                <a:off x="4953857" y="5008123"/>
                <a:ext cx="400927" cy="808503"/>
              </a:xfrm>
              <a:custGeom>
                <a:avLst/>
                <a:gdLst/>
                <a:ahLst/>
                <a:cxnLst>
                  <a:cxn ang="0">
                    <a:pos x="260" y="0"/>
                  </a:cxn>
                  <a:cxn ang="0">
                    <a:pos x="7" y="0"/>
                  </a:cxn>
                  <a:cxn ang="0">
                    <a:pos x="0" y="7"/>
                  </a:cxn>
                  <a:cxn ang="0">
                    <a:pos x="0" y="112"/>
                  </a:cxn>
                  <a:cxn ang="0">
                    <a:pos x="0" y="119"/>
                  </a:cxn>
                  <a:cxn ang="0">
                    <a:pos x="0" y="531"/>
                  </a:cxn>
                  <a:cxn ang="0">
                    <a:pos x="7" y="538"/>
                  </a:cxn>
                  <a:cxn ang="0">
                    <a:pos x="260" y="538"/>
                  </a:cxn>
                  <a:cxn ang="0">
                    <a:pos x="267" y="531"/>
                  </a:cxn>
                  <a:cxn ang="0">
                    <a:pos x="267" y="119"/>
                  </a:cxn>
                  <a:cxn ang="0">
                    <a:pos x="267" y="112"/>
                  </a:cxn>
                  <a:cxn ang="0">
                    <a:pos x="267" y="7"/>
                  </a:cxn>
                  <a:cxn ang="0">
                    <a:pos x="260" y="0"/>
                  </a:cxn>
                  <a:cxn ang="0">
                    <a:pos x="32" y="82"/>
                  </a:cxn>
                  <a:cxn ang="0">
                    <a:pos x="32" y="57"/>
                  </a:cxn>
                  <a:cxn ang="0">
                    <a:pos x="39" y="50"/>
                  </a:cxn>
                  <a:cxn ang="0">
                    <a:pos x="228" y="50"/>
                  </a:cxn>
                  <a:cxn ang="0">
                    <a:pos x="235" y="57"/>
                  </a:cxn>
                  <a:cxn ang="0">
                    <a:pos x="235" y="82"/>
                  </a:cxn>
                  <a:cxn ang="0">
                    <a:pos x="228" y="89"/>
                  </a:cxn>
                  <a:cxn ang="0">
                    <a:pos x="39" y="89"/>
                  </a:cxn>
                  <a:cxn ang="0">
                    <a:pos x="32" y="82"/>
                  </a:cxn>
                  <a:cxn ang="0">
                    <a:pos x="213" y="254"/>
                  </a:cxn>
                  <a:cxn ang="0">
                    <a:pos x="195" y="236"/>
                  </a:cxn>
                  <a:cxn ang="0">
                    <a:pos x="213" y="218"/>
                  </a:cxn>
                  <a:cxn ang="0">
                    <a:pos x="232" y="236"/>
                  </a:cxn>
                  <a:cxn ang="0">
                    <a:pos x="213" y="254"/>
                  </a:cxn>
                  <a:cxn ang="0">
                    <a:pos x="213" y="194"/>
                  </a:cxn>
                  <a:cxn ang="0">
                    <a:pos x="189" y="170"/>
                  </a:cxn>
                  <a:cxn ang="0">
                    <a:pos x="213" y="146"/>
                  </a:cxn>
                  <a:cxn ang="0">
                    <a:pos x="238" y="170"/>
                  </a:cxn>
                  <a:cxn ang="0">
                    <a:pos x="213" y="194"/>
                  </a:cxn>
                </a:cxnLst>
                <a:rect l="0" t="0" r="r" b="b"/>
                <a:pathLst>
                  <a:path w="267" h="538">
                    <a:moveTo>
                      <a:pt x="260" y="0"/>
                    </a:moveTo>
                    <a:cubicBezTo>
                      <a:pt x="7" y="0"/>
                      <a:pt x="7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112"/>
                      <a:pt x="0" y="112"/>
                      <a:pt x="0" y="112"/>
                    </a:cubicBezTo>
                    <a:cubicBezTo>
                      <a:pt x="0" y="119"/>
                      <a:pt x="0" y="119"/>
                      <a:pt x="0" y="119"/>
                    </a:cubicBezTo>
                    <a:cubicBezTo>
                      <a:pt x="0" y="531"/>
                      <a:pt x="0" y="531"/>
                      <a:pt x="0" y="531"/>
                    </a:cubicBezTo>
                    <a:cubicBezTo>
                      <a:pt x="0" y="535"/>
                      <a:pt x="3" y="538"/>
                      <a:pt x="7" y="538"/>
                    </a:cubicBezTo>
                    <a:cubicBezTo>
                      <a:pt x="260" y="538"/>
                      <a:pt x="260" y="538"/>
                      <a:pt x="260" y="538"/>
                    </a:cubicBezTo>
                    <a:cubicBezTo>
                      <a:pt x="264" y="538"/>
                      <a:pt x="267" y="535"/>
                      <a:pt x="267" y="531"/>
                    </a:cubicBezTo>
                    <a:cubicBezTo>
                      <a:pt x="267" y="119"/>
                      <a:pt x="267" y="119"/>
                      <a:pt x="267" y="119"/>
                    </a:cubicBezTo>
                    <a:cubicBezTo>
                      <a:pt x="267" y="112"/>
                      <a:pt x="267" y="112"/>
                      <a:pt x="267" y="112"/>
                    </a:cubicBezTo>
                    <a:cubicBezTo>
                      <a:pt x="267" y="7"/>
                      <a:pt x="267" y="7"/>
                      <a:pt x="267" y="7"/>
                    </a:cubicBezTo>
                    <a:cubicBezTo>
                      <a:pt x="267" y="3"/>
                      <a:pt x="264" y="0"/>
                      <a:pt x="260" y="0"/>
                    </a:cubicBezTo>
                    <a:close/>
                    <a:moveTo>
                      <a:pt x="32" y="82"/>
                    </a:moveTo>
                    <a:cubicBezTo>
                      <a:pt x="32" y="57"/>
                      <a:pt x="32" y="57"/>
                      <a:pt x="32" y="57"/>
                    </a:cubicBezTo>
                    <a:cubicBezTo>
                      <a:pt x="32" y="53"/>
                      <a:pt x="35" y="50"/>
                      <a:pt x="39" y="50"/>
                    </a:cubicBezTo>
                    <a:cubicBezTo>
                      <a:pt x="228" y="50"/>
                      <a:pt x="228" y="50"/>
                      <a:pt x="228" y="50"/>
                    </a:cubicBezTo>
                    <a:cubicBezTo>
                      <a:pt x="232" y="50"/>
                      <a:pt x="235" y="53"/>
                      <a:pt x="235" y="57"/>
                    </a:cubicBezTo>
                    <a:cubicBezTo>
                      <a:pt x="235" y="82"/>
                      <a:pt x="235" y="82"/>
                      <a:pt x="235" y="82"/>
                    </a:cubicBezTo>
                    <a:cubicBezTo>
                      <a:pt x="235" y="86"/>
                      <a:pt x="232" y="89"/>
                      <a:pt x="228" y="89"/>
                    </a:cubicBezTo>
                    <a:cubicBezTo>
                      <a:pt x="39" y="89"/>
                      <a:pt x="39" y="89"/>
                      <a:pt x="39" y="89"/>
                    </a:cubicBezTo>
                    <a:cubicBezTo>
                      <a:pt x="35" y="89"/>
                      <a:pt x="32" y="86"/>
                      <a:pt x="32" y="82"/>
                    </a:cubicBezTo>
                    <a:close/>
                    <a:moveTo>
                      <a:pt x="213" y="254"/>
                    </a:moveTo>
                    <a:cubicBezTo>
                      <a:pt x="203" y="254"/>
                      <a:pt x="195" y="246"/>
                      <a:pt x="195" y="236"/>
                    </a:cubicBezTo>
                    <a:cubicBezTo>
                      <a:pt x="195" y="226"/>
                      <a:pt x="203" y="218"/>
                      <a:pt x="213" y="218"/>
                    </a:cubicBezTo>
                    <a:cubicBezTo>
                      <a:pt x="223" y="218"/>
                      <a:pt x="232" y="226"/>
                      <a:pt x="232" y="236"/>
                    </a:cubicBezTo>
                    <a:cubicBezTo>
                      <a:pt x="232" y="246"/>
                      <a:pt x="223" y="254"/>
                      <a:pt x="213" y="254"/>
                    </a:cubicBezTo>
                    <a:close/>
                    <a:moveTo>
                      <a:pt x="213" y="194"/>
                    </a:moveTo>
                    <a:cubicBezTo>
                      <a:pt x="200" y="194"/>
                      <a:pt x="189" y="183"/>
                      <a:pt x="189" y="170"/>
                    </a:cubicBezTo>
                    <a:cubicBezTo>
                      <a:pt x="189" y="156"/>
                      <a:pt x="200" y="146"/>
                      <a:pt x="213" y="146"/>
                    </a:cubicBezTo>
                    <a:cubicBezTo>
                      <a:pt x="227" y="146"/>
                      <a:pt x="238" y="156"/>
                      <a:pt x="238" y="170"/>
                    </a:cubicBezTo>
                    <a:cubicBezTo>
                      <a:pt x="238" y="183"/>
                      <a:pt x="227" y="194"/>
                      <a:pt x="213" y="19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4" name="Freeform 88"/>
              <p:cNvSpPr>
                <a:spLocks noEditPoints="1"/>
              </p:cNvSpPr>
              <p:nvPr/>
            </p:nvSpPr>
            <p:spPr bwMode="black">
              <a:xfrm>
                <a:off x="3742936" y="4845974"/>
                <a:ext cx="1144646" cy="970652"/>
              </a:xfrm>
              <a:custGeom>
                <a:avLst/>
                <a:gdLst/>
                <a:ahLst/>
                <a:cxnLst>
                  <a:cxn ang="0">
                    <a:pos x="494" y="0"/>
                  </a:cxn>
                  <a:cxn ang="0">
                    <a:pos x="17" y="0"/>
                  </a:cxn>
                  <a:cxn ang="0">
                    <a:pos x="0" y="16"/>
                  </a:cxn>
                  <a:cxn ang="0">
                    <a:pos x="0" y="361"/>
                  </a:cxn>
                  <a:cxn ang="0">
                    <a:pos x="17" y="377"/>
                  </a:cxn>
                  <a:cxn ang="0">
                    <a:pos x="174" y="377"/>
                  </a:cxn>
                  <a:cxn ang="0">
                    <a:pos x="174" y="402"/>
                  </a:cxn>
                  <a:cxn ang="0">
                    <a:pos x="139" y="435"/>
                  </a:cxn>
                  <a:cxn ang="0">
                    <a:pos x="380" y="435"/>
                  </a:cxn>
                  <a:cxn ang="0">
                    <a:pos x="346" y="402"/>
                  </a:cxn>
                  <a:cxn ang="0">
                    <a:pos x="346" y="377"/>
                  </a:cxn>
                  <a:cxn ang="0">
                    <a:pos x="494" y="377"/>
                  </a:cxn>
                  <a:cxn ang="0">
                    <a:pos x="510" y="361"/>
                  </a:cxn>
                  <a:cxn ang="0">
                    <a:pos x="510" y="16"/>
                  </a:cxn>
                  <a:cxn ang="0">
                    <a:pos x="494" y="0"/>
                  </a:cxn>
                  <a:cxn ang="0">
                    <a:pos x="481" y="335"/>
                  </a:cxn>
                  <a:cxn ang="0">
                    <a:pos x="467" y="349"/>
                  </a:cxn>
                  <a:cxn ang="0">
                    <a:pos x="44" y="349"/>
                  </a:cxn>
                  <a:cxn ang="0">
                    <a:pos x="30" y="335"/>
                  </a:cxn>
                  <a:cxn ang="0">
                    <a:pos x="30" y="42"/>
                  </a:cxn>
                  <a:cxn ang="0">
                    <a:pos x="44" y="28"/>
                  </a:cxn>
                  <a:cxn ang="0">
                    <a:pos x="467" y="28"/>
                  </a:cxn>
                  <a:cxn ang="0">
                    <a:pos x="481" y="42"/>
                  </a:cxn>
                  <a:cxn ang="0">
                    <a:pos x="481" y="335"/>
                  </a:cxn>
                </a:cxnLst>
                <a:rect l="0" t="0" r="r" b="b"/>
                <a:pathLst>
                  <a:path w="510" h="435">
                    <a:moveTo>
                      <a:pt x="494" y="0"/>
                    </a:moveTo>
                    <a:cubicBezTo>
                      <a:pt x="17" y="0"/>
                      <a:pt x="17" y="0"/>
                      <a:pt x="17" y="0"/>
                    </a:cubicBezTo>
                    <a:cubicBezTo>
                      <a:pt x="8" y="0"/>
                      <a:pt x="0" y="7"/>
                      <a:pt x="0" y="16"/>
                    </a:cubicBezTo>
                    <a:cubicBezTo>
                      <a:pt x="0" y="361"/>
                      <a:pt x="0" y="361"/>
                      <a:pt x="0" y="361"/>
                    </a:cubicBezTo>
                    <a:cubicBezTo>
                      <a:pt x="0" y="370"/>
                      <a:pt x="8" y="377"/>
                      <a:pt x="17" y="377"/>
                    </a:cubicBezTo>
                    <a:cubicBezTo>
                      <a:pt x="174" y="377"/>
                      <a:pt x="174" y="377"/>
                      <a:pt x="174" y="377"/>
                    </a:cubicBezTo>
                    <a:cubicBezTo>
                      <a:pt x="174" y="402"/>
                      <a:pt x="174" y="402"/>
                      <a:pt x="174" y="402"/>
                    </a:cubicBezTo>
                    <a:cubicBezTo>
                      <a:pt x="139" y="435"/>
                      <a:pt x="139" y="435"/>
                      <a:pt x="139" y="435"/>
                    </a:cubicBezTo>
                    <a:cubicBezTo>
                      <a:pt x="380" y="435"/>
                      <a:pt x="380" y="435"/>
                      <a:pt x="380" y="435"/>
                    </a:cubicBezTo>
                    <a:cubicBezTo>
                      <a:pt x="346" y="402"/>
                      <a:pt x="346" y="402"/>
                      <a:pt x="346" y="402"/>
                    </a:cubicBezTo>
                    <a:cubicBezTo>
                      <a:pt x="346" y="377"/>
                      <a:pt x="346" y="377"/>
                      <a:pt x="346" y="377"/>
                    </a:cubicBezTo>
                    <a:cubicBezTo>
                      <a:pt x="494" y="377"/>
                      <a:pt x="494" y="377"/>
                      <a:pt x="494" y="377"/>
                    </a:cubicBezTo>
                    <a:cubicBezTo>
                      <a:pt x="503" y="377"/>
                      <a:pt x="510" y="370"/>
                      <a:pt x="510" y="361"/>
                    </a:cubicBezTo>
                    <a:cubicBezTo>
                      <a:pt x="510" y="16"/>
                      <a:pt x="510" y="16"/>
                      <a:pt x="510" y="16"/>
                    </a:cubicBezTo>
                    <a:cubicBezTo>
                      <a:pt x="510" y="7"/>
                      <a:pt x="503" y="0"/>
                      <a:pt x="494" y="0"/>
                    </a:cubicBezTo>
                    <a:close/>
                    <a:moveTo>
                      <a:pt x="481" y="335"/>
                    </a:moveTo>
                    <a:cubicBezTo>
                      <a:pt x="481" y="343"/>
                      <a:pt x="475" y="349"/>
                      <a:pt x="467" y="349"/>
                    </a:cubicBezTo>
                    <a:cubicBezTo>
                      <a:pt x="44" y="349"/>
                      <a:pt x="44" y="349"/>
                      <a:pt x="44" y="349"/>
                    </a:cubicBezTo>
                    <a:cubicBezTo>
                      <a:pt x="36" y="349"/>
                      <a:pt x="30" y="343"/>
                      <a:pt x="30" y="335"/>
                    </a:cubicBezTo>
                    <a:cubicBezTo>
                      <a:pt x="30" y="42"/>
                      <a:pt x="30" y="42"/>
                      <a:pt x="30" y="42"/>
                    </a:cubicBezTo>
                    <a:cubicBezTo>
                      <a:pt x="30" y="34"/>
                      <a:pt x="36" y="28"/>
                      <a:pt x="44" y="28"/>
                    </a:cubicBezTo>
                    <a:cubicBezTo>
                      <a:pt x="467" y="28"/>
                      <a:pt x="467" y="28"/>
                      <a:pt x="467" y="28"/>
                    </a:cubicBezTo>
                    <a:cubicBezTo>
                      <a:pt x="475" y="28"/>
                      <a:pt x="481" y="34"/>
                      <a:pt x="481" y="42"/>
                    </a:cubicBezTo>
                    <a:lnTo>
                      <a:pt x="481" y="3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</p:grpSp>
      <p:grpSp>
        <p:nvGrpSpPr>
          <p:cNvPr id="18" name="Group 17"/>
          <p:cNvGrpSpPr/>
          <p:nvPr/>
        </p:nvGrpSpPr>
        <p:grpSpPr>
          <a:xfrm>
            <a:off x="5696156" y="3261758"/>
            <a:ext cx="1415844" cy="1415844"/>
            <a:chOff x="5893006" y="3458608"/>
            <a:chExt cx="1022144" cy="1022144"/>
          </a:xfrm>
        </p:grpSpPr>
        <p:sp>
          <p:nvSpPr>
            <p:cNvPr id="65" name="Oval 64"/>
            <p:cNvSpPr/>
            <p:nvPr/>
          </p:nvSpPr>
          <p:spPr bwMode="auto">
            <a:xfrm>
              <a:off x="5893006" y="3458608"/>
              <a:ext cx="1022144" cy="1022144"/>
            </a:xfrm>
            <a:prstGeom prst="ellipse">
              <a:avLst/>
            </a:prstGeom>
            <a:solidFill>
              <a:schemeClr val="bg2"/>
            </a:solidFill>
            <a:ln w="508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7" name="Group 16"/>
            <p:cNvGrpSpPr/>
            <p:nvPr/>
          </p:nvGrpSpPr>
          <p:grpSpPr>
            <a:xfrm>
              <a:off x="6253159" y="3680320"/>
              <a:ext cx="301827" cy="578722"/>
              <a:chOff x="6253159" y="3680320"/>
              <a:chExt cx="301827" cy="578722"/>
            </a:xfrm>
          </p:grpSpPr>
          <p:sp>
            <p:nvSpPr>
              <p:cNvPr id="45" name="Freeform 5"/>
              <p:cNvSpPr>
                <a:spLocks noChangeAspect="1" noEditPoints="1"/>
              </p:cNvSpPr>
              <p:nvPr/>
            </p:nvSpPr>
            <p:spPr bwMode="auto">
              <a:xfrm>
                <a:off x="6253159" y="3680320"/>
                <a:ext cx="301827" cy="578722"/>
              </a:xfrm>
              <a:custGeom>
                <a:avLst/>
                <a:gdLst>
                  <a:gd name="T0" fmla="*/ 179 w 192"/>
                  <a:gd name="T1" fmla="*/ 0 h 370"/>
                  <a:gd name="T2" fmla="*/ 12 w 192"/>
                  <a:gd name="T3" fmla="*/ 0 h 370"/>
                  <a:gd name="T4" fmla="*/ 0 w 192"/>
                  <a:gd name="T5" fmla="*/ 13 h 370"/>
                  <a:gd name="T6" fmla="*/ 0 w 192"/>
                  <a:gd name="T7" fmla="*/ 358 h 370"/>
                  <a:gd name="T8" fmla="*/ 12 w 192"/>
                  <a:gd name="T9" fmla="*/ 370 h 370"/>
                  <a:gd name="T10" fmla="*/ 179 w 192"/>
                  <a:gd name="T11" fmla="*/ 370 h 370"/>
                  <a:gd name="T12" fmla="*/ 192 w 192"/>
                  <a:gd name="T13" fmla="*/ 358 h 370"/>
                  <a:gd name="T14" fmla="*/ 192 w 192"/>
                  <a:gd name="T15" fmla="*/ 13 h 370"/>
                  <a:gd name="T16" fmla="*/ 179 w 192"/>
                  <a:gd name="T17" fmla="*/ 0 h 370"/>
                  <a:gd name="T18" fmla="*/ 94 w 192"/>
                  <a:gd name="T19" fmla="*/ 353 h 370"/>
                  <a:gd name="T20" fmla="*/ 86 w 192"/>
                  <a:gd name="T21" fmla="*/ 352 h 370"/>
                  <a:gd name="T22" fmla="*/ 86 w 192"/>
                  <a:gd name="T23" fmla="*/ 345 h 370"/>
                  <a:gd name="T24" fmla="*/ 94 w 192"/>
                  <a:gd name="T25" fmla="*/ 345 h 370"/>
                  <a:gd name="T26" fmla="*/ 94 w 192"/>
                  <a:gd name="T27" fmla="*/ 353 h 370"/>
                  <a:gd name="T28" fmla="*/ 94 w 192"/>
                  <a:gd name="T29" fmla="*/ 344 h 370"/>
                  <a:gd name="T30" fmla="*/ 86 w 192"/>
                  <a:gd name="T31" fmla="*/ 344 h 370"/>
                  <a:gd name="T32" fmla="*/ 86 w 192"/>
                  <a:gd name="T33" fmla="*/ 337 h 370"/>
                  <a:gd name="T34" fmla="*/ 94 w 192"/>
                  <a:gd name="T35" fmla="*/ 336 h 370"/>
                  <a:gd name="T36" fmla="*/ 94 w 192"/>
                  <a:gd name="T37" fmla="*/ 344 h 370"/>
                  <a:gd name="T38" fmla="*/ 106 w 192"/>
                  <a:gd name="T39" fmla="*/ 355 h 370"/>
                  <a:gd name="T40" fmla="*/ 95 w 192"/>
                  <a:gd name="T41" fmla="*/ 353 h 370"/>
                  <a:gd name="T42" fmla="*/ 95 w 192"/>
                  <a:gd name="T43" fmla="*/ 345 h 370"/>
                  <a:gd name="T44" fmla="*/ 106 w 192"/>
                  <a:gd name="T45" fmla="*/ 345 h 370"/>
                  <a:gd name="T46" fmla="*/ 106 w 192"/>
                  <a:gd name="T47" fmla="*/ 355 h 370"/>
                  <a:gd name="T48" fmla="*/ 106 w 192"/>
                  <a:gd name="T49" fmla="*/ 344 h 370"/>
                  <a:gd name="T50" fmla="*/ 95 w 192"/>
                  <a:gd name="T51" fmla="*/ 344 h 370"/>
                  <a:gd name="T52" fmla="*/ 95 w 192"/>
                  <a:gd name="T53" fmla="*/ 336 h 370"/>
                  <a:gd name="T54" fmla="*/ 106 w 192"/>
                  <a:gd name="T55" fmla="*/ 334 h 370"/>
                  <a:gd name="T56" fmla="*/ 106 w 192"/>
                  <a:gd name="T57" fmla="*/ 344 h 370"/>
                  <a:gd name="T58" fmla="*/ 175 w 192"/>
                  <a:gd name="T59" fmla="*/ 320 h 370"/>
                  <a:gd name="T60" fmla="*/ 18 w 192"/>
                  <a:gd name="T61" fmla="*/ 320 h 370"/>
                  <a:gd name="T62" fmla="*/ 18 w 192"/>
                  <a:gd name="T63" fmla="*/ 30 h 370"/>
                  <a:gd name="T64" fmla="*/ 175 w 192"/>
                  <a:gd name="T65" fmla="*/ 30 h 370"/>
                  <a:gd name="T66" fmla="*/ 175 w 192"/>
                  <a:gd name="T67" fmla="*/ 320 h 3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92" h="370">
                    <a:moveTo>
                      <a:pt x="179" y="0"/>
                    </a:move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6"/>
                      <a:pt x="0" y="13"/>
                    </a:cubicBezTo>
                    <a:cubicBezTo>
                      <a:pt x="0" y="358"/>
                      <a:pt x="0" y="358"/>
                      <a:pt x="0" y="358"/>
                    </a:cubicBezTo>
                    <a:cubicBezTo>
                      <a:pt x="0" y="364"/>
                      <a:pt x="5" y="370"/>
                      <a:pt x="12" y="370"/>
                    </a:cubicBezTo>
                    <a:cubicBezTo>
                      <a:pt x="179" y="370"/>
                      <a:pt x="179" y="370"/>
                      <a:pt x="179" y="370"/>
                    </a:cubicBezTo>
                    <a:cubicBezTo>
                      <a:pt x="187" y="370"/>
                      <a:pt x="192" y="364"/>
                      <a:pt x="192" y="358"/>
                    </a:cubicBezTo>
                    <a:cubicBezTo>
                      <a:pt x="192" y="13"/>
                      <a:pt x="192" y="13"/>
                      <a:pt x="192" y="13"/>
                    </a:cubicBezTo>
                    <a:cubicBezTo>
                      <a:pt x="192" y="6"/>
                      <a:pt x="187" y="0"/>
                      <a:pt x="179" y="0"/>
                    </a:cubicBezTo>
                    <a:close/>
                    <a:moveTo>
                      <a:pt x="94" y="353"/>
                    </a:moveTo>
                    <a:cubicBezTo>
                      <a:pt x="86" y="352"/>
                      <a:pt x="86" y="352"/>
                      <a:pt x="86" y="352"/>
                    </a:cubicBezTo>
                    <a:cubicBezTo>
                      <a:pt x="86" y="345"/>
                      <a:pt x="86" y="345"/>
                      <a:pt x="86" y="345"/>
                    </a:cubicBezTo>
                    <a:cubicBezTo>
                      <a:pt x="94" y="345"/>
                      <a:pt x="94" y="345"/>
                      <a:pt x="94" y="345"/>
                    </a:cubicBezTo>
                    <a:lnTo>
                      <a:pt x="94" y="353"/>
                    </a:lnTo>
                    <a:close/>
                    <a:moveTo>
                      <a:pt x="94" y="344"/>
                    </a:moveTo>
                    <a:cubicBezTo>
                      <a:pt x="86" y="344"/>
                      <a:pt x="86" y="344"/>
                      <a:pt x="86" y="344"/>
                    </a:cubicBezTo>
                    <a:cubicBezTo>
                      <a:pt x="86" y="337"/>
                      <a:pt x="86" y="337"/>
                      <a:pt x="86" y="337"/>
                    </a:cubicBezTo>
                    <a:cubicBezTo>
                      <a:pt x="94" y="336"/>
                      <a:pt x="94" y="336"/>
                      <a:pt x="94" y="336"/>
                    </a:cubicBezTo>
                    <a:lnTo>
                      <a:pt x="94" y="344"/>
                    </a:lnTo>
                    <a:close/>
                    <a:moveTo>
                      <a:pt x="106" y="355"/>
                    </a:moveTo>
                    <a:cubicBezTo>
                      <a:pt x="95" y="353"/>
                      <a:pt x="95" y="353"/>
                      <a:pt x="95" y="353"/>
                    </a:cubicBezTo>
                    <a:cubicBezTo>
                      <a:pt x="95" y="345"/>
                      <a:pt x="95" y="345"/>
                      <a:pt x="95" y="345"/>
                    </a:cubicBezTo>
                    <a:cubicBezTo>
                      <a:pt x="106" y="345"/>
                      <a:pt x="106" y="345"/>
                      <a:pt x="106" y="345"/>
                    </a:cubicBezTo>
                    <a:lnTo>
                      <a:pt x="106" y="355"/>
                    </a:lnTo>
                    <a:close/>
                    <a:moveTo>
                      <a:pt x="106" y="344"/>
                    </a:moveTo>
                    <a:cubicBezTo>
                      <a:pt x="95" y="344"/>
                      <a:pt x="95" y="344"/>
                      <a:pt x="95" y="344"/>
                    </a:cubicBezTo>
                    <a:cubicBezTo>
                      <a:pt x="95" y="336"/>
                      <a:pt x="95" y="336"/>
                      <a:pt x="95" y="336"/>
                    </a:cubicBezTo>
                    <a:cubicBezTo>
                      <a:pt x="106" y="334"/>
                      <a:pt x="106" y="334"/>
                      <a:pt x="106" y="334"/>
                    </a:cubicBezTo>
                    <a:lnTo>
                      <a:pt x="106" y="344"/>
                    </a:lnTo>
                    <a:close/>
                    <a:moveTo>
                      <a:pt x="175" y="320"/>
                    </a:moveTo>
                    <a:cubicBezTo>
                      <a:pt x="18" y="320"/>
                      <a:pt x="18" y="320"/>
                      <a:pt x="18" y="320"/>
                    </a:cubicBezTo>
                    <a:cubicBezTo>
                      <a:pt x="18" y="58"/>
                      <a:pt x="18" y="30"/>
                      <a:pt x="18" y="30"/>
                    </a:cubicBezTo>
                    <a:cubicBezTo>
                      <a:pt x="175" y="30"/>
                      <a:pt x="175" y="30"/>
                      <a:pt x="175" y="30"/>
                    </a:cubicBezTo>
                    <a:lnTo>
                      <a:pt x="175" y="32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6" name="Freeform 92"/>
              <p:cNvSpPr>
                <a:spLocks/>
              </p:cNvSpPr>
              <p:nvPr/>
            </p:nvSpPr>
            <p:spPr bwMode="auto">
              <a:xfrm>
                <a:off x="6332857" y="3774385"/>
                <a:ext cx="144195" cy="142993"/>
              </a:xfrm>
              <a:custGeom>
                <a:avLst/>
                <a:gdLst>
                  <a:gd name="T0" fmla="*/ 3 w 121"/>
                  <a:gd name="T1" fmla="*/ 91 h 120"/>
                  <a:gd name="T2" fmla="*/ 87 w 121"/>
                  <a:gd name="T3" fmla="*/ 83 h 120"/>
                  <a:gd name="T4" fmla="*/ 109 w 121"/>
                  <a:gd name="T5" fmla="*/ 30 h 120"/>
                  <a:gd name="T6" fmla="*/ 121 w 121"/>
                  <a:gd name="T7" fmla="*/ 17 h 120"/>
                  <a:gd name="T8" fmla="*/ 109 w 121"/>
                  <a:gd name="T9" fmla="*/ 20 h 120"/>
                  <a:gd name="T10" fmla="*/ 118 w 121"/>
                  <a:gd name="T11" fmla="*/ 7 h 120"/>
                  <a:gd name="T12" fmla="*/ 103 w 121"/>
                  <a:gd name="T13" fmla="*/ 13 h 120"/>
                  <a:gd name="T14" fmla="*/ 75 w 121"/>
                  <a:gd name="T15" fmla="*/ 7 h 120"/>
                  <a:gd name="T16" fmla="*/ 60 w 121"/>
                  <a:gd name="T17" fmla="*/ 34 h 120"/>
                  <a:gd name="T18" fmla="*/ 12 w 121"/>
                  <a:gd name="T19" fmla="*/ 9 h 120"/>
                  <a:gd name="T20" fmla="*/ 18 w 121"/>
                  <a:gd name="T21" fmla="*/ 41 h 120"/>
                  <a:gd name="T22" fmla="*/ 8 w 121"/>
                  <a:gd name="T23" fmla="*/ 39 h 120"/>
                  <a:gd name="T24" fmla="*/ 26 w 121"/>
                  <a:gd name="T25" fmla="*/ 63 h 120"/>
                  <a:gd name="T26" fmla="*/ 16 w 121"/>
                  <a:gd name="T27" fmla="*/ 64 h 120"/>
                  <a:gd name="T28" fmla="*/ 38 w 121"/>
                  <a:gd name="T29" fmla="*/ 80 h 120"/>
                  <a:gd name="T30" fmla="*/ 3 w 121"/>
                  <a:gd name="T31" fmla="*/ 91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21" h="120">
                    <a:moveTo>
                      <a:pt x="3" y="91"/>
                    </a:moveTo>
                    <a:cubicBezTo>
                      <a:pt x="3" y="91"/>
                      <a:pt x="46" y="120"/>
                      <a:pt x="87" y="83"/>
                    </a:cubicBezTo>
                    <a:cubicBezTo>
                      <a:pt x="105" y="68"/>
                      <a:pt x="110" y="48"/>
                      <a:pt x="109" y="30"/>
                    </a:cubicBezTo>
                    <a:cubicBezTo>
                      <a:pt x="109" y="30"/>
                      <a:pt x="120" y="22"/>
                      <a:pt x="121" y="17"/>
                    </a:cubicBezTo>
                    <a:cubicBezTo>
                      <a:pt x="121" y="17"/>
                      <a:pt x="114" y="20"/>
                      <a:pt x="109" y="20"/>
                    </a:cubicBezTo>
                    <a:cubicBezTo>
                      <a:pt x="109" y="20"/>
                      <a:pt x="118" y="13"/>
                      <a:pt x="118" y="7"/>
                    </a:cubicBezTo>
                    <a:cubicBezTo>
                      <a:pt x="118" y="7"/>
                      <a:pt x="110" y="11"/>
                      <a:pt x="103" y="13"/>
                    </a:cubicBezTo>
                    <a:cubicBezTo>
                      <a:pt x="103" y="13"/>
                      <a:pt x="89" y="0"/>
                      <a:pt x="75" y="7"/>
                    </a:cubicBezTo>
                    <a:cubicBezTo>
                      <a:pt x="61" y="14"/>
                      <a:pt x="60" y="25"/>
                      <a:pt x="60" y="34"/>
                    </a:cubicBezTo>
                    <a:cubicBezTo>
                      <a:pt x="60" y="34"/>
                      <a:pt x="30" y="33"/>
                      <a:pt x="12" y="9"/>
                    </a:cubicBezTo>
                    <a:cubicBezTo>
                      <a:pt x="12" y="9"/>
                      <a:pt x="0" y="27"/>
                      <a:pt x="18" y="41"/>
                    </a:cubicBezTo>
                    <a:cubicBezTo>
                      <a:pt x="18" y="41"/>
                      <a:pt x="14" y="42"/>
                      <a:pt x="8" y="39"/>
                    </a:cubicBezTo>
                    <a:cubicBezTo>
                      <a:pt x="8" y="39"/>
                      <a:pt x="6" y="58"/>
                      <a:pt x="26" y="63"/>
                    </a:cubicBezTo>
                    <a:cubicBezTo>
                      <a:pt x="26" y="63"/>
                      <a:pt x="19" y="64"/>
                      <a:pt x="16" y="64"/>
                    </a:cubicBezTo>
                    <a:cubicBezTo>
                      <a:pt x="16" y="64"/>
                      <a:pt x="20" y="79"/>
                      <a:pt x="38" y="80"/>
                    </a:cubicBezTo>
                    <a:cubicBezTo>
                      <a:pt x="38" y="80"/>
                      <a:pt x="29" y="92"/>
                      <a:pt x="3" y="91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/>
            </p:spPr>
            <p:txBody>
              <a:bodyPr vert="horz" wrap="square" lIns="89619" tIns="44810" rIns="89619" bIns="4481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4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7" name="Freeform 55"/>
              <p:cNvSpPr>
                <a:spLocks/>
              </p:cNvSpPr>
              <p:nvPr/>
            </p:nvSpPr>
            <p:spPr bwMode="auto">
              <a:xfrm>
                <a:off x="6358443" y="3962635"/>
                <a:ext cx="80458" cy="167044"/>
              </a:xfrm>
              <a:custGeom>
                <a:avLst/>
                <a:gdLst>
                  <a:gd name="T0" fmla="*/ 52 w 53"/>
                  <a:gd name="T1" fmla="*/ 59 h 110"/>
                  <a:gd name="T2" fmla="*/ 33 w 53"/>
                  <a:gd name="T3" fmla="*/ 59 h 110"/>
                  <a:gd name="T4" fmla="*/ 33 w 53"/>
                  <a:gd name="T5" fmla="*/ 110 h 110"/>
                  <a:gd name="T6" fmla="*/ 14 w 53"/>
                  <a:gd name="T7" fmla="*/ 110 h 110"/>
                  <a:gd name="T8" fmla="*/ 14 w 53"/>
                  <a:gd name="T9" fmla="*/ 59 h 110"/>
                  <a:gd name="T10" fmla="*/ 0 w 53"/>
                  <a:gd name="T11" fmla="*/ 59 h 110"/>
                  <a:gd name="T12" fmla="*/ 0 w 53"/>
                  <a:gd name="T13" fmla="*/ 40 h 110"/>
                  <a:gd name="T14" fmla="*/ 14 w 53"/>
                  <a:gd name="T15" fmla="*/ 40 h 110"/>
                  <a:gd name="T16" fmla="*/ 14 w 53"/>
                  <a:gd name="T17" fmla="*/ 24 h 110"/>
                  <a:gd name="T18" fmla="*/ 40 w 53"/>
                  <a:gd name="T19" fmla="*/ 0 h 110"/>
                  <a:gd name="T20" fmla="*/ 53 w 53"/>
                  <a:gd name="T21" fmla="*/ 1 h 110"/>
                  <a:gd name="T22" fmla="*/ 53 w 53"/>
                  <a:gd name="T23" fmla="*/ 18 h 110"/>
                  <a:gd name="T24" fmla="*/ 41 w 53"/>
                  <a:gd name="T25" fmla="*/ 18 h 110"/>
                  <a:gd name="T26" fmla="*/ 33 w 53"/>
                  <a:gd name="T27" fmla="*/ 27 h 110"/>
                  <a:gd name="T28" fmla="*/ 33 w 53"/>
                  <a:gd name="T29" fmla="*/ 27 h 110"/>
                  <a:gd name="T30" fmla="*/ 33 w 53"/>
                  <a:gd name="T31" fmla="*/ 40 h 110"/>
                  <a:gd name="T32" fmla="*/ 53 w 53"/>
                  <a:gd name="T33" fmla="*/ 40 h 110"/>
                  <a:gd name="T34" fmla="*/ 52 w 53"/>
                  <a:gd name="T35" fmla="*/ 59 h 110"/>
                  <a:gd name="T36" fmla="*/ 52 w 53"/>
                  <a:gd name="T37" fmla="*/ 59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3" h="110">
                    <a:moveTo>
                      <a:pt x="52" y="59"/>
                    </a:moveTo>
                    <a:cubicBezTo>
                      <a:pt x="33" y="59"/>
                      <a:pt x="33" y="59"/>
                      <a:pt x="33" y="59"/>
                    </a:cubicBezTo>
                    <a:cubicBezTo>
                      <a:pt x="33" y="110"/>
                      <a:pt x="33" y="110"/>
                      <a:pt x="33" y="110"/>
                    </a:cubicBezTo>
                    <a:cubicBezTo>
                      <a:pt x="14" y="110"/>
                      <a:pt x="14" y="110"/>
                      <a:pt x="14" y="110"/>
                    </a:cubicBezTo>
                    <a:cubicBezTo>
                      <a:pt x="14" y="59"/>
                      <a:pt x="14" y="59"/>
                      <a:pt x="14" y="59"/>
                    </a:cubicBezTo>
                    <a:cubicBezTo>
                      <a:pt x="0" y="59"/>
                      <a:pt x="0" y="59"/>
                      <a:pt x="0" y="59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14" y="40"/>
                      <a:pt x="14" y="40"/>
                      <a:pt x="14" y="40"/>
                    </a:cubicBezTo>
                    <a:cubicBezTo>
                      <a:pt x="14" y="40"/>
                      <a:pt x="14" y="33"/>
                      <a:pt x="14" y="24"/>
                    </a:cubicBezTo>
                    <a:cubicBezTo>
                      <a:pt x="14" y="12"/>
                      <a:pt x="22" y="0"/>
                      <a:pt x="40" y="0"/>
                    </a:cubicBezTo>
                    <a:cubicBezTo>
                      <a:pt x="48" y="0"/>
                      <a:pt x="53" y="1"/>
                      <a:pt x="53" y="1"/>
                    </a:cubicBezTo>
                    <a:cubicBezTo>
                      <a:pt x="53" y="18"/>
                      <a:pt x="53" y="18"/>
                      <a:pt x="53" y="18"/>
                    </a:cubicBezTo>
                    <a:cubicBezTo>
                      <a:pt x="53" y="18"/>
                      <a:pt x="47" y="18"/>
                      <a:pt x="41" y="18"/>
                    </a:cubicBezTo>
                    <a:cubicBezTo>
                      <a:pt x="34" y="18"/>
                      <a:pt x="33" y="21"/>
                      <a:pt x="33" y="27"/>
                    </a:cubicBezTo>
                    <a:cubicBezTo>
                      <a:pt x="33" y="27"/>
                      <a:pt x="33" y="27"/>
                      <a:pt x="33" y="27"/>
                    </a:cubicBezTo>
                    <a:cubicBezTo>
                      <a:pt x="33" y="29"/>
                      <a:pt x="33" y="32"/>
                      <a:pt x="33" y="40"/>
                    </a:cubicBezTo>
                    <a:cubicBezTo>
                      <a:pt x="53" y="40"/>
                      <a:pt x="53" y="40"/>
                      <a:pt x="53" y="40"/>
                    </a:cubicBezTo>
                    <a:cubicBezTo>
                      <a:pt x="52" y="59"/>
                      <a:pt x="52" y="59"/>
                      <a:pt x="52" y="59"/>
                    </a:cubicBezTo>
                    <a:cubicBezTo>
                      <a:pt x="52" y="59"/>
                      <a:pt x="52" y="59"/>
                      <a:pt x="52" y="59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/>
            </p:spPr>
            <p:txBody>
              <a:bodyPr vert="horz" wrap="square" lIns="89619" tIns="44810" rIns="89619" bIns="4481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4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</p:grpSp>
      <p:grpSp>
        <p:nvGrpSpPr>
          <p:cNvPr id="40" name="Group 39"/>
          <p:cNvGrpSpPr/>
          <p:nvPr/>
        </p:nvGrpSpPr>
        <p:grpSpPr>
          <a:xfrm>
            <a:off x="9026520" y="3022600"/>
            <a:ext cx="1894158" cy="1894156"/>
            <a:chOff x="9102720" y="3098800"/>
            <a:chExt cx="1741758" cy="1741756"/>
          </a:xfrm>
        </p:grpSpPr>
        <p:sp>
          <p:nvSpPr>
            <p:cNvPr id="66" name="Oval 65"/>
            <p:cNvSpPr/>
            <p:nvPr/>
          </p:nvSpPr>
          <p:spPr bwMode="auto">
            <a:xfrm>
              <a:off x="9102720" y="3098800"/>
              <a:ext cx="1741758" cy="1741756"/>
            </a:xfrm>
            <a:prstGeom prst="ellipse">
              <a:avLst/>
            </a:prstGeom>
            <a:solidFill>
              <a:schemeClr val="bg2"/>
            </a:solidFill>
            <a:ln w="508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6" name="Group 4"/>
            <p:cNvGrpSpPr>
              <a:grpSpLocks noChangeAspect="1"/>
            </p:cNvGrpSpPr>
            <p:nvPr/>
          </p:nvGrpSpPr>
          <p:grpSpPr bwMode="auto">
            <a:xfrm>
              <a:off x="9584613" y="3457575"/>
              <a:ext cx="777972" cy="1055712"/>
              <a:chOff x="4567" y="4440"/>
              <a:chExt cx="535" cy="726"/>
            </a:xfrm>
            <a:solidFill>
              <a:schemeClr val="tx1"/>
            </a:solidFill>
          </p:grpSpPr>
          <p:sp>
            <p:nvSpPr>
              <p:cNvPr id="25" name="Freeform 5"/>
              <p:cNvSpPr>
                <a:spLocks noEditPoints="1"/>
              </p:cNvSpPr>
              <p:nvPr/>
            </p:nvSpPr>
            <p:spPr bwMode="auto">
              <a:xfrm>
                <a:off x="4601" y="4440"/>
                <a:ext cx="464" cy="297"/>
              </a:xfrm>
              <a:custGeom>
                <a:avLst/>
                <a:gdLst>
                  <a:gd name="T0" fmla="*/ 74 w 229"/>
                  <a:gd name="T1" fmla="*/ 147 h 147"/>
                  <a:gd name="T2" fmla="*/ 156 w 229"/>
                  <a:gd name="T3" fmla="*/ 147 h 147"/>
                  <a:gd name="T4" fmla="*/ 229 w 229"/>
                  <a:gd name="T5" fmla="*/ 73 h 147"/>
                  <a:gd name="T6" fmla="*/ 156 w 229"/>
                  <a:gd name="T7" fmla="*/ 0 h 147"/>
                  <a:gd name="T8" fmla="*/ 74 w 229"/>
                  <a:gd name="T9" fmla="*/ 0 h 147"/>
                  <a:gd name="T10" fmla="*/ 0 w 229"/>
                  <a:gd name="T11" fmla="*/ 73 h 147"/>
                  <a:gd name="T12" fmla="*/ 74 w 229"/>
                  <a:gd name="T13" fmla="*/ 147 h 147"/>
                  <a:gd name="T14" fmla="*/ 84 w 229"/>
                  <a:gd name="T15" fmla="*/ 36 h 147"/>
                  <a:gd name="T16" fmla="*/ 145 w 229"/>
                  <a:gd name="T17" fmla="*/ 36 h 147"/>
                  <a:gd name="T18" fmla="*/ 183 w 229"/>
                  <a:gd name="T19" fmla="*/ 73 h 147"/>
                  <a:gd name="T20" fmla="*/ 145 w 229"/>
                  <a:gd name="T21" fmla="*/ 111 h 147"/>
                  <a:gd name="T22" fmla="*/ 84 w 229"/>
                  <a:gd name="T23" fmla="*/ 111 h 147"/>
                  <a:gd name="T24" fmla="*/ 47 w 229"/>
                  <a:gd name="T25" fmla="*/ 73 h 147"/>
                  <a:gd name="T26" fmla="*/ 84 w 229"/>
                  <a:gd name="T27" fmla="*/ 36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29" h="147">
                    <a:moveTo>
                      <a:pt x="74" y="147"/>
                    </a:moveTo>
                    <a:cubicBezTo>
                      <a:pt x="156" y="147"/>
                      <a:pt x="156" y="147"/>
                      <a:pt x="156" y="147"/>
                    </a:cubicBezTo>
                    <a:cubicBezTo>
                      <a:pt x="196" y="147"/>
                      <a:pt x="229" y="114"/>
                      <a:pt x="229" y="73"/>
                    </a:cubicBezTo>
                    <a:cubicBezTo>
                      <a:pt x="229" y="33"/>
                      <a:pt x="196" y="0"/>
                      <a:pt x="156" y="0"/>
                    </a:cubicBezTo>
                    <a:cubicBezTo>
                      <a:pt x="74" y="0"/>
                      <a:pt x="74" y="0"/>
                      <a:pt x="74" y="0"/>
                    </a:cubicBezTo>
                    <a:cubicBezTo>
                      <a:pt x="33" y="0"/>
                      <a:pt x="0" y="33"/>
                      <a:pt x="0" y="73"/>
                    </a:cubicBezTo>
                    <a:cubicBezTo>
                      <a:pt x="0" y="114"/>
                      <a:pt x="33" y="147"/>
                      <a:pt x="74" y="147"/>
                    </a:cubicBezTo>
                    <a:close/>
                    <a:moveTo>
                      <a:pt x="84" y="36"/>
                    </a:moveTo>
                    <a:cubicBezTo>
                      <a:pt x="145" y="36"/>
                      <a:pt x="145" y="36"/>
                      <a:pt x="145" y="36"/>
                    </a:cubicBezTo>
                    <a:cubicBezTo>
                      <a:pt x="166" y="36"/>
                      <a:pt x="183" y="53"/>
                      <a:pt x="183" y="73"/>
                    </a:cubicBezTo>
                    <a:cubicBezTo>
                      <a:pt x="183" y="94"/>
                      <a:pt x="166" y="111"/>
                      <a:pt x="145" y="111"/>
                    </a:cubicBezTo>
                    <a:cubicBezTo>
                      <a:pt x="84" y="111"/>
                      <a:pt x="84" y="111"/>
                      <a:pt x="84" y="111"/>
                    </a:cubicBezTo>
                    <a:cubicBezTo>
                      <a:pt x="64" y="111"/>
                      <a:pt x="47" y="94"/>
                      <a:pt x="47" y="73"/>
                    </a:cubicBezTo>
                    <a:cubicBezTo>
                      <a:pt x="47" y="53"/>
                      <a:pt x="64" y="36"/>
                      <a:pt x="84" y="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6" name="Oval 6"/>
              <p:cNvSpPr>
                <a:spLocks noChangeArrowheads="1"/>
              </p:cNvSpPr>
              <p:nvPr/>
            </p:nvSpPr>
            <p:spPr bwMode="auto">
              <a:xfrm>
                <a:off x="4729" y="4557"/>
                <a:ext cx="63" cy="6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8" name="Oval 7"/>
              <p:cNvSpPr>
                <a:spLocks noChangeArrowheads="1"/>
              </p:cNvSpPr>
              <p:nvPr/>
            </p:nvSpPr>
            <p:spPr bwMode="auto">
              <a:xfrm>
                <a:off x="4877" y="4557"/>
                <a:ext cx="61" cy="6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0" name="Freeform 8"/>
              <p:cNvSpPr>
                <a:spLocks/>
              </p:cNvSpPr>
              <p:nvPr/>
            </p:nvSpPr>
            <p:spPr bwMode="auto">
              <a:xfrm>
                <a:off x="4662" y="4928"/>
                <a:ext cx="345" cy="238"/>
              </a:xfrm>
              <a:custGeom>
                <a:avLst/>
                <a:gdLst>
                  <a:gd name="T0" fmla="*/ 170 w 170"/>
                  <a:gd name="T1" fmla="*/ 0 h 118"/>
                  <a:gd name="T2" fmla="*/ 0 w 170"/>
                  <a:gd name="T3" fmla="*/ 0 h 118"/>
                  <a:gd name="T4" fmla="*/ 0 w 170"/>
                  <a:gd name="T5" fmla="*/ 11 h 118"/>
                  <a:gd name="T6" fmla="*/ 38 w 170"/>
                  <a:gd name="T7" fmla="*/ 49 h 118"/>
                  <a:gd name="T8" fmla="*/ 71 w 170"/>
                  <a:gd name="T9" fmla="*/ 49 h 118"/>
                  <a:gd name="T10" fmla="*/ 71 w 170"/>
                  <a:gd name="T11" fmla="*/ 75 h 118"/>
                  <a:gd name="T12" fmla="*/ 61 w 170"/>
                  <a:gd name="T13" fmla="*/ 94 h 118"/>
                  <a:gd name="T14" fmla="*/ 85 w 170"/>
                  <a:gd name="T15" fmla="*/ 118 h 118"/>
                  <a:gd name="T16" fmla="*/ 108 w 170"/>
                  <a:gd name="T17" fmla="*/ 94 h 118"/>
                  <a:gd name="T18" fmla="*/ 99 w 170"/>
                  <a:gd name="T19" fmla="*/ 75 h 118"/>
                  <a:gd name="T20" fmla="*/ 99 w 170"/>
                  <a:gd name="T21" fmla="*/ 49 h 118"/>
                  <a:gd name="T22" fmla="*/ 132 w 170"/>
                  <a:gd name="T23" fmla="*/ 49 h 118"/>
                  <a:gd name="T24" fmla="*/ 170 w 170"/>
                  <a:gd name="T25" fmla="*/ 11 h 118"/>
                  <a:gd name="T26" fmla="*/ 170 w 170"/>
                  <a:gd name="T27" fmla="*/ 0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70" h="118">
                    <a:moveTo>
                      <a:pt x="17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32"/>
                      <a:pt x="17" y="49"/>
                      <a:pt x="38" y="49"/>
                    </a:cubicBezTo>
                    <a:cubicBezTo>
                      <a:pt x="71" y="49"/>
                      <a:pt x="71" y="49"/>
                      <a:pt x="71" y="49"/>
                    </a:cubicBezTo>
                    <a:cubicBezTo>
                      <a:pt x="71" y="75"/>
                      <a:pt x="71" y="75"/>
                      <a:pt x="71" y="75"/>
                    </a:cubicBezTo>
                    <a:cubicBezTo>
                      <a:pt x="65" y="79"/>
                      <a:pt x="61" y="86"/>
                      <a:pt x="61" y="94"/>
                    </a:cubicBezTo>
                    <a:cubicBezTo>
                      <a:pt x="61" y="107"/>
                      <a:pt x="72" y="118"/>
                      <a:pt x="85" y="118"/>
                    </a:cubicBezTo>
                    <a:cubicBezTo>
                      <a:pt x="98" y="118"/>
                      <a:pt x="108" y="107"/>
                      <a:pt x="108" y="94"/>
                    </a:cubicBezTo>
                    <a:cubicBezTo>
                      <a:pt x="108" y="86"/>
                      <a:pt x="105" y="79"/>
                      <a:pt x="99" y="75"/>
                    </a:cubicBezTo>
                    <a:cubicBezTo>
                      <a:pt x="99" y="49"/>
                      <a:pt x="99" y="49"/>
                      <a:pt x="99" y="49"/>
                    </a:cubicBezTo>
                    <a:cubicBezTo>
                      <a:pt x="132" y="49"/>
                      <a:pt x="132" y="49"/>
                      <a:pt x="132" y="49"/>
                    </a:cubicBezTo>
                    <a:cubicBezTo>
                      <a:pt x="153" y="49"/>
                      <a:pt x="170" y="32"/>
                      <a:pt x="170" y="11"/>
                    </a:cubicBezTo>
                    <a:cubicBezTo>
                      <a:pt x="170" y="0"/>
                      <a:pt x="170" y="0"/>
                      <a:pt x="17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1" name="Rectangle 9"/>
              <p:cNvSpPr>
                <a:spLocks noChangeArrowheads="1"/>
              </p:cNvSpPr>
              <p:nvPr/>
            </p:nvSpPr>
            <p:spPr bwMode="auto">
              <a:xfrm>
                <a:off x="4662" y="4761"/>
                <a:ext cx="345" cy="14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3" name="Freeform 10"/>
              <p:cNvSpPr>
                <a:spLocks/>
              </p:cNvSpPr>
              <p:nvPr/>
            </p:nvSpPr>
            <p:spPr bwMode="auto">
              <a:xfrm>
                <a:off x="4567" y="4761"/>
                <a:ext cx="99" cy="300"/>
              </a:xfrm>
              <a:custGeom>
                <a:avLst/>
                <a:gdLst>
                  <a:gd name="T0" fmla="*/ 36 w 49"/>
                  <a:gd name="T1" fmla="*/ 104 h 149"/>
                  <a:gd name="T2" fmla="*/ 36 w 49"/>
                  <a:gd name="T3" fmla="*/ 78 h 149"/>
                  <a:gd name="T4" fmla="*/ 36 w 49"/>
                  <a:gd name="T5" fmla="*/ 60 h 149"/>
                  <a:gd name="T6" fmla="*/ 36 w 49"/>
                  <a:gd name="T7" fmla="*/ 0 h 149"/>
                  <a:gd name="T8" fmla="*/ 0 w 49"/>
                  <a:gd name="T9" fmla="*/ 39 h 149"/>
                  <a:gd name="T10" fmla="*/ 16 w 49"/>
                  <a:gd name="T11" fmla="*/ 71 h 149"/>
                  <a:gd name="T12" fmla="*/ 16 w 49"/>
                  <a:gd name="T13" fmla="*/ 104 h 149"/>
                  <a:gd name="T14" fmla="*/ 2 w 49"/>
                  <a:gd name="T15" fmla="*/ 126 h 149"/>
                  <a:gd name="T16" fmla="*/ 25 w 49"/>
                  <a:gd name="T17" fmla="*/ 149 h 149"/>
                  <a:gd name="T18" fmla="*/ 49 w 49"/>
                  <a:gd name="T19" fmla="*/ 126 h 149"/>
                  <a:gd name="T20" fmla="*/ 36 w 49"/>
                  <a:gd name="T21" fmla="*/ 104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9" h="149">
                    <a:moveTo>
                      <a:pt x="36" y="104"/>
                    </a:moveTo>
                    <a:cubicBezTo>
                      <a:pt x="36" y="78"/>
                      <a:pt x="36" y="78"/>
                      <a:pt x="36" y="78"/>
                    </a:cubicBezTo>
                    <a:cubicBezTo>
                      <a:pt x="36" y="60"/>
                      <a:pt x="36" y="60"/>
                      <a:pt x="36" y="60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16" y="2"/>
                      <a:pt x="0" y="19"/>
                      <a:pt x="0" y="39"/>
                    </a:cubicBezTo>
                    <a:cubicBezTo>
                      <a:pt x="0" y="52"/>
                      <a:pt x="6" y="64"/>
                      <a:pt x="16" y="71"/>
                    </a:cubicBezTo>
                    <a:cubicBezTo>
                      <a:pt x="16" y="104"/>
                      <a:pt x="16" y="104"/>
                      <a:pt x="16" y="104"/>
                    </a:cubicBezTo>
                    <a:cubicBezTo>
                      <a:pt x="8" y="107"/>
                      <a:pt x="2" y="116"/>
                      <a:pt x="2" y="126"/>
                    </a:cubicBezTo>
                    <a:cubicBezTo>
                      <a:pt x="2" y="139"/>
                      <a:pt x="12" y="149"/>
                      <a:pt x="25" y="149"/>
                    </a:cubicBezTo>
                    <a:cubicBezTo>
                      <a:pt x="38" y="149"/>
                      <a:pt x="49" y="139"/>
                      <a:pt x="49" y="126"/>
                    </a:cubicBezTo>
                    <a:cubicBezTo>
                      <a:pt x="49" y="116"/>
                      <a:pt x="43" y="108"/>
                      <a:pt x="36" y="10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8" name="Freeform 11"/>
              <p:cNvSpPr>
                <a:spLocks/>
              </p:cNvSpPr>
              <p:nvPr/>
            </p:nvSpPr>
            <p:spPr bwMode="auto">
              <a:xfrm>
                <a:off x="5003" y="4761"/>
                <a:ext cx="99" cy="300"/>
              </a:xfrm>
              <a:custGeom>
                <a:avLst/>
                <a:gdLst>
                  <a:gd name="T0" fmla="*/ 33 w 49"/>
                  <a:gd name="T1" fmla="*/ 104 h 149"/>
                  <a:gd name="T2" fmla="*/ 33 w 49"/>
                  <a:gd name="T3" fmla="*/ 71 h 149"/>
                  <a:gd name="T4" fmla="*/ 49 w 49"/>
                  <a:gd name="T5" fmla="*/ 39 h 149"/>
                  <a:gd name="T6" fmla="*/ 13 w 49"/>
                  <a:gd name="T7" fmla="*/ 0 h 149"/>
                  <a:gd name="T8" fmla="*/ 13 w 49"/>
                  <a:gd name="T9" fmla="*/ 60 h 149"/>
                  <a:gd name="T10" fmla="*/ 13 w 49"/>
                  <a:gd name="T11" fmla="*/ 78 h 149"/>
                  <a:gd name="T12" fmla="*/ 13 w 49"/>
                  <a:gd name="T13" fmla="*/ 104 h 149"/>
                  <a:gd name="T14" fmla="*/ 0 w 49"/>
                  <a:gd name="T15" fmla="*/ 126 h 149"/>
                  <a:gd name="T16" fmla="*/ 24 w 49"/>
                  <a:gd name="T17" fmla="*/ 149 h 149"/>
                  <a:gd name="T18" fmla="*/ 47 w 49"/>
                  <a:gd name="T19" fmla="*/ 126 h 149"/>
                  <a:gd name="T20" fmla="*/ 33 w 49"/>
                  <a:gd name="T21" fmla="*/ 104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9" h="149">
                    <a:moveTo>
                      <a:pt x="33" y="104"/>
                    </a:moveTo>
                    <a:cubicBezTo>
                      <a:pt x="33" y="71"/>
                      <a:pt x="33" y="71"/>
                      <a:pt x="33" y="71"/>
                    </a:cubicBezTo>
                    <a:cubicBezTo>
                      <a:pt x="43" y="64"/>
                      <a:pt x="49" y="52"/>
                      <a:pt x="49" y="39"/>
                    </a:cubicBezTo>
                    <a:cubicBezTo>
                      <a:pt x="49" y="19"/>
                      <a:pt x="33" y="2"/>
                      <a:pt x="13" y="0"/>
                    </a:cubicBezTo>
                    <a:cubicBezTo>
                      <a:pt x="13" y="60"/>
                      <a:pt x="13" y="60"/>
                      <a:pt x="13" y="60"/>
                    </a:cubicBezTo>
                    <a:cubicBezTo>
                      <a:pt x="13" y="78"/>
                      <a:pt x="13" y="78"/>
                      <a:pt x="13" y="78"/>
                    </a:cubicBezTo>
                    <a:cubicBezTo>
                      <a:pt x="13" y="104"/>
                      <a:pt x="13" y="104"/>
                      <a:pt x="13" y="104"/>
                    </a:cubicBezTo>
                    <a:cubicBezTo>
                      <a:pt x="6" y="108"/>
                      <a:pt x="0" y="116"/>
                      <a:pt x="0" y="126"/>
                    </a:cubicBezTo>
                    <a:cubicBezTo>
                      <a:pt x="0" y="139"/>
                      <a:pt x="11" y="149"/>
                      <a:pt x="24" y="149"/>
                    </a:cubicBezTo>
                    <a:cubicBezTo>
                      <a:pt x="37" y="149"/>
                      <a:pt x="47" y="139"/>
                      <a:pt x="47" y="126"/>
                    </a:cubicBezTo>
                    <a:cubicBezTo>
                      <a:pt x="47" y="116"/>
                      <a:pt x="41" y="107"/>
                      <a:pt x="33" y="10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82924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2" presetClass="path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4.86086E-6 3.40445E-6 L -0.04314 0.00045 " pathEditMode="relative" rAng="0" ptsTypes="AA">
                                      <p:cBhvr>
                                        <p:cTn id="13" dur="10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57" y="23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259E-6 3.40445E-6 L -0.04314 0.00045 " pathEditMode="relative" rAng="0" ptsTypes="AA">
                                      <p:cBhvr>
                                        <p:cTn id="24" dur="10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57" y="23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45417E-6 -6.99047E-7 L -0.04315 0.00045 " pathEditMode="relative" rAng="0" ptsTypes="AA">
                                      <p:cBhvr>
                                        <p:cTn id="35" dur="100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57" y="23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5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259E-6 3.40445E-6 L -0.04314 0.00045 " pathEditMode="relative" rAng="0" ptsTypes="AA">
                                      <p:cBhvr>
                                        <p:cTn id="46" dur="10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57" y="23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" y="-1"/>
            <a:ext cx="12434711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699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" y="-1"/>
            <a:ext cx="12434711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652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" y="-1"/>
            <a:ext cx="12434711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475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" y="-1"/>
            <a:ext cx="12434711" cy="69945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737348" y="656697"/>
            <a:ext cx="5135563" cy="1834348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1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This is how we know how to navigate “back” </a:t>
            </a: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but</a:t>
            </a:r>
            <a:r>
              <a:rPr kumimoji="0" lang="en-US" sz="2000" b="0" i="0" u="none" strike="noStrike" kern="0" cap="none" spc="0" normalizeH="0" noProof="0" dirty="0" smtClean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u</a:t>
            </a: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sers 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won’t necessarily think that </a:t>
            </a: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way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  <a:p>
            <a:pPr marL="0" marR="0" lvl="1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  <a:p>
            <a:pPr marL="0" marR="0" lvl="1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So be 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careful with too much “modality”: </a:t>
            </a: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things 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can get complex </a:t>
            </a: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quickly</a:t>
            </a:r>
            <a:r>
              <a:rPr kumimoji="0" lang="mr-IN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…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353535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39567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" y="-1"/>
            <a:ext cx="12434711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734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" y="-1"/>
            <a:ext cx="12434711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73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" y="-1"/>
            <a:ext cx="12434711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634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" y="-1"/>
            <a:ext cx="12434711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027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/>
          <p:cNvSpPr txBox="1">
            <a:spLocks/>
          </p:cNvSpPr>
          <p:nvPr/>
        </p:nvSpPr>
        <p:spPr>
          <a:xfrm>
            <a:off x="883" y="1620454"/>
            <a:ext cx="12434710" cy="5602096"/>
          </a:xfrm>
          <a:prstGeom prst="rect">
            <a:avLst/>
          </a:prstGeom>
        </p:spPr>
        <p:txBody>
          <a:bodyPr vert="horz" lIns="93260" tIns="46630" rIns="93260" bIns="4663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32597">
              <a:spcBef>
                <a:spcPts val="1020"/>
              </a:spcBef>
              <a:defRPr/>
            </a:pPr>
            <a:endParaRPr lang="en-GB" sz="3264" dirty="0">
              <a:solidFill>
                <a:prstClr val="black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3395" y="1620454"/>
            <a:ext cx="3610312" cy="4899186"/>
          </a:xfrm>
          <a:prstGeom prst="rect">
            <a:avLst/>
          </a:prstGeom>
          <a:ln w="63500">
            <a:solidFill>
              <a:srgbClr val="D7D7D7"/>
            </a:solidFill>
          </a:ln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0451" y="1620454"/>
            <a:ext cx="3615717" cy="4899186"/>
          </a:xfrm>
          <a:prstGeom prst="rect">
            <a:avLst/>
          </a:prstGeom>
          <a:ln w="60325">
            <a:solidFill>
              <a:srgbClr val="D7D7D7"/>
            </a:solidFill>
          </a:ln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Conversational mechanisms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8694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8" descr="First interaction with message buttons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9572" y="2373488"/>
            <a:ext cx="5871130" cy="1929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ontent Placeholder 2"/>
          <p:cNvSpPr txBox="1">
            <a:spLocks/>
          </p:cNvSpPr>
          <p:nvPr/>
        </p:nvSpPr>
        <p:spPr>
          <a:xfrm>
            <a:off x="883" y="1620454"/>
            <a:ext cx="12434710" cy="5602096"/>
          </a:xfrm>
          <a:prstGeom prst="rect">
            <a:avLst/>
          </a:prstGeom>
        </p:spPr>
        <p:txBody>
          <a:bodyPr vert="horz" lIns="93260" tIns="46630" rIns="93260" bIns="4663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32597">
              <a:spcBef>
                <a:spcPts val="1020"/>
              </a:spcBef>
              <a:defRPr/>
            </a:pPr>
            <a:endParaRPr lang="en-GB" sz="3264" dirty="0">
              <a:solidFill>
                <a:prstClr val="black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7" name="Picture 2" descr="https://scontent-lht6-1.xx.fbcdn.net/v/t39.2365-6/14858155_1136082199802015_362293724211838976_n.png?oh=b09717a733fc9ca14eaf1f753fbe0145&amp;oe=595411DD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20"/>
          <a:stretch/>
        </p:blipFill>
        <p:spPr bwMode="auto">
          <a:xfrm>
            <a:off x="511939" y="2648728"/>
            <a:ext cx="2588032" cy="4573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&quot;Example of a list of cards&quot;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2872" y="2767994"/>
            <a:ext cx="3126639" cy="401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6" descr="Screenshot of a datadog messag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9572" y="4209550"/>
            <a:ext cx="5327218" cy="2713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&quot;Example of a thumbnail-card&quot;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4769" y="124540"/>
            <a:ext cx="3872763" cy="2199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s://scontent-lht6-1.xx.fbcdn.net/v/t39.2365-6/13466921_1408414619175015_4955822_n.png?oh=e22e16143d2e90b842e02ac2f3b6f9b8&amp;oe=596BAD63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7" t="3084" r="59005" b="61191"/>
          <a:stretch/>
        </p:blipFill>
        <p:spPr bwMode="auto">
          <a:xfrm>
            <a:off x="9865317" y="-74541"/>
            <a:ext cx="2429676" cy="2911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s://scontent-lht6-1.xx.fbcdn.net/v/t39.2365-6/14858155_1136082199802015_362293724211838976_n.png?oh=b09717a733fc9ca14eaf1f753fbe0145&amp;oe=595411DD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626" r="50294"/>
          <a:stretch/>
        </p:blipFill>
        <p:spPr bwMode="auto">
          <a:xfrm>
            <a:off x="3233012" y="124540"/>
            <a:ext cx="2481157" cy="2136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Good: Limited button selections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6" t="3239" r="5691" b="9020"/>
          <a:stretch/>
        </p:blipFill>
        <p:spPr bwMode="auto">
          <a:xfrm>
            <a:off x="511939" y="124540"/>
            <a:ext cx="2580474" cy="2471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-1" y="2622233"/>
            <a:ext cx="4171951" cy="1613812"/>
          </a:xfrm>
          <a:prstGeom prst="rect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txBody>
          <a:bodyPr wrap="square" lIns="182880" tIns="146304" rIns="182880" bIns="146304" rtlCol="0" anchor="ctr"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3600" dirty="0" smtClean="0">
                <a:solidFill>
                  <a:schemeClr val="bg1"/>
                </a:solidFill>
              </a:rPr>
              <a:t>Generic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131820" y="2622233"/>
            <a:ext cx="4171951" cy="1613812"/>
          </a:xfrm>
          <a:prstGeom prst="rect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txBody>
          <a:bodyPr wrap="square" lIns="182880" tIns="146304" rIns="182880" bIns="146304" rtlCol="0" anchor="ctr"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3600" smtClean="0">
                <a:solidFill>
                  <a:schemeClr val="bg1"/>
                </a:solidFill>
              </a:rPr>
              <a:t>Channel specific</a:t>
            </a:r>
            <a:endParaRPr lang="en-US" sz="3600" dirty="0" smtClean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263642" y="2622233"/>
            <a:ext cx="4171951" cy="1613812"/>
          </a:xfrm>
          <a:prstGeom prst="rect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txBody>
          <a:bodyPr wrap="square" lIns="182880" tIns="146304" rIns="182880" bIns="146304" rtlCol="0" anchor="ctr"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3600" smtClean="0">
                <a:solidFill>
                  <a:schemeClr val="bg1"/>
                </a:solidFill>
              </a:rPr>
              <a:t>Adaptive</a:t>
            </a:r>
            <a:endParaRPr lang="en-US" sz="36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6655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5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" grpId="0" animBg="1"/>
      <p:bldP spid="12" grpId="0" animBg="1"/>
      <p:bldP spid="1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a bot? </a:t>
            </a:r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xmlns="" id="{3551D4DE-D310-4E06-BADE-77317931C6A8}"/>
              </a:ext>
            </a:extLst>
          </p:cNvPr>
          <p:cNvSpPr>
            <a:spLocks/>
          </p:cNvSpPr>
          <p:nvPr/>
        </p:nvSpPr>
        <p:spPr bwMode="auto">
          <a:xfrm>
            <a:off x="9091843" y="1872817"/>
            <a:ext cx="2400067" cy="4302822"/>
          </a:xfrm>
          <a:custGeom>
            <a:avLst/>
            <a:gdLst>
              <a:gd name="T0" fmla="*/ 108 w 108"/>
              <a:gd name="T1" fmla="*/ 188 h 196"/>
              <a:gd name="T2" fmla="*/ 99 w 108"/>
              <a:gd name="T3" fmla="*/ 196 h 196"/>
              <a:gd name="T4" fmla="*/ 8 w 108"/>
              <a:gd name="T5" fmla="*/ 196 h 196"/>
              <a:gd name="T6" fmla="*/ 0 w 108"/>
              <a:gd name="T7" fmla="*/ 188 h 196"/>
              <a:gd name="T8" fmla="*/ 0 w 108"/>
              <a:gd name="T9" fmla="*/ 8 h 196"/>
              <a:gd name="T10" fmla="*/ 8 w 108"/>
              <a:gd name="T11" fmla="*/ 0 h 196"/>
              <a:gd name="T12" fmla="*/ 99 w 108"/>
              <a:gd name="T13" fmla="*/ 0 h 196"/>
              <a:gd name="T14" fmla="*/ 108 w 108"/>
              <a:gd name="T15" fmla="*/ 8 h 196"/>
              <a:gd name="T16" fmla="*/ 108 w 108"/>
              <a:gd name="T17" fmla="*/ 188 h 1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08" h="196">
                <a:moveTo>
                  <a:pt x="108" y="188"/>
                </a:moveTo>
                <a:cubicBezTo>
                  <a:pt x="108" y="192"/>
                  <a:pt x="104" y="196"/>
                  <a:pt x="99" y="196"/>
                </a:cubicBezTo>
                <a:cubicBezTo>
                  <a:pt x="8" y="196"/>
                  <a:pt x="8" y="196"/>
                  <a:pt x="8" y="196"/>
                </a:cubicBezTo>
                <a:cubicBezTo>
                  <a:pt x="4" y="196"/>
                  <a:pt x="0" y="192"/>
                  <a:pt x="0" y="188"/>
                </a:cubicBezTo>
                <a:cubicBezTo>
                  <a:pt x="0" y="8"/>
                  <a:pt x="0" y="8"/>
                  <a:pt x="0" y="8"/>
                </a:cubicBezTo>
                <a:cubicBezTo>
                  <a:pt x="0" y="4"/>
                  <a:pt x="4" y="0"/>
                  <a:pt x="8" y="0"/>
                </a:cubicBezTo>
                <a:cubicBezTo>
                  <a:pt x="99" y="0"/>
                  <a:pt x="99" y="0"/>
                  <a:pt x="99" y="0"/>
                </a:cubicBezTo>
                <a:cubicBezTo>
                  <a:pt x="104" y="0"/>
                  <a:pt x="108" y="4"/>
                  <a:pt x="108" y="8"/>
                </a:cubicBezTo>
                <a:lnTo>
                  <a:pt x="108" y="188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74915" tIns="37458" rIns="74915" bIns="37458" numCol="1" anchor="t" anchorCtr="0" compatLnSpc="1">
            <a:prstTxWarp prst="textNoShape">
              <a:avLst/>
            </a:prstTxWarp>
          </a:bodyPr>
          <a:lstStyle/>
          <a:p>
            <a:endParaRPr lang="en-US" sz="1716"/>
          </a:p>
        </p:txBody>
      </p:sp>
      <p:sp>
        <p:nvSpPr>
          <p:cNvPr id="12" name="Freeform 7">
            <a:extLst>
              <a:ext uri="{FF2B5EF4-FFF2-40B4-BE49-F238E27FC236}">
                <a16:creationId xmlns:a16="http://schemas.microsoft.com/office/drawing/2014/main" xmlns="" id="{20AE2BA1-BF87-4726-BB4C-0A3A6BABBCA3}"/>
              </a:ext>
            </a:extLst>
          </p:cNvPr>
          <p:cNvSpPr>
            <a:spLocks/>
          </p:cNvSpPr>
          <p:nvPr/>
        </p:nvSpPr>
        <p:spPr bwMode="auto">
          <a:xfrm>
            <a:off x="9625190" y="2117868"/>
            <a:ext cx="1311748" cy="64867"/>
          </a:xfrm>
          <a:custGeom>
            <a:avLst/>
            <a:gdLst>
              <a:gd name="T0" fmla="*/ 59 w 59"/>
              <a:gd name="T1" fmla="*/ 2 h 3"/>
              <a:gd name="T2" fmla="*/ 58 w 59"/>
              <a:gd name="T3" fmla="*/ 3 h 3"/>
              <a:gd name="T4" fmla="*/ 1 w 59"/>
              <a:gd name="T5" fmla="*/ 3 h 3"/>
              <a:gd name="T6" fmla="*/ 0 w 59"/>
              <a:gd name="T7" fmla="*/ 2 h 3"/>
              <a:gd name="T8" fmla="*/ 0 w 59"/>
              <a:gd name="T9" fmla="*/ 2 h 3"/>
              <a:gd name="T10" fmla="*/ 1 w 59"/>
              <a:gd name="T11" fmla="*/ 0 h 3"/>
              <a:gd name="T12" fmla="*/ 58 w 59"/>
              <a:gd name="T13" fmla="*/ 0 h 3"/>
              <a:gd name="T14" fmla="*/ 59 w 59"/>
              <a:gd name="T15" fmla="*/ 2 h 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59" h="3">
                <a:moveTo>
                  <a:pt x="59" y="2"/>
                </a:moveTo>
                <a:cubicBezTo>
                  <a:pt x="59" y="2"/>
                  <a:pt x="59" y="3"/>
                  <a:pt x="58" y="3"/>
                </a:cubicBezTo>
                <a:cubicBezTo>
                  <a:pt x="1" y="3"/>
                  <a:pt x="1" y="3"/>
                  <a:pt x="1" y="3"/>
                </a:cubicBezTo>
                <a:cubicBezTo>
                  <a:pt x="0" y="3"/>
                  <a:pt x="0" y="2"/>
                  <a:pt x="0" y="2"/>
                </a:cubicBezTo>
                <a:cubicBezTo>
                  <a:pt x="0" y="2"/>
                  <a:pt x="0" y="2"/>
                  <a:pt x="0" y="2"/>
                </a:cubicBezTo>
                <a:cubicBezTo>
                  <a:pt x="0" y="1"/>
                  <a:pt x="0" y="0"/>
                  <a:pt x="1" y="0"/>
                </a:cubicBezTo>
                <a:cubicBezTo>
                  <a:pt x="58" y="0"/>
                  <a:pt x="58" y="0"/>
                  <a:pt x="58" y="0"/>
                </a:cubicBezTo>
                <a:cubicBezTo>
                  <a:pt x="59" y="0"/>
                  <a:pt x="59" y="1"/>
                  <a:pt x="59" y="2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74915" tIns="37458" rIns="74915" bIns="37458" numCol="1" anchor="t" anchorCtr="0" compatLnSpc="1">
            <a:prstTxWarp prst="textNoShape">
              <a:avLst/>
            </a:prstTxWarp>
          </a:bodyPr>
          <a:lstStyle/>
          <a:p>
            <a:endParaRPr lang="en-US" sz="1716"/>
          </a:p>
        </p:txBody>
      </p:sp>
      <p:sp>
        <p:nvSpPr>
          <p:cNvPr id="13" name="Freeform 8">
            <a:extLst>
              <a:ext uri="{FF2B5EF4-FFF2-40B4-BE49-F238E27FC236}">
                <a16:creationId xmlns:a16="http://schemas.microsoft.com/office/drawing/2014/main" xmlns="" id="{A224DBC2-CAF4-4C70-9800-3B1A66E3B984}"/>
              </a:ext>
            </a:extLst>
          </p:cNvPr>
          <p:cNvSpPr>
            <a:spLocks/>
          </p:cNvSpPr>
          <p:nvPr/>
        </p:nvSpPr>
        <p:spPr bwMode="auto">
          <a:xfrm>
            <a:off x="9199952" y="5800854"/>
            <a:ext cx="245051" cy="129733"/>
          </a:xfrm>
          <a:custGeom>
            <a:avLst/>
            <a:gdLst>
              <a:gd name="T0" fmla="*/ 11 w 11"/>
              <a:gd name="T1" fmla="*/ 3 h 6"/>
              <a:gd name="T2" fmla="*/ 8 w 11"/>
              <a:gd name="T3" fmla="*/ 6 h 6"/>
              <a:gd name="T4" fmla="*/ 3 w 11"/>
              <a:gd name="T5" fmla="*/ 6 h 6"/>
              <a:gd name="T6" fmla="*/ 0 w 11"/>
              <a:gd name="T7" fmla="*/ 3 h 6"/>
              <a:gd name="T8" fmla="*/ 0 w 11"/>
              <a:gd name="T9" fmla="*/ 3 h 6"/>
              <a:gd name="T10" fmla="*/ 3 w 11"/>
              <a:gd name="T11" fmla="*/ 0 h 6"/>
              <a:gd name="T12" fmla="*/ 8 w 11"/>
              <a:gd name="T13" fmla="*/ 0 h 6"/>
              <a:gd name="T14" fmla="*/ 11 w 11"/>
              <a:gd name="T15" fmla="*/ 3 h 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1" h="6">
                <a:moveTo>
                  <a:pt x="11" y="3"/>
                </a:moveTo>
                <a:cubicBezTo>
                  <a:pt x="11" y="5"/>
                  <a:pt x="10" y="6"/>
                  <a:pt x="8" y="6"/>
                </a:cubicBezTo>
                <a:cubicBezTo>
                  <a:pt x="3" y="6"/>
                  <a:pt x="3" y="6"/>
                  <a:pt x="3" y="6"/>
                </a:cubicBezTo>
                <a:cubicBezTo>
                  <a:pt x="1" y="6"/>
                  <a:pt x="0" y="5"/>
                  <a:pt x="0" y="3"/>
                </a:cubicBezTo>
                <a:cubicBezTo>
                  <a:pt x="0" y="3"/>
                  <a:pt x="0" y="3"/>
                  <a:pt x="0" y="3"/>
                </a:cubicBezTo>
                <a:cubicBezTo>
                  <a:pt x="0" y="2"/>
                  <a:pt x="1" y="0"/>
                  <a:pt x="3" y="0"/>
                </a:cubicBezTo>
                <a:cubicBezTo>
                  <a:pt x="8" y="0"/>
                  <a:pt x="8" y="0"/>
                  <a:pt x="8" y="0"/>
                </a:cubicBezTo>
                <a:cubicBezTo>
                  <a:pt x="10" y="0"/>
                  <a:pt x="11" y="2"/>
                  <a:pt x="11" y="3"/>
                </a:cubicBezTo>
                <a:close/>
              </a:path>
            </a:pathLst>
          </a:custGeom>
          <a:solidFill>
            <a:srgbClr val="73737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74915" tIns="37458" rIns="74915" bIns="37458" numCol="1" anchor="t" anchorCtr="0" compatLnSpc="1">
            <a:prstTxWarp prst="textNoShape">
              <a:avLst/>
            </a:prstTxWarp>
          </a:bodyPr>
          <a:lstStyle/>
          <a:p>
            <a:endParaRPr lang="en-US" sz="1716"/>
          </a:p>
        </p:txBody>
      </p:sp>
      <p:sp>
        <p:nvSpPr>
          <p:cNvPr id="14" name="Freeform 9">
            <a:extLst>
              <a:ext uri="{FF2B5EF4-FFF2-40B4-BE49-F238E27FC236}">
                <a16:creationId xmlns:a16="http://schemas.microsoft.com/office/drawing/2014/main" xmlns="" id="{1A3117E7-1661-4BCF-9320-2E11EF78B9C5}"/>
              </a:ext>
            </a:extLst>
          </p:cNvPr>
          <p:cNvSpPr>
            <a:spLocks/>
          </p:cNvSpPr>
          <p:nvPr/>
        </p:nvSpPr>
        <p:spPr bwMode="auto">
          <a:xfrm>
            <a:off x="11117123" y="5800854"/>
            <a:ext cx="245051" cy="129733"/>
          </a:xfrm>
          <a:custGeom>
            <a:avLst/>
            <a:gdLst>
              <a:gd name="T0" fmla="*/ 11 w 11"/>
              <a:gd name="T1" fmla="*/ 3 h 6"/>
              <a:gd name="T2" fmla="*/ 8 w 11"/>
              <a:gd name="T3" fmla="*/ 6 h 6"/>
              <a:gd name="T4" fmla="*/ 3 w 11"/>
              <a:gd name="T5" fmla="*/ 6 h 6"/>
              <a:gd name="T6" fmla="*/ 0 w 11"/>
              <a:gd name="T7" fmla="*/ 3 h 6"/>
              <a:gd name="T8" fmla="*/ 0 w 11"/>
              <a:gd name="T9" fmla="*/ 3 h 6"/>
              <a:gd name="T10" fmla="*/ 3 w 11"/>
              <a:gd name="T11" fmla="*/ 0 h 6"/>
              <a:gd name="T12" fmla="*/ 8 w 11"/>
              <a:gd name="T13" fmla="*/ 0 h 6"/>
              <a:gd name="T14" fmla="*/ 11 w 11"/>
              <a:gd name="T15" fmla="*/ 3 h 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1" h="6">
                <a:moveTo>
                  <a:pt x="11" y="3"/>
                </a:moveTo>
                <a:cubicBezTo>
                  <a:pt x="11" y="5"/>
                  <a:pt x="9" y="6"/>
                  <a:pt x="8" y="6"/>
                </a:cubicBezTo>
                <a:cubicBezTo>
                  <a:pt x="3" y="6"/>
                  <a:pt x="3" y="6"/>
                  <a:pt x="3" y="6"/>
                </a:cubicBezTo>
                <a:cubicBezTo>
                  <a:pt x="1" y="6"/>
                  <a:pt x="0" y="5"/>
                  <a:pt x="0" y="3"/>
                </a:cubicBezTo>
                <a:cubicBezTo>
                  <a:pt x="0" y="3"/>
                  <a:pt x="0" y="3"/>
                  <a:pt x="0" y="3"/>
                </a:cubicBezTo>
                <a:cubicBezTo>
                  <a:pt x="0" y="2"/>
                  <a:pt x="1" y="0"/>
                  <a:pt x="3" y="0"/>
                </a:cubicBezTo>
                <a:cubicBezTo>
                  <a:pt x="8" y="0"/>
                  <a:pt x="8" y="0"/>
                  <a:pt x="8" y="0"/>
                </a:cubicBezTo>
                <a:cubicBezTo>
                  <a:pt x="9" y="0"/>
                  <a:pt x="11" y="2"/>
                  <a:pt x="11" y="3"/>
                </a:cubicBezTo>
                <a:close/>
              </a:path>
            </a:pathLst>
          </a:custGeom>
          <a:solidFill>
            <a:srgbClr val="73737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74915" tIns="37458" rIns="74915" bIns="37458" numCol="1" anchor="t" anchorCtr="0" compatLnSpc="1">
            <a:prstTxWarp prst="textNoShape">
              <a:avLst/>
            </a:prstTxWarp>
          </a:bodyPr>
          <a:lstStyle/>
          <a:p>
            <a:endParaRPr lang="en-US" sz="1716"/>
          </a:p>
        </p:txBody>
      </p:sp>
      <p:sp>
        <p:nvSpPr>
          <p:cNvPr id="15" name="Freeform 10">
            <a:extLst>
              <a:ext uri="{FF2B5EF4-FFF2-40B4-BE49-F238E27FC236}">
                <a16:creationId xmlns:a16="http://schemas.microsoft.com/office/drawing/2014/main" xmlns="" id="{AB76AA29-2877-4013-9765-1BE2F847EFBD}"/>
              </a:ext>
            </a:extLst>
          </p:cNvPr>
          <p:cNvSpPr>
            <a:spLocks/>
          </p:cNvSpPr>
          <p:nvPr/>
        </p:nvSpPr>
        <p:spPr bwMode="auto">
          <a:xfrm>
            <a:off x="10028804" y="5735985"/>
            <a:ext cx="504519" cy="266674"/>
          </a:xfrm>
          <a:custGeom>
            <a:avLst/>
            <a:gdLst>
              <a:gd name="T0" fmla="*/ 23 w 23"/>
              <a:gd name="T1" fmla="*/ 6 h 12"/>
              <a:gd name="T2" fmla="*/ 17 w 23"/>
              <a:gd name="T3" fmla="*/ 12 h 12"/>
              <a:gd name="T4" fmla="*/ 6 w 23"/>
              <a:gd name="T5" fmla="*/ 12 h 12"/>
              <a:gd name="T6" fmla="*/ 0 w 23"/>
              <a:gd name="T7" fmla="*/ 6 h 12"/>
              <a:gd name="T8" fmla="*/ 0 w 23"/>
              <a:gd name="T9" fmla="*/ 6 h 12"/>
              <a:gd name="T10" fmla="*/ 6 w 23"/>
              <a:gd name="T11" fmla="*/ 0 h 12"/>
              <a:gd name="T12" fmla="*/ 17 w 23"/>
              <a:gd name="T13" fmla="*/ 0 h 12"/>
              <a:gd name="T14" fmla="*/ 23 w 23"/>
              <a:gd name="T15" fmla="*/ 6 h 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3" h="12">
                <a:moveTo>
                  <a:pt x="23" y="6"/>
                </a:moveTo>
                <a:cubicBezTo>
                  <a:pt x="23" y="10"/>
                  <a:pt x="21" y="12"/>
                  <a:pt x="17" y="12"/>
                </a:cubicBezTo>
                <a:cubicBezTo>
                  <a:pt x="6" y="12"/>
                  <a:pt x="6" y="12"/>
                  <a:pt x="6" y="12"/>
                </a:cubicBezTo>
                <a:cubicBezTo>
                  <a:pt x="3" y="12"/>
                  <a:pt x="0" y="10"/>
                  <a:pt x="0" y="6"/>
                </a:cubicBezTo>
                <a:cubicBezTo>
                  <a:pt x="0" y="6"/>
                  <a:pt x="0" y="6"/>
                  <a:pt x="0" y="6"/>
                </a:cubicBezTo>
                <a:cubicBezTo>
                  <a:pt x="0" y="3"/>
                  <a:pt x="3" y="0"/>
                  <a:pt x="6" y="0"/>
                </a:cubicBezTo>
                <a:cubicBezTo>
                  <a:pt x="17" y="0"/>
                  <a:pt x="17" y="0"/>
                  <a:pt x="17" y="0"/>
                </a:cubicBezTo>
                <a:cubicBezTo>
                  <a:pt x="21" y="0"/>
                  <a:pt x="23" y="3"/>
                  <a:pt x="23" y="6"/>
                </a:cubicBezTo>
                <a:close/>
              </a:path>
            </a:pathLst>
          </a:custGeom>
          <a:solidFill>
            <a:srgbClr val="73737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74915" tIns="37458" rIns="74915" bIns="37458" numCol="1" anchor="t" anchorCtr="0" compatLnSpc="1">
            <a:prstTxWarp prst="textNoShape">
              <a:avLst/>
            </a:prstTxWarp>
          </a:bodyPr>
          <a:lstStyle/>
          <a:p>
            <a:endParaRPr lang="en-US" sz="1716"/>
          </a:p>
        </p:txBody>
      </p:sp>
      <p:pic>
        <p:nvPicPr>
          <p:cNvPr id="108" name="BotFrameworkLoopingVideo">
            <a:hlinkClick r:id="" action="ppaction://media"/>
            <a:extLst>
              <a:ext uri="{FF2B5EF4-FFF2-40B4-BE49-F238E27FC236}">
                <a16:creationId xmlns:a16="http://schemas.microsoft.com/office/drawing/2014/main" xmlns="" id="{BD805836-A295-48F6-9EA7-A0AEC91B1EA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200702" y="2485447"/>
            <a:ext cx="2182345" cy="3143050"/>
          </a:xfrm>
          <a:prstGeom prst="rect">
            <a:avLst/>
          </a:prstGeom>
        </p:spPr>
      </p:pic>
      <p:sp>
        <p:nvSpPr>
          <p:cNvPr id="111" name="Freeform: Shape 110">
            <a:extLst>
              <a:ext uri="{FF2B5EF4-FFF2-40B4-BE49-F238E27FC236}">
                <a16:creationId xmlns:a16="http://schemas.microsoft.com/office/drawing/2014/main" xmlns="" id="{CCD2D443-E773-4935-B651-6A2FA6D5332A}"/>
              </a:ext>
            </a:extLst>
          </p:cNvPr>
          <p:cNvSpPr/>
          <p:nvPr/>
        </p:nvSpPr>
        <p:spPr bwMode="auto">
          <a:xfrm>
            <a:off x="2933277" y="4211498"/>
            <a:ext cx="4080899" cy="458244"/>
          </a:xfrm>
          <a:custGeom>
            <a:avLst/>
            <a:gdLst>
              <a:gd name="connsiteX0" fmla="*/ 0 w 3183467"/>
              <a:gd name="connsiteY0" fmla="*/ 338667 h 338667"/>
              <a:gd name="connsiteX1" fmla="*/ 300567 w 3183467"/>
              <a:gd name="connsiteY1" fmla="*/ 338667 h 338667"/>
              <a:gd name="connsiteX2" fmla="*/ 465667 w 3183467"/>
              <a:gd name="connsiteY2" fmla="*/ 173567 h 338667"/>
              <a:gd name="connsiteX3" fmla="*/ 1494367 w 3183467"/>
              <a:gd name="connsiteY3" fmla="*/ 173567 h 338667"/>
              <a:gd name="connsiteX4" fmla="*/ 1600200 w 3183467"/>
              <a:gd name="connsiteY4" fmla="*/ 0 h 338667"/>
              <a:gd name="connsiteX5" fmla="*/ 3183467 w 3183467"/>
              <a:gd name="connsiteY5" fmla="*/ 0 h 3386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83467" h="338667">
                <a:moveTo>
                  <a:pt x="0" y="338667"/>
                </a:moveTo>
                <a:lnTo>
                  <a:pt x="300567" y="338667"/>
                </a:lnTo>
                <a:lnTo>
                  <a:pt x="465667" y="173567"/>
                </a:lnTo>
                <a:lnTo>
                  <a:pt x="1494367" y="173567"/>
                </a:lnTo>
                <a:lnTo>
                  <a:pt x="1600200" y="0"/>
                </a:lnTo>
                <a:lnTo>
                  <a:pt x="3183467" y="0"/>
                </a:lnTo>
              </a:path>
            </a:pathLst>
          </a:custGeom>
          <a:noFill/>
          <a:ln w="3175" cap="flat">
            <a:solidFill>
              <a:schemeClr val="accent5"/>
            </a:solidFill>
            <a:prstDash val="solid"/>
            <a:miter lim="800000"/>
            <a:headEnd type="none" w="lg" len="med"/>
            <a:tailEnd type="none" w="lg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764196"/>
            <a:endParaRPr lang="en-US" sz="2400"/>
          </a:p>
        </p:txBody>
      </p:sp>
      <p:sp>
        <p:nvSpPr>
          <p:cNvPr id="110" name="Freeform: Shape 109">
            <a:extLst>
              <a:ext uri="{FF2B5EF4-FFF2-40B4-BE49-F238E27FC236}">
                <a16:creationId xmlns:a16="http://schemas.microsoft.com/office/drawing/2014/main" xmlns="" id="{44BA6E20-095F-4935-8EF6-2F32719FD895}"/>
              </a:ext>
            </a:extLst>
          </p:cNvPr>
          <p:cNvSpPr/>
          <p:nvPr/>
        </p:nvSpPr>
        <p:spPr bwMode="auto">
          <a:xfrm>
            <a:off x="2264490" y="3864718"/>
            <a:ext cx="4145529" cy="656404"/>
          </a:xfrm>
          <a:custGeom>
            <a:avLst/>
            <a:gdLst>
              <a:gd name="connsiteX0" fmla="*/ 0 w 3860800"/>
              <a:gd name="connsiteY0" fmla="*/ 673100 h 673100"/>
              <a:gd name="connsiteX1" fmla="*/ 0 w 3860800"/>
              <a:gd name="connsiteY1" fmla="*/ 0 h 673100"/>
              <a:gd name="connsiteX2" fmla="*/ 3860800 w 3860800"/>
              <a:gd name="connsiteY2" fmla="*/ 0 h 673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60800" h="673100">
                <a:moveTo>
                  <a:pt x="0" y="673100"/>
                </a:moveTo>
                <a:lnTo>
                  <a:pt x="0" y="0"/>
                </a:lnTo>
                <a:lnTo>
                  <a:pt x="3860800" y="0"/>
                </a:lnTo>
              </a:path>
            </a:pathLst>
          </a:custGeom>
          <a:noFill/>
          <a:ln w="3175" cap="flat">
            <a:solidFill>
              <a:schemeClr val="accent5"/>
            </a:solidFill>
            <a:prstDash val="solid"/>
            <a:miter lim="800000"/>
            <a:headEnd type="none" w="lg" len="med"/>
            <a:tailEnd type="none" w="lg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764196"/>
            <a:endParaRPr lang="en-US" sz="2400"/>
          </a:p>
        </p:txBody>
      </p:sp>
      <p:sp>
        <p:nvSpPr>
          <p:cNvPr id="104" name="Freeform: Shape 103">
            <a:extLst>
              <a:ext uri="{FF2B5EF4-FFF2-40B4-BE49-F238E27FC236}">
                <a16:creationId xmlns:a16="http://schemas.microsoft.com/office/drawing/2014/main" xmlns="" id="{BB752716-3F16-4927-8D3E-437F187FCA60}"/>
              </a:ext>
            </a:extLst>
          </p:cNvPr>
          <p:cNvSpPr/>
          <p:nvPr/>
        </p:nvSpPr>
        <p:spPr bwMode="auto">
          <a:xfrm>
            <a:off x="1583316" y="3992696"/>
            <a:ext cx="4826700" cy="885207"/>
          </a:xfrm>
          <a:custGeom>
            <a:avLst/>
            <a:gdLst>
              <a:gd name="connsiteX0" fmla="*/ 254000 w 4546600"/>
              <a:gd name="connsiteY0" fmla="*/ 825500 h 825500"/>
              <a:gd name="connsiteX1" fmla="*/ 84667 w 4546600"/>
              <a:gd name="connsiteY1" fmla="*/ 825500 h 825500"/>
              <a:gd name="connsiteX2" fmla="*/ 0 w 4546600"/>
              <a:gd name="connsiteY2" fmla="*/ 736600 h 825500"/>
              <a:gd name="connsiteX3" fmla="*/ 0 w 4546600"/>
              <a:gd name="connsiteY3" fmla="*/ 0 h 825500"/>
              <a:gd name="connsiteX4" fmla="*/ 3259667 w 4546600"/>
              <a:gd name="connsiteY4" fmla="*/ 0 h 825500"/>
              <a:gd name="connsiteX5" fmla="*/ 3352800 w 4546600"/>
              <a:gd name="connsiteY5" fmla="*/ 93133 h 825500"/>
              <a:gd name="connsiteX6" fmla="*/ 3352800 w 4546600"/>
              <a:gd name="connsiteY6" fmla="*/ 520700 h 825500"/>
              <a:gd name="connsiteX7" fmla="*/ 4546600 w 4546600"/>
              <a:gd name="connsiteY7" fmla="*/ 520700 h 825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46600" h="825500">
                <a:moveTo>
                  <a:pt x="254000" y="825500"/>
                </a:moveTo>
                <a:lnTo>
                  <a:pt x="84667" y="825500"/>
                </a:lnTo>
                <a:lnTo>
                  <a:pt x="0" y="736600"/>
                </a:lnTo>
                <a:lnTo>
                  <a:pt x="0" y="0"/>
                </a:lnTo>
                <a:lnTo>
                  <a:pt x="3259667" y="0"/>
                </a:lnTo>
                <a:lnTo>
                  <a:pt x="3352800" y="93133"/>
                </a:lnTo>
                <a:lnTo>
                  <a:pt x="3352800" y="520700"/>
                </a:lnTo>
                <a:lnTo>
                  <a:pt x="4546600" y="520700"/>
                </a:lnTo>
              </a:path>
            </a:pathLst>
          </a:custGeom>
          <a:noFill/>
          <a:ln w="3175" cap="flat">
            <a:solidFill>
              <a:schemeClr val="accent5"/>
            </a:solidFill>
            <a:prstDash val="solid"/>
            <a:miter lim="800000"/>
            <a:headEnd type="none" w="lg" len="med"/>
            <a:tailEnd type="none" w="lg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764196"/>
            <a:endParaRPr lang="en-US" sz="2400"/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xmlns="" id="{708BF256-1E55-4495-B8FA-ACAA793FA52A}"/>
              </a:ext>
            </a:extLst>
          </p:cNvPr>
          <p:cNvGrpSpPr/>
          <p:nvPr/>
        </p:nvGrpSpPr>
        <p:grpSpPr>
          <a:xfrm>
            <a:off x="1003063" y="1596163"/>
            <a:ext cx="6934798" cy="1523172"/>
            <a:chOff x="774499" y="2427216"/>
            <a:chExt cx="5080398" cy="992474"/>
          </a:xfrm>
        </p:grpSpPr>
        <p:grpSp>
          <p:nvGrpSpPr>
            <p:cNvPr id="227" name="Group 226">
              <a:extLst>
                <a:ext uri="{FF2B5EF4-FFF2-40B4-BE49-F238E27FC236}">
                  <a16:creationId xmlns:a16="http://schemas.microsoft.com/office/drawing/2014/main" xmlns="" id="{1674D713-1EE9-4622-93FD-52FAA7EFDDB8}"/>
                </a:ext>
              </a:extLst>
            </p:cNvPr>
            <p:cNvGrpSpPr/>
            <p:nvPr/>
          </p:nvGrpSpPr>
          <p:grpSpPr>
            <a:xfrm>
              <a:off x="774499" y="2427219"/>
              <a:ext cx="1507414" cy="992471"/>
              <a:chOff x="774499" y="2486488"/>
              <a:chExt cx="1507414" cy="992471"/>
            </a:xfrm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xmlns="" id="{65C290FC-1691-430F-A033-552D1B1DB7A1}"/>
                  </a:ext>
                </a:extLst>
              </p:cNvPr>
              <p:cNvSpPr/>
              <p:nvPr/>
            </p:nvSpPr>
            <p:spPr bwMode="auto">
              <a:xfrm>
                <a:off x="774499" y="2655999"/>
                <a:ext cx="1507414" cy="822960"/>
              </a:xfrm>
              <a:prstGeom prst="rect">
                <a:avLst/>
              </a:prstGeom>
              <a:noFill/>
              <a:ln w="3175">
                <a:solidFill>
                  <a:schemeClr val="accent5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76397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80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44" name="Rectangle 143">
                <a:extLst>
                  <a:ext uri="{FF2B5EF4-FFF2-40B4-BE49-F238E27FC236}">
                    <a16:creationId xmlns:a16="http://schemas.microsoft.com/office/drawing/2014/main" xmlns="" id="{298D27D0-EBEA-47C8-99E5-71AC8B8A81F2}"/>
                  </a:ext>
                </a:extLst>
              </p:cNvPr>
              <p:cNvSpPr/>
              <p:nvPr/>
            </p:nvSpPr>
            <p:spPr bwMode="auto">
              <a:xfrm>
                <a:off x="983327" y="2486488"/>
                <a:ext cx="1089757" cy="290826"/>
              </a:xfrm>
              <a:prstGeom prst="rect">
                <a:avLst/>
              </a:prstGeom>
              <a:solidFill>
                <a:schemeClr val="bg2"/>
              </a:solidFill>
              <a:ln w="3175"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763974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TYPE</a:t>
                </a:r>
              </a:p>
            </p:txBody>
          </p: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xmlns="" id="{586B5B07-9EB7-4189-9932-8DD8121CA3E6}"/>
                  </a:ext>
                </a:extLst>
              </p:cNvPr>
              <p:cNvGrpSpPr/>
              <p:nvPr/>
            </p:nvGrpSpPr>
            <p:grpSpPr>
              <a:xfrm>
                <a:off x="1188959" y="2816962"/>
                <a:ext cx="678492" cy="537678"/>
                <a:chOff x="-883702" y="2865968"/>
                <a:chExt cx="4841870" cy="3836989"/>
              </a:xfrm>
              <a:solidFill>
                <a:schemeClr val="tx1"/>
              </a:solidFill>
            </p:grpSpPr>
            <p:sp>
              <p:nvSpPr>
                <p:cNvPr id="114" name="Freeform 6">
                  <a:extLst>
                    <a:ext uri="{FF2B5EF4-FFF2-40B4-BE49-F238E27FC236}">
                      <a16:creationId xmlns:a16="http://schemas.microsoft.com/office/drawing/2014/main" xmlns="" id="{100944CC-C055-4953-A449-1E31E79CCB4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-883702" y="2865968"/>
                  <a:ext cx="4841870" cy="3836989"/>
                </a:xfrm>
                <a:custGeom>
                  <a:avLst/>
                  <a:gdLst>
                    <a:gd name="T0" fmla="*/ 0 w 2504"/>
                    <a:gd name="T1" fmla="*/ 813 h 1993"/>
                    <a:gd name="T2" fmla="*/ 46 w 2504"/>
                    <a:gd name="T3" fmla="*/ 713 h 1993"/>
                    <a:gd name="T4" fmla="*/ 206 w 2504"/>
                    <a:gd name="T5" fmla="*/ 641 h 1993"/>
                    <a:gd name="T6" fmla="*/ 578 w 2504"/>
                    <a:gd name="T7" fmla="*/ 641 h 1993"/>
                    <a:gd name="T8" fmla="*/ 1178 w 2504"/>
                    <a:gd name="T9" fmla="*/ 641 h 1993"/>
                    <a:gd name="T10" fmla="*/ 1207 w 2504"/>
                    <a:gd name="T11" fmla="*/ 641 h 1993"/>
                    <a:gd name="T12" fmla="*/ 1194 w 2504"/>
                    <a:gd name="T13" fmla="*/ 556 h 1993"/>
                    <a:gd name="T14" fmla="*/ 1108 w 2504"/>
                    <a:gd name="T15" fmla="*/ 361 h 1993"/>
                    <a:gd name="T16" fmla="*/ 1028 w 2504"/>
                    <a:gd name="T17" fmla="*/ 52 h 1993"/>
                    <a:gd name="T18" fmla="*/ 1069 w 2504"/>
                    <a:gd name="T19" fmla="*/ 2 h 1993"/>
                    <a:gd name="T20" fmla="*/ 1117 w 2504"/>
                    <a:gd name="T21" fmla="*/ 46 h 1993"/>
                    <a:gd name="T22" fmla="*/ 1122 w 2504"/>
                    <a:gd name="T23" fmla="*/ 125 h 1993"/>
                    <a:gd name="T24" fmla="*/ 1195 w 2504"/>
                    <a:gd name="T25" fmla="*/ 333 h 1993"/>
                    <a:gd name="T26" fmla="*/ 1295 w 2504"/>
                    <a:gd name="T27" fmla="*/ 641 h 1993"/>
                    <a:gd name="T28" fmla="*/ 1320 w 2504"/>
                    <a:gd name="T29" fmla="*/ 641 h 1993"/>
                    <a:gd name="T30" fmla="*/ 2294 w 2504"/>
                    <a:gd name="T31" fmla="*/ 641 h 1993"/>
                    <a:gd name="T32" fmla="*/ 2468 w 2504"/>
                    <a:gd name="T33" fmla="*/ 728 h 1993"/>
                    <a:gd name="T34" fmla="*/ 2504 w 2504"/>
                    <a:gd name="T35" fmla="*/ 813 h 1993"/>
                    <a:gd name="T36" fmla="*/ 2504 w 2504"/>
                    <a:gd name="T37" fmla="*/ 1817 h 1993"/>
                    <a:gd name="T38" fmla="*/ 2475 w 2504"/>
                    <a:gd name="T39" fmla="*/ 1895 h 1993"/>
                    <a:gd name="T40" fmla="*/ 2289 w 2504"/>
                    <a:gd name="T41" fmla="*/ 1993 h 1993"/>
                    <a:gd name="T42" fmla="*/ 407 w 2504"/>
                    <a:gd name="T43" fmla="*/ 1993 h 1993"/>
                    <a:gd name="T44" fmla="*/ 207 w 2504"/>
                    <a:gd name="T45" fmla="*/ 1993 h 1993"/>
                    <a:gd name="T46" fmla="*/ 48 w 2504"/>
                    <a:gd name="T47" fmla="*/ 1923 h 1993"/>
                    <a:gd name="T48" fmla="*/ 0 w 2504"/>
                    <a:gd name="T49" fmla="*/ 1817 h 1993"/>
                    <a:gd name="T50" fmla="*/ 0 w 2504"/>
                    <a:gd name="T51" fmla="*/ 813 h 1993"/>
                    <a:gd name="T52" fmla="*/ 1250 w 2504"/>
                    <a:gd name="T53" fmla="*/ 1904 h 1993"/>
                    <a:gd name="T54" fmla="*/ 2284 w 2504"/>
                    <a:gd name="T55" fmla="*/ 1904 h 1993"/>
                    <a:gd name="T56" fmla="*/ 2318 w 2504"/>
                    <a:gd name="T57" fmla="*/ 1902 h 1993"/>
                    <a:gd name="T58" fmla="*/ 2370 w 2504"/>
                    <a:gd name="T59" fmla="*/ 1881 h 1993"/>
                    <a:gd name="T60" fmla="*/ 2415 w 2504"/>
                    <a:gd name="T61" fmla="*/ 1779 h 1993"/>
                    <a:gd name="T62" fmla="*/ 2415 w 2504"/>
                    <a:gd name="T63" fmla="*/ 855 h 1993"/>
                    <a:gd name="T64" fmla="*/ 2413 w 2504"/>
                    <a:gd name="T65" fmla="*/ 825 h 1993"/>
                    <a:gd name="T66" fmla="*/ 2318 w 2504"/>
                    <a:gd name="T67" fmla="*/ 733 h 1993"/>
                    <a:gd name="T68" fmla="*/ 2088 w 2504"/>
                    <a:gd name="T69" fmla="*/ 731 h 1993"/>
                    <a:gd name="T70" fmla="*/ 216 w 2504"/>
                    <a:gd name="T71" fmla="*/ 730 h 1993"/>
                    <a:gd name="T72" fmla="*/ 89 w 2504"/>
                    <a:gd name="T73" fmla="*/ 851 h 1993"/>
                    <a:gd name="T74" fmla="*/ 90 w 2504"/>
                    <a:gd name="T75" fmla="*/ 1785 h 1993"/>
                    <a:gd name="T76" fmla="*/ 101 w 2504"/>
                    <a:gd name="T77" fmla="*/ 1841 h 1993"/>
                    <a:gd name="T78" fmla="*/ 214 w 2504"/>
                    <a:gd name="T79" fmla="*/ 1904 h 1993"/>
                    <a:gd name="T80" fmla="*/ 1250 w 2504"/>
                    <a:gd name="T81" fmla="*/ 1904 h 19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2504" h="1993">
                      <a:moveTo>
                        <a:pt x="0" y="813"/>
                      </a:moveTo>
                      <a:cubicBezTo>
                        <a:pt x="11" y="778"/>
                        <a:pt x="21" y="742"/>
                        <a:pt x="46" y="713"/>
                      </a:cubicBezTo>
                      <a:cubicBezTo>
                        <a:pt x="89" y="664"/>
                        <a:pt x="142" y="641"/>
                        <a:pt x="206" y="641"/>
                      </a:cubicBezTo>
                      <a:cubicBezTo>
                        <a:pt x="330" y="642"/>
                        <a:pt x="454" y="641"/>
                        <a:pt x="578" y="641"/>
                      </a:cubicBezTo>
                      <a:cubicBezTo>
                        <a:pt x="778" y="641"/>
                        <a:pt x="978" y="641"/>
                        <a:pt x="1178" y="641"/>
                      </a:cubicBezTo>
                      <a:cubicBezTo>
                        <a:pt x="1186" y="641"/>
                        <a:pt x="1194" y="641"/>
                        <a:pt x="1207" y="641"/>
                      </a:cubicBezTo>
                      <a:cubicBezTo>
                        <a:pt x="1203" y="611"/>
                        <a:pt x="1199" y="583"/>
                        <a:pt x="1194" y="556"/>
                      </a:cubicBezTo>
                      <a:cubicBezTo>
                        <a:pt x="1180" y="485"/>
                        <a:pt x="1144" y="423"/>
                        <a:pt x="1108" y="361"/>
                      </a:cubicBezTo>
                      <a:cubicBezTo>
                        <a:pt x="1054" y="265"/>
                        <a:pt x="1027" y="162"/>
                        <a:pt x="1028" y="52"/>
                      </a:cubicBezTo>
                      <a:cubicBezTo>
                        <a:pt x="1028" y="22"/>
                        <a:pt x="1043" y="4"/>
                        <a:pt x="1069" y="2"/>
                      </a:cubicBezTo>
                      <a:cubicBezTo>
                        <a:pt x="1095" y="0"/>
                        <a:pt x="1114" y="17"/>
                        <a:pt x="1117" y="46"/>
                      </a:cubicBezTo>
                      <a:cubicBezTo>
                        <a:pt x="1119" y="72"/>
                        <a:pt x="1119" y="99"/>
                        <a:pt x="1122" y="125"/>
                      </a:cubicBezTo>
                      <a:cubicBezTo>
                        <a:pt x="1129" y="200"/>
                        <a:pt x="1157" y="268"/>
                        <a:pt x="1195" y="333"/>
                      </a:cubicBezTo>
                      <a:cubicBezTo>
                        <a:pt x="1251" y="428"/>
                        <a:pt x="1291" y="527"/>
                        <a:pt x="1295" y="641"/>
                      </a:cubicBezTo>
                      <a:cubicBezTo>
                        <a:pt x="1305" y="641"/>
                        <a:pt x="1312" y="641"/>
                        <a:pt x="1320" y="641"/>
                      </a:cubicBezTo>
                      <a:cubicBezTo>
                        <a:pt x="1645" y="641"/>
                        <a:pt x="1969" y="642"/>
                        <a:pt x="2294" y="641"/>
                      </a:cubicBezTo>
                      <a:cubicBezTo>
                        <a:pt x="2367" y="641"/>
                        <a:pt x="2427" y="667"/>
                        <a:pt x="2468" y="728"/>
                      </a:cubicBezTo>
                      <a:cubicBezTo>
                        <a:pt x="2485" y="753"/>
                        <a:pt x="2492" y="785"/>
                        <a:pt x="2504" y="813"/>
                      </a:cubicBezTo>
                      <a:cubicBezTo>
                        <a:pt x="2504" y="1148"/>
                        <a:pt x="2504" y="1483"/>
                        <a:pt x="2504" y="1817"/>
                      </a:cubicBezTo>
                      <a:cubicBezTo>
                        <a:pt x="2495" y="1843"/>
                        <a:pt x="2489" y="1872"/>
                        <a:pt x="2475" y="1895"/>
                      </a:cubicBezTo>
                      <a:cubicBezTo>
                        <a:pt x="2434" y="1965"/>
                        <a:pt x="2369" y="1993"/>
                        <a:pt x="2289" y="1993"/>
                      </a:cubicBezTo>
                      <a:cubicBezTo>
                        <a:pt x="1662" y="1993"/>
                        <a:pt x="1035" y="1993"/>
                        <a:pt x="407" y="1993"/>
                      </a:cubicBezTo>
                      <a:cubicBezTo>
                        <a:pt x="341" y="1993"/>
                        <a:pt x="274" y="1993"/>
                        <a:pt x="207" y="1993"/>
                      </a:cubicBezTo>
                      <a:cubicBezTo>
                        <a:pt x="144" y="1993"/>
                        <a:pt x="91" y="1971"/>
                        <a:pt x="48" y="1923"/>
                      </a:cubicBezTo>
                      <a:cubicBezTo>
                        <a:pt x="22" y="1893"/>
                        <a:pt x="9" y="1856"/>
                        <a:pt x="0" y="1817"/>
                      </a:cubicBezTo>
                      <a:cubicBezTo>
                        <a:pt x="0" y="1483"/>
                        <a:pt x="0" y="1148"/>
                        <a:pt x="0" y="813"/>
                      </a:cubicBezTo>
                      <a:close/>
                      <a:moveTo>
                        <a:pt x="1250" y="1904"/>
                      </a:moveTo>
                      <a:cubicBezTo>
                        <a:pt x="1595" y="1904"/>
                        <a:pt x="1939" y="1904"/>
                        <a:pt x="2284" y="1904"/>
                      </a:cubicBezTo>
                      <a:cubicBezTo>
                        <a:pt x="2295" y="1904"/>
                        <a:pt x="2307" y="1905"/>
                        <a:pt x="2318" y="1902"/>
                      </a:cubicBezTo>
                      <a:cubicBezTo>
                        <a:pt x="2336" y="1897"/>
                        <a:pt x="2355" y="1891"/>
                        <a:pt x="2370" y="1881"/>
                      </a:cubicBezTo>
                      <a:cubicBezTo>
                        <a:pt x="2405" y="1857"/>
                        <a:pt x="2415" y="1820"/>
                        <a:pt x="2415" y="1779"/>
                      </a:cubicBezTo>
                      <a:cubicBezTo>
                        <a:pt x="2415" y="1471"/>
                        <a:pt x="2415" y="1163"/>
                        <a:pt x="2415" y="855"/>
                      </a:cubicBezTo>
                      <a:cubicBezTo>
                        <a:pt x="2415" y="845"/>
                        <a:pt x="2414" y="835"/>
                        <a:pt x="2413" y="825"/>
                      </a:cubicBezTo>
                      <a:cubicBezTo>
                        <a:pt x="2407" y="776"/>
                        <a:pt x="2368" y="735"/>
                        <a:pt x="2318" y="733"/>
                      </a:cubicBezTo>
                      <a:cubicBezTo>
                        <a:pt x="2241" y="730"/>
                        <a:pt x="2165" y="731"/>
                        <a:pt x="2088" y="731"/>
                      </a:cubicBezTo>
                      <a:cubicBezTo>
                        <a:pt x="1464" y="730"/>
                        <a:pt x="840" y="731"/>
                        <a:pt x="216" y="730"/>
                      </a:cubicBezTo>
                      <a:cubicBezTo>
                        <a:pt x="132" y="730"/>
                        <a:pt x="89" y="784"/>
                        <a:pt x="89" y="851"/>
                      </a:cubicBezTo>
                      <a:cubicBezTo>
                        <a:pt x="90" y="1162"/>
                        <a:pt x="89" y="1474"/>
                        <a:pt x="90" y="1785"/>
                      </a:cubicBezTo>
                      <a:cubicBezTo>
                        <a:pt x="90" y="1804"/>
                        <a:pt x="94" y="1824"/>
                        <a:pt x="101" y="1841"/>
                      </a:cubicBezTo>
                      <a:cubicBezTo>
                        <a:pt x="123" y="1888"/>
                        <a:pt x="164" y="1904"/>
                        <a:pt x="214" y="1904"/>
                      </a:cubicBezTo>
                      <a:cubicBezTo>
                        <a:pt x="559" y="1904"/>
                        <a:pt x="905" y="1904"/>
                        <a:pt x="1250" y="190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74915" tIns="37458" rIns="74915" bIns="37458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/>
                </a:p>
              </p:txBody>
            </p:sp>
            <p:sp>
              <p:nvSpPr>
                <p:cNvPr id="115" name="Freeform 7">
                  <a:extLst>
                    <a:ext uri="{FF2B5EF4-FFF2-40B4-BE49-F238E27FC236}">
                      <a16:creationId xmlns:a16="http://schemas.microsoft.com/office/drawing/2014/main" xmlns="" id="{6E316A58-1B61-49A0-988A-864673233D6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0097" y="5825069"/>
                  <a:ext cx="2457447" cy="512763"/>
                </a:xfrm>
                <a:custGeom>
                  <a:avLst/>
                  <a:gdLst>
                    <a:gd name="T0" fmla="*/ 635 w 1271"/>
                    <a:gd name="T1" fmla="*/ 0 h 266"/>
                    <a:gd name="T2" fmla="*/ 1207 w 1271"/>
                    <a:gd name="T3" fmla="*/ 0 h 266"/>
                    <a:gd name="T4" fmla="*/ 1271 w 1271"/>
                    <a:gd name="T5" fmla="*/ 65 h 266"/>
                    <a:gd name="T6" fmla="*/ 1271 w 1271"/>
                    <a:gd name="T7" fmla="*/ 203 h 266"/>
                    <a:gd name="T8" fmla="*/ 1206 w 1271"/>
                    <a:gd name="T9" fmla="*/ 266 h 266"/>
                    <a:gd name="T10" fmla="*/ 342 w 1271"/>
                    <a:gd name="T11" fmla="*/ 266 h 266"/>
                    <a:gd name="T12" fmla="*/ 61 w 1271"/>
                    <a:gd name="T13" fmla="*/ 266 h 266"/>
                    <a:gd name="T14" fmla="*/ 0 w 1271"/>
                    <a:gd name="T15" fmla="*/ 205 h 266"/>
                    <a:gd name="T16" fmla="*/ 0 w 1271"/>
                    <a:gd name="T17" fmla="*/ 59 h 266"/>
                    <a:gd name="T18" fmla="*/ 59 w 1271"/>
                    <a:gd name="T19" fmla="*/ 0 h 266"/>
                    <a:gd name="T20" fmla="*/ 635 w 1271"/>
                    <a:gd name="T21" fmla="*/ 0 h 2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271" h="266">
                      <a:moveTo>
                        <a:pt x="635" y="0"/>
                      </a:moveTo>
                      <a:cubicBezTo>
                        <a:pt x="826" y="0"/>
                        <a:pt x="1016" y="0"/>
                        <a:pt x="1207" y="0"/>
                      </a:cubicBezTo>
                      <a:cubicBezTo>
                        <a:pt x="1257" y="0"/>
                        <a:pt x="1271" y="14"/>
                        <a:pt x="1271" y="65"/>
                      </a:cubicBezTo>
                      <a:cubicBezTo>
                        <a:pt x="1271" y="111"/>
                        <a:pt x="1271" y="157"/>
                        <a:pt x="1271" y="203"/>
                      </a:cubicBezTo>
                      <a:cubicBezTo>
                        <a:pt x="1271" y="253"/>
                        <a:pt x="1257" y="266"/>
                        <a:pt x="1206" y="266"/>
                      </a:cubicBezTo>
                      <a:cubicBezTo>
                        <a:pt x="918" y="266"/>
                        <a:pt x="630" y="266"/>
                        <a:pt x="342" y="266"/>
                      </a:cubicBezTo>
                      <a:cubicBezTo>
                        <a:pt x="248" y="266"/>
                        <a:pt x="155" y="266"/>
                        <a:pt x="61" y="266"/>
                      </a:cubicBezTo>
                      <a:cubicBezTo>
                        <a:pt x="15" y="266"/>
                        <a:pt x="0" y="251"/>
                        <a:pt x="0" y="205"/>
                      </a:cubicBezTo>
                      <a:cubicBezTo>
                        <a:pt x="0" y="156"/>
                        <a:pt x="0" y="107"/>
                        <a:pt x="0" y="59"/>
                      </a:cubicBezTo>
                      <a:cubicBezTo>
                        <a:pt x="0" y="16"/>
                        <a:pt x="16" y="0"/>
                        <a:pt x="59" y="0"/>
                      </a:cubicBezTo>
                      <a:cubicBezTo>
                        <a:pt x="251" y="0"/>
                        <a:pt x="443" y="0"/>
                        <a:pt x="63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74915" tIns="37458" rIns="74915" bIns="37458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/>
                </a:p>
              </p:txBody>
            </p:sp>
            <p:sp>
              <p:nvSpPr>
                <p:cNvPr id="116" name="Freeform 8">
                  <a:extLst>
                    <a:ext uri="{FF2B5EF4-FFF2-40B4-BE49-F238E27FC236}">
                      <a16:creationId xmlns:a16="http://schemas.microsoft.com/office/drawing/2014/main" xmlns="" id="{D97D3184-9233-4A23-97A9-14783D86C41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336015" y="5174194"/>
                  <a:ext cx="841374" cy="514350"/>
                </a:xfrm>
                <a:custGeom>
                  <a:avLst/>
                  <a:gdLst>
                    <a:gd name="T0" fmla="*/ 217 w 435"/>
                    <a:gd name="T1" fmla="*/ 267 h 267"/>
                    <a:gd name="T2" fmla="*/ 56 w 435"/>
                    <a:gd name="T3" fmla="*/ 267 h 267"/>
                    <a:gd name="T4" fmla="*/ 0 w 435"/>
                    <a:gd name="T5" fmla="*/ 211 h 267"/>
                    <a:gd name="T6" fmla="*/ 1 w 435"/>
                    <a:gd name="T7" fmla="*/ 53 h 267"/>
                    <a:gd name="T8" fmla="*/ 51 w 435"/>
                    <a:gd name="T9" fmla="*/ 0 h 267"/>
                    <a:gd name="T10" fmla="*/ 383 w 435"/>
                    <a:gd name="T11" fmla="*/ 0 h 267"/>
                    <a:gd name="T12" fmla="*/ 434 w 435"/>
                    <a:gd name="T13" fmla="*/ 51 h 267"/>
                    <a:gd name="T14" fmla="*/ 434 w 435"/>
                    <a:gd name="T15" fmla="*/ 217 h 267"/>
                    <a:gd name="T16" fmla="*/ 383 w 435"/>
                    <a:gd name="T17" fmla="*/ 267 h 267"/>
                    <a:gd name="T18" fmla="*/ 217 w 435"/>
                    <a:gd name="T19" fmla="*/ 267 h 2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435" h="267">
                      <a:moveTo>
                        <a:pt x="217" y="267"/>
                      </a:moveTo>
                      <a:cubicBezTo>
                        <a:pt x="163" y="267"/>
                        <a:pt x="110" y="267"/>
                        <a:pt x="56" y="267"/>
                      </a:cubicBezTo>
                      <a:cubicBezTo>
                        <a:pt x="15" y="267"/>
                        <a:pt x="1" y="252"/>
                        <a:pt x="0" y="211"/>
                      </a:cubicBezTo>
                      <a:cubicBezTo>
                        <a:pt x="0" y="158"/>
                        <a:pt x="0" y="106"/>
                        <a:pt x="1" y="53"/>
                      </a:cubicBezTo>
                      <a:cubicBezTo>
                        <a:pt x="1" y="18"/>
                        <a:pt x="17" y="1"/>
                        <a:pt x="51" y="0"/>
                      </a:cubicBezTo>
                      <a:cubicBezTo>
                        <a:pt x="162" y="0"/>
                        <a:pt x="273" y="0"/>
                        <a:pt x="383" y="0"/>
                      </a:cubicBezTo>
                      <a:cubicBezTo>
                        <a:pt x="416" y="0"/>
                        <a:pt x="434" y="18"/>
                        <a:pt x="434" y="51"/>
                      </a:cubicBezTo>
                      <a:cubicBezTo>
                        <a:pt x="435" y="106"/>
                        <a:pt x="435" y="162"/>
                        <a:pt x="434" y="217"/>
                      </a:cubicBezTo>
                      <a:cubicBezTo>
                        <a:pt x="434" y="251"/>
                        <a:pt x="418" y="266"/>
                        <a:pt x="383" y="267"/>
                      </a:cubicBezTo>
                      <a:cubicBezTo>
                        <a:pt x="328" y="267"/>
                        <a:pt x="273" y="267"/>
                        <a:pt x="217" y="26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74915" tIns="37458" rIns="74915" bIns="37458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/>
                </a:p>
              </p:txBody>
            </p:sp>
            <p:sp>
              <p:nvSpPr>
                <p:cNvPr id="117" name="Freeform 9">
                  <a:extLst>
                    <a:ext uri="{FF2B5EF4-FFF2-40B4-BE49-F238E27FC236}">
                      <a16:creationId xmlns:a16="http://schemas.microsoft.com/office/drawing/2014/main" xmlns="" id="{51168EFF-FF8C-4FBB-BB2C-C8E351172FA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72282" y="5174194"/>
                  <a:ext cx="838199" cy="515938"/>
                </a:xfrm>
                <a:custGeom>
                  <a:avLst/>
                  <a:gdLst>
                    <a:gd name="T0" fmla="*/ 218 w 434"/>
                    <a:gd name="T1" fmla="*/ 0 h 268"/>
                    <a:gd name="T2" fmla="*/ 374 w 434"/>
                    <a:gd name="T3" fmla="*/ 0 h 268"/>
                    <a:gd name="T4" fmla="*/ 434 w 434"/>
                    <a:gd name="T5" fmla="*/ 60 h 268"/>
                    <a:gd name="T6" fmla="*/ 434 w 434"/>
                    <a:gd name="T7" fmla="*/ 213 h 268"/>
                    <a:gd name="T8" fmla="*/ 380 w 434"/>
                    <a:gd name="T9" fmla="*/ 267 h 268"/>
                    <a:gd name="T10" fmla="*/ 53 w 434"/>
                    <a:gd name="T11" fmla="*/ 268 h 268"/>
                    <a:gd name="T12" fmla="*/ 0 w 434"/>
                    <a:gd name="T13" fmla="*/ 215 h 268"/>
                    <a:gd name="T14" fmla="*/ 0 w 434"/>
                    <a:gd name="T15" fmla="*/ 55 h 268"/>
                    <a:gd name="T16" fmla="*/ 56 w 434"/>
                    <a:gd name="T17" fmla="*/ 0 h 268"/>
                    <a:gd name="T18" fmla="*/ 218 w 434"/>
                    <a:gd name="T19" fmla="*/ 0 h 2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434" h="268">
                      <a:moveTo>
                        <a:pt x="218" y="0"/>
                      </a:moveTo>
                      <a:cubicBezTo>
                        <a:pt x="270" y="0"/>
                        <a:pt x="322" y="0"/>
                        <a:pt x="374" y="0"/>
                      </a:cubicBezTo>
                      <a:cubicBezTo>
                        <a:pt x="419" y="0"/>
                        <a:pt x="434" y="15"/>
                        <a:pt x="434" y="60"/>
                      </a:cubicBezTo>
                      <a:cubicBezTo>
                        <a:pt x="434" y="111"/>
                        <a:pt x="434" y="162"/>
                        <a:pt x="434" y="213"/>
                      </a:cubicBezTo>
                      <a:cubicBezTo>
                        <a:pt x="434" y="251"/>
                        <a:pt x="418" y="267"/>
                        <a:pt x="380" y="267"/>
                      </a:cubicBezTo>
                      <a:cubicBezTo>
                        <a:pt x="271" y="268"/>
                        <a:pt x="162" y="268"/>
                        <a:pt x="53" y="268"/>
                      </a:cubicBezTo>
                      <a:cubicBezTo>
                        <a:pt x="16" y="267"/>
                        <a:pt x="0" y="251"/>
                        <a:pt x="0" y="215"/>
                      </a:cubicBezTo>
                      <a:cubicBezTo>
                        <a:pt x="0" y="161"/>
                        <a:pt x="0" y="108"/>
                        <a:pt x="0" y="55"/>
                      </a:cubicBezTo>
                      <a:cubicBezTo>
                        <a:pt x="0" y="17"/>
                        <a:pt x="17" y="0"/>
                        <a:pt x="56" y="0"/>
                      </a:cubicBezTo>
                      <a:cubicBezTo>
                        <a:pt x="110" y="0"/>
                        <a:pt x="164" y="0"/>
                        <a:pt x="2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74915" tIns="37458" rIns="74915" bIns="37458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/>
                </a:p>
              </p:txBody>
            </p:sp>
            <p:sp>
              <p:nvSpPr>
                <p:cNvPr id="118" name="Freeform 10">
                  <a:extLst>
                    <a:ext uri="{FF2B5EF4-FFF2-40B4-BE49-F238E27FC236}">
                      <a16:creationId xmlns:a16="http://schemas.microsoft.com/office/drawing/2014/main" xmlns="" id="{E1C5D1B4-EDA4-4C55-962C-4839E481DCB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336015" y="4531256"/>
                  <a:ext cx="517524" cy="515938"/>
                </a:xfrm>
                <a:custGeom>
                  <a:avLst/>
                  <a:gdLst>
                    <a:gd name="T0" fmla="*/ 0 w 268"/>
                    <a:gd name="T1" fmla="*/ 133 h 268"/>
                    <a:gd name="T2" fmla="*/ 1 w 268"/>
                    <a:gd name="T3" fmla="*/ 49 h 268"/>
                    <a:gd name="T4" fmla="*/ 49 w 268"/>
                    <a:gd name="T5" fmla="*/ 0 h 268"/>
                    <a:gd name="T6" fmla="*/ 219 w 268"/>
                    <a:gd name="T7" fmla="*/ 0 h 268"/>
                    <a:gd name="T8" fmla="*/ 266 w 268"/>
                    <a:gd name="T9" fmla="*/ 46 h 268"/>
                    <a:gd name="T10" fmla="*/ 267 w 268"/>
                    <a:gd name="T11" fmla="*/ 222 h 268"/>
                    <a:gd name="T12" fmla="*/ 223 w 268"/>
                    <a:gd name="T13" fmla="*/ 266 h 268"/>
                    <a:gd name="T14" fmla="*/ 43 w 268"/>
                    <a:gd name="T15" fmla="*/ 266 h 268"/>
                    <a:gd name="T16" fmla="*/ 1 w 268"/>
                    <a:gd name="T17" fmla="*/ 219 h 268"/>
                    <a:gd name="T18" fmla="*/ 0 w 268"/>
                    <a:gd name="T19" fmla="*/ 133 h 2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68" h="268">
                      <a:moveTo>
                        <a:pt x="0" y="133"/>
                      </a:moveTo>
                      <a:cubicBezTo>
                        <a:pt x="0" y="105"/>
                        <a:pt x="0" y="77"/>
                        <a:pt x="1" y="49"/>
                      </a:cubicBezTo>
                      <a:cubicBezTo>
                        <a:pt x="1" y="18"/>
                        <a:pt x="19" y="1"/>
                        <a:pt x="49" y="0"/>
                      </a:cubicBezTo>
                      <a:cubicBezTo>
                        <a:pt x="106" y="0"/>
                        <a:pt x="162" y="0"/>
                        <a:pt x="219" y="0"/>
                      </a:cubicBezTo>
                      <a:cubicBezTo>
                        <a:pt x="247" y="1"/>
                        <a:pt x="266" y="18"/>
                        <a:pt x="266" y="46"/>
                      </a:cubicBezTo>
                      <a:cubicBezTo>
                        <a:pt x="268" y="104"/>
                        <a:pt x="268" y="163"/>
                        <a:pt x="267" y="222"/>
                      </a:cubicBezTo>
                      <a:cubicBezTo>
                        <a:pt x="266" y="249"/>
                        <a:pt x="251" y="266"/>
                        <a:pt x="223" y="266"/>
                      </a:cubicBezTo>
                      <a:cubicBezTo>
                        <a:pt x="163" y="268"/>
                        <a:pt x="103" y="268"/>
                        <a:pt x="43" y="266"/>
                      </a:cubicBezTo>
                      <a:cubicBezTo>
                        <a:pt x="15" y="265"/>
                        <a:pt x="1" y="247"/>
                        <a:pt x="1" y="219"/>
                      </a:cubicBezTo>
                      <a:cubicBezTo>
                        <a:pt x="0" y="190"/>
                        <a:pt x="0" y="162"/>
                        <a:pt x="0" y="13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74915" tIns="37458" rIns="74915" bIns="37458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/>
                </a:p>
              </p:txBody>
            </p:sp>
            <p:sp>
              <p:nvSpPr>
                <p:cNvPr id="119" name="Freeform 11">
                  <a:extLst>
                    <a:ext uri="{FF2B5EF4-FFF2-40B4-BE49-F238E27FC236}">
                      <a16:creationId xmlns:a16="http://schemas.microsoft.com/office/drawing/2014/main" xmlns="" id="{8A8A0185-2D37-41FE-BB46-2CBB8240CE9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6922" y="4531256"/>
                  <a:ext cx="520699" cy="515938"/>
                </a:xfrm>
                <a:custGeom>
                  <a:avLst/>
                  <a:gdLst>
                    <a:gd name="T0" fmla="*/ 137 w 269"/>
                    <a:gd name="T1" fmla="*/ 0 h 268"/>
                    <a:gd name="T2" fmla="*/ 219 w 269"/>
                    <a:gd name="T3" fmla="*/ 0 h 268"/>
                    <a:gd name="T4" fmla="*/ 268 w 269"/>
                    <a:gd name="T5" fmla="*/ 48 h 268"/>
                    <a:gd name="T6" fmla="*/ 268 w 269"/>
                    <a:gd name="T7" fmla="*/ 218 h 268"/>
                    <a:gd name="T8" fmla="*/ 222 w 269"/>
                    <a:gd name="T9" fmla="*/ 267 h 268"/>
                    <a:gd name="T10" fmla="*/ 48 w 269"/>
                    <a:gd name="T11" fmla="*/ 267 h 268"/>
                    <a:gd name="T12" fmla="*/ 1 w 269"/>
                    <a:gd name="T13" fmla="*/ 216 h 268"/>
                    <a:gd name="T14" fmla="*/ 1 w 269"/>
                    <a:gd name="T15" fmla="*/ 53 h 268"/>
                    <a:gd name="T16" fmla="*/ 55 w 269"/>
                    <a:gd name="T17" fmla="*/ 0 h 268"/>
                    <a:gd name="T18" fmla="*/ 59 w 269"/>
                    <a:gd name="T19" fmla="*/ 0 h 268"/>
                    <a:gd name="T20" fmla="*/ 137 w 269"/>
                    <a:gd name="T21" fmla="*/ 0 h 2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69" h="268">
                      <a:moveTo>
                        <a:pt x="137" y="0"/>
                      </a:moveTo>
                      <a:cubicBezTo>
                        <a:pt x="164" y="0"/>
                        <a:pt x="191" y="0"/>
                        <a:pt x="219" y="0"/>
                      </a:cubicBezTo>
                      <a:cubicBezTo>
                        <a:pt x="249" y="1"/>
                        <a:pt x="267" y="18"/>
                        <a:pt x="268" y="48"/>
                      </a:cubicBezTo>
                      <a:cubicBezTo>
                        <a:pt x="269" y="105"/>
                        <a:pt x="268" y="162"/>
                        <a:pt x="268" y="218"/>
                      </a:cubicBezTo>
                      <a:cubicBezTo>
                        <a:pt x="267" y="249"/>
                        <a:pt x="252" y="266"/>
                        <a:pt x="222" y="267"/>
                      </a:cubicBezTo>
                      <a:cubicBezTo>
                        <a:pt x="164" y="268"/>
                        <a:pt x="106" y="268"/>
                        <a:pt x="48" y="267"/>
                      </a:cubicBezTo>
                      <a:cubicBezTo>
                        <a:pt x="18" y="266"/>
                        <a:pt x="1" y="247"/>
                        <a:pt x="1" y="216"/>
                      </a:cubicBezTo>
                      <a:cubicBezTo>
                        <a:pt x="0" y="162"/>
                        <a:pt x="0" y="107"/>
                        <a:pt x="1" y="53"/>
                      </a:cubicBezTo>
                      <a:cubicBezTo>
                        <a:pt x="1" y="18"/>
                        <a:pt x="20" y="1"/>
                        <a:pt x="55" y="0"/>
                      </a:cubicBezTo>
                      <a:cubicBezTo>
                        <a:pt x="56" y="0"/>
                        <a:pt x="58" y="0"/>
                        <a:pt x="59" y="0"/>
                      </a:cubicBezTo>
                      <a:cubicBezTo>
                        <a:pt x="85" y="0"/>
                        <a:pt x="111" y="0"/>
                        <a:pt x="137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74915" tIns="37458" rIns="74915" bIns="37458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/>
                </a:p>
              </p:txBody>
            </p:sp>
            <p:sp>
              <p:nvSpPr>
                <p:cNvPr id="120" name="Freeform 12">
                  <a:extLst>
                    <a:ext uri="{FF2B5EF4-FFF2-40B4-BE49-F238E27FC236}">
                      <a16:creationId xmlns:a16="http://schemas.microsoft.com/office/drawing/2014/main" xmlns="" id="{99AB241C-DDF9-447F-97C7-999BCDBE742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48432" y="4531256"/>
                  <a:ext cx="519112" cy="515938"/>
                </a:xfrm>
                <a:custGeom>
                  <a:avLst/>
                  <a:gdLst>
                    <a:gd name="T0" fmla="*/ 132 w 268"/>
                    <a:gd name="T1" fmla="*/ 0 h 268"/>
                    <a:gd name="T2" fmla="*/ 218 w 268"/>
                    <a:gd name="T3" fmla="*/ 0 h 268"/>
                    <a:gd name="T4" fmla="*/ 267 w 268"/>
                    <a:gd name="T5" fmla="*/ 49 h 268"/>
                    <a:gd name="T6" fmla="*/ 267 w 268"/>
                    <a:gd name="T7" fmla="*/ 219 h 268"/>
                    <a:gd name="T8" fmla="*/ 222 w 268"/>
                    <a:gd name="T9" fmla="*/ 267 h 268"/>
                    <a:gd name="T10" fmla="*/ 45 w 268"/>
                    <a:gd name="T11" fmla="*/ 266 h 268"/>
                    <a:gd name="T12" fmla="*/ 1 w 268"/>
                    <a:gd name="T13" fmla="*/ 220 h 268"/>
                    <a:gd name="T14" fmla="*/ 1 w 268"/>
                    <a:gd name="T15" fmla="*/ 48 h 268"/>
                    <a:gd name="T16" fmla="*/ 50 w 268"/>
                    <a:gd name="T17" fmla="*/ 0 h 268"/>
                    <a:gd name="T18" fmla="*/ 132 w 268"/>
                    <a:gd name="T19" fmla="*/ 0 h 2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68" h="268">
                      <a:moveTo>
                        <a:pt x="132" y="0"/>
                      </a:moveTo>
                      <a:cubicBezTo>
                        <a:pt x="161" y="0"/>
                        <a:pt x="189" y="0"/>
                        <a:pt x="218" y="0"/>
                      </a:cubicBezTo>
                      <a:cubicBezTo>
                        <a:pt x="248" y="1"/>
                        <a:pt x="267" y="19"/>
                        <a:pt x="267" y="49"/>
                      </a:cubicBezTo>
                      <a:cubicBezTo>
                        <a:pt x="268" y="106"/>
                        <a:pt x="268" y="162"/>
                        <a:pt x="267" y="219"/>
                      </a:cubicBezTo>
                      <a:cubicBezTo>
                        <a:pt x="267" y="247"/>
                        <a:pt x="251" y="266"/>
                        <a:pt x="222" y="267"/>
                      </a:cubicBezTo>
                      <a:cubicBezTo>
                        <a:pt x="163" y="268"/>
                        <a:pt x="104" y="268"/>
                        <a:pt x="45" y="266"/>
                      </a:cubicBezTo>
                      <a:cubicBezTo>
                        <a:pt x="16" y="266"/>
                        <a:pt x="1" y="249"/>
                        <a:pt x="1" y="220"/>
                      </a:cubicBezTo>
                      <a:cubicBezTo>
                        <a:pt x="0" y="163"/>
                        <a:pt x="0" y="105"/>
                        <a:pt x="1" y="48"/>
                      </a:cubicBezTo>
                      <a:cubicBezTo>
                        <a:pt x="1" y="17"/>
                        <a:pt x="19" y="1"/>
                        <a:pt x="50" y="0"/>
                      </a:cubicBezTo>
                      <a:cubicBezTo>
                        <a:pt x="78" y="0"/>
                        <a:pt x="105" y="0"/>
                        <a:pt x="13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74915" tIns="37458" rIns="74915" bIns="37458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/>
                </a:p>
              </p:txBody>
            </p:sp>
            <p:sp>
              <p:nvSpPr>
                <p:cNvPr id="121" name="Freeform 13">
                  <a:extLst>
                    <a:ext uri="{FF2B5EF4-FFF2-40B4-BE49-F238E27FC236}">
                      <a16:creationId xmlns:a16="http://schemas.microsoft.com/office/drawing/2014/main" xmlns="" id="{DD3DE50E-4D47-4B39-99F6-514A0DA0C77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54621" y="4531256"/>
                  <a:ext cx="519112" cy="515938"/>
                </a:xfrm>
                <a:custGeom>
                  <a:avLst/>
                  <a:gdLst>
                    <a:gd name="T0" fmla="*/ 135 w 268"/>
                    <a:gd name="T1" fmla="*/ 0 h 268"/>
                    <a:gd name="T2" fmla="*/ 219 w 268"/>
                    <a:gd name="T3" fmla="*/ 0 h 268"/>
                    <a:gd name="T4" fmla="*/ 266 w 268"/>
                    <a:gd name="T5" fmla="*/ 44 h 268"/>
                    <a:gd name="T6" fmla="*/ 266 w 268"/>
                    <a:gd name="T7" fmla="*/ 225 h 268"/>
                    <a:gd name="T8" fmla="*/ 226 w 268"/>
                    <a:gd name="T9" fmla="*/ 266 h 268"/>
                    <a:gd name="T10" fmla="*/ 44 w 268"/>
                    <a:gd name="T11" fmla="*/ 266 h 268"/>
                    <a:gd name="T12" fmla="*/ 1 w 268"/>
                    <a:gd name="T13" fmla="*/ 222 h 268"/>
                    <a:gd name="T14" fmla="*/ 1 w 268"/>
                    <a:gd name="T15" fmla="*/ 44 h 268"/>
                    <a:gd name="T16" fmla="*/ 49 w 268"/>
                    <a:gd name="T17" fmla="*/ 0 h 268"/>
                    <a:gd name="T18" fmla="*/ 135 w 268"/>
                    <a:gd name="T19" fmla="*/ 0 h 2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68" h="268">
                      <a:moveTo>
                        <a:pt x="135" y="0"/>
                      </a:moveTo>
                      <a:cubicBezTo>
                        <a:pt x="163" y="0"/>
                        <a:pt x="191" y="0"/>
                        <a:pt x="219" y="0"/>
                      </a:cubicBezTo>
                      <a:cubicBezTo>
                        <a:pt x="247" y="1"/>
                        <a:pt x="265" y="15"/>
                        <a:pt x="266" y="44"/>
                      </a:cubicBezTo>
                      <a:cubicBezTo>
                        <a:pt x="268" y="104"/>
                        <a:pt x="268" y="165"/>
                        <a:pt x="266" y="225"/>
                      </a:cubicBezTo>
                      <a:cubicBezTo>
                        <a:pt x="266" y="251"/>
                        <a:pt x="251" y="265"/>
                        <a:pt x="226" y="266"/>
                      </a:cubicBezTo>
                      <a:cubicBezTo>
                        <a:pt x="165" y="268"/>
                        <a:pt x="104" y="268"/>
                        <a:pt x="44" y="266"/>
                      </a:cubicBezTo>
                      <a:cubicBezTo>
                        <a:pt x="18" y="266"/>
                        <a:pt x="2" y="249"/>
                        <a:pt x="1" y="222"/>
                      </a:cubicBezTo>
                      <a:cubicBezTo>
                        <a:pt x="0" y="163"/>
                        <a:pt x="0" y="104"/>
                        <a:pt x="1" y="44"/>
                      </a:cubicBezTo>
                      <a:cubicBezTo>
                        <a:pt x="2" y="17"/>
                        <a:pt x="21" y="1"/>
                        <a:pt x="49" y="0"/>
                      </a:cubicBezTo>
                      <a:cubicBezTo>
                        <a:pt x="77" y="0"/>
                        <a:pt x="106" y="0"/>
                        <a:pt x="13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74915" tIns="37458" rIns="74915" bIns="37458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/>
                </a:p>
              </p:txBody>
            </p:sp>
            <p:sp>
              <p:nvSpPr>
                <p:cNvPr id="122" name="Freeform 14">
                  <a:extLst>
                    <a:ext uri="{FF2B5EF4-FFF2-40B4-BE49-F238E27FC236}">
                      <a16:creationId xmlns:a16="http://schemas.microsoft.com/office/drawing/2014/main" xmlns="" id="{070BF143-4A50-431E-A431-89D974D1FF7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00733" y="4531256"/>
                  <a:ext cx="519112" cy="515938"/>
                </a:xfrm>
                <a:custGeom>
                  <a:avLst/>
                  <a:gdLst>
                    <a:gd name="T0" fmla="*/ 135 w 268"/>
                    <a:gd name="T1" fmla="*/ 0 h 268"/>
                    <a:gd name="T2" fmla="*/ 219 w 268"/>
                    <a:gd name="T3" fmla="*/ 0 h 268"/>
                    <a:gd name="T4" fmla="*/ 267 w 268"/>
                    <a:gd name="T5" fmla="*/ 46 h 268"/>
                    <a:gd name="T6" fmla="*/ 267 w 268"/>
                    <a:gd name="T7" fmla="*/ 222 h 268"/>
                    <a:gd name="T8" fmla="*/ 223 w 268"/>
                    <a:gd name="T9" fmla="*/ 267 h 268"/>
                    <a:gd name="T10" fmla="*/ 45 w 268"/>
                    <a:gd name="T11" fmla="*/ 266 h 268"/>
                    <a:gd name="T12" fmla="*/ 1 w 268"/>
                    <a:gd name="T13" fmla="*/ 222 h 268"/>
                    <a:gd name="T14" fmla="*/ 2 w 268"/>
                    <a:gd name="T15" fmla="*/ 46 h 268"/>
                    <a:gd name="T16" fmla="*/ 52 w 268"/>
                    <a:gd name="T17" fmla="*/ 0 h 268"/>
                    <a:gd name="T18" fmla="*/ 135 w 268"/>
                    <a:gd name="T19" fmla="*/ 0 h 2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68" h="268">
                      <a:moveTo>
                        <a:pt x="135" y="0"/>
                      </a:moveTo>
                      <a:cubicBezTo>
                        <a:pt x="163" y="0"/>
                        <a:pt x="191" y="0"/>
                        <a:pt x="219" y="0"/>
                      </a:cubicBezTo>
                      <a:cubicBezTo>
                        <a:pt x="248" y="1"/>
                        <a:pt x="267" y="18"/>
                        <a:pt x="267" y="46"/>
                      </a:cubicBezTo>
                      <a:cubicBezTo>
                        <a:pt x="268" y="105"/>
                        <a:pt x="268" y="163"/>
                        <a:pt x="267" y="222"/>
                      </a:cubicBezTo>
                      <a:cubicBezTo>
                        <a:pt x="267" y="249"/>
                        <a:pt x="250" y="266"/>
                        <a:pt x="223" y="267"/>
                      </a:cubicBezTo>
                      <a:cubicBezTo>
                        <a:pt x="164" y="268"/>
                        <a:pt x="105" y="268"/>
                        <a:pt x="45" y="266"/>
                      </a:cubicBezTo>
                      <a:cubicBezTo>
                        <a:pt x="18" y="266"/>
                        <a:pt x="2" y="250"/>
                        <a:pt x="1" y="222"/>
                      </a:cubicBezTo>
                      <a:cubicBezTo>
                        <a:pt x="0" y="163"/>
                        <a:pt x="0" y="104"/>
                        <a:pt x="2" y="46"/>
                      </a:cubicBezTo>
                      <a:cubicBezTo>
                        <a:pt x="2" y="16"/>
                        <a:pt x="21" y="1"/>
                        <a:pt x="52" y="0"/>
                      </a:cubicBezTo>
                      <a:cubicBezTo>
                        <a:pt x="79" y="0"/>
                        <a:pt x="107" y="0"/>
                        <a:pt x="13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74915" tIns="37458" rIns="74915" bIns="37458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/>
                </a:p>
              </p:txBody>
            </p:sp>
            <p:sp>
              <p:nvSpPr>
                <p:cNvPr id="123" name="Freeform 15">
                  <a:extLst>
                    <a:ext uri="{FF2B5EF4-FFF2-40B4-BE49-F238E27FC236}">
                      <a16:creationId xmlns:a16="http://schemas.microsoft.com/office/drawing/2014/main" xmlns="" id="{8D801E67-3D78-4B2B-9F22-44656B1BD71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2359" y="5174194"/>
                  <a:ext cx="517524" cy="515938"/>
                </a:xfrm>
                <a:custGeom>
                  <a:avLst/>
                  <a:gdLst>
                    <a:gd name="T0" fmla="*/ 268 w 268"/>
                    <a:gd name="T1" fmla="*/ 135 h 268"/>
                    <a:gd name="T2" fmla="*/ 268 w 268"/>
                    <a:gd name="T3" fmla="*/ 215 h 268"/>
                    <a:gd name="T4" fmla="*/ 216 w 268"/>
                    <a:gd name="T5" fmla="*/ 267 h 268"/>
                    <a:gd name="T6" fmla="*/ 50 w 268"/>
                    <a:gd name="T7" fmla="*/ 267 h 268"/>
                    <a:gd name="T8" fmla="*/ 1 w 268"/>
                    <a:gd name="T9" fmla="*/ 217 h 268"/>
                    <a:gd name="T10" fmla="*/ 1 w 268"/>
                    <a:gd name="T11" fmla="*/ 51 h 268"/>
                    <a:gd name="T12" fmla="*/ 52 w 268"/>
                    <a:gd name="T13" fmla="*/ 0 h 268"/>
                    <a:gd name="T14" fmla="*/ 216 w 268"/>
                    <a:gd name="T15" fmla="*/ 0 h 268"/>
                    <a:gd name="T16" fmla="*/ 268 w 268"/>
                    <a:gd name="T17" fmla="*/ 53 h 268"/>
                    <a:gd name="T18" fmla="*/ 268 w 268"/>
                    <a:gd name="T19" fmla="*/ 95 h 268"/>
                    <a:gd name="T20" fmla="*/ 268 w 268"/>
                    <a:gd name="T21" fmla="*/ 135 h 2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68" h="268">
                      <a:moveTo>
                        <a:pt x="268" y="135"/>
                      </a:moveTo>
                      <a:cubicBezTo>
                        <a:pt x="268" y="161"/>
                        <a:pt x="268" y="188"/>
                        <a:pt x="268" y="215"/>
                      </a:cubicBezTo>
                      <a:cubicBezTo>
                        <a:pt x="267" y="250"/>
                        <a:pt x="251" y="267"/>
                        <a:pt x="216" y="267"/>
                      </a:cubicBezTo>
                      <a:cubicBezTo>
                        <a:pt x="161" y="268"/>
                        <a:pt x="106" y="268"/>
                        <a:pt x="50" y="267"/>
                      </a:cubicBezTo>
                      <a:cubicBezTo>
                        <a:pt x="18" y="267"/>
                        <a:pt x="1" y="250"/>
                        <a:pt x="1" y="217"/>
                      </a:cubicBezTo>
                      <a:cubicBezTo>
                        <a:pt x="0" y="162"/>
                        <a:pt x="0" y="107"/>
                        <a:pt x="1" y="51"/>
                      </a:cubicBezTo>
                      <a:cubicBezTo>
                        <a:pt x="1" y="18"/>
                        <a:pt x="19" y="1"/>
                        <a:pt x="52" y="0"/>
                      </a:cubicBezTo>
                      <a:cubicBezTo>
                        <a:pt x="107" y="0"/>
                        <a:pt x="161" y="0"/>
                        <a:pt x="216" y="0"/>
                      </a:cubicBezTo>
                      <a:cubicBezTo>
                        <a:pt x="250" y="1"/>
                        <a:pt x="267" y="19"/>
                        <a:pt x="268" y="53"/>
                      </a:cubicBezTo>
                      <a:cubicBezTo>
                        <a:pt x="268" y="67"/>
                        <a:pt x="268" y="81"/>
                        <a:pt x="268" y="95"/>
                      </a:cubicBezTo>
                      <a:cubicBezTo>
                        <a:pt x="268" y="108"/>
                        <a:pt x="268" y="122"/>
                        <a:pt x="268" y="13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74915" tIns="37458" rIns="74915" bIns="37458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/>
                </a:p>
              </p:txBody>
            </p:sp>
            <p:sp>
              <p:nvSpPr>
                <p:cNvPr id="124" name="Freeform 16">
                  <a:extLst>
                    <a:ext uri="{FF2B5EF4-FFF2-40B4-BE49-F238E27FC236}">
                      <a16:creationId xmlns:a16="http://schemas.microsoft.com/office/drawing/2014/main" xmlns="" id="{1B1DD3EC-B67D-499A-B985-3D28DFC46F1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24582" y="5172606"/>
                  <a:ext cx="517524" cy="517525"/>
                </a:xfrm>
                <a:custGeom>
                  <a:avLst/>
                  <a:gdLst>
                    <a:gd name="T0" fmla="*/ 1 w 268"/>
                    <a:gd name="T1" fmla="*/ 135 h 269"/>
                    <a:gd name="T2" fmla="*/ 1 w 268"/>
                    <a:gd name="T3" fmla="*/ 54 h 269"/>
                    <a:gd name="T4" fmla="*/ 51 w 268"/>
                    <a:gd name="T5" fmla="*/ 1 h 269"/>
                    <a:gd name="T6" fmla="*/ 219 w 268"/>
                    <a:gd name="T7" fmla="*/ 1 h 269"/>
                    <a:gd name="T8" fmla="*/ 267 w 268"/>
                    <a:gd name="T9" fmla="*/ 51 h 269"/>
                    <a:gd name="T10" fmla="*/ 267 w 268"/>
                    <a:gd name="T11" fmla="*/ 219 h 269"/>
                    <a:gd name="T12" fmla="*/ 218 w 268"/>
                    <a:gd name="T13" fmla="*/ 268 h 269"/>
                    <a:gd name="T14" fmla="*/ 52 w 268"/>
                    <a:gd name="T15" fmla="*/ 268 h 269"/>
                    <a:gd name="T16" fmla="*/ 1 w 268"/>
                    <a:gd name="T17" fmla="*/ 215 h 269"/>
                    <a:gd name="T18" fmla="*/ 1 w 268"/>
                    <a:gd name="T19" fmla="*/ 135 h 2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68" h="269">
                      <a:moveTo>
                        <a:pt x="1" y="135"/>
                      </a:moveTo>
                      <a:cubicBezTo>
                        <a:pt x="1" y="108"/>
                        <a:pt x="0" y="81"/>
                        <a:pt x="1" y="54"/>
                      </a:cubicBezTo>
                      <a:cubicBezTo>
                        <a:pt x="1" y="20"/>
                        <a:pt x="18" y="2"/>
                        <a:pt x="51" y="1"/>
                      </a:cubicBezTo>
                      <a:cubicBezTo>
                        <a:pt x="107" y="0"/>
                        <a:pt x="163" y="0"/>
                        <a:pt x="219" y="1"/>
                      </a:cubicBezTo>
                      <a:cubicBezTo>
                        <a:pt x="250" y="2"/>
                        <a:pt x="267" y="20"/>
                        <a:pt x="267" y="51"/>
                      </a:cubicBezTo>
                      <a:cubicBezTo>
                        <a:pt x="268" y="107"/>
                        <a:pt x="268" y="163"/>
                        <a:pt x="267" y="219"/>
                      </a:cubicBezTo>
                      <a:cubicBezTo>
                        <a:pt x="267" y="252"/>
                        <a:pt x="251" y="268"/>
                        <a:pt x="218" y="268"/>
                      </a:cubicBezTo>
                      <a:cubicBezTo>
                        <a:pt x="162" y="269"/>
                        <a:pt x="107" y="269"/>
                        <a:pt x="52" y="268"/>
                      </a:cubicBezTo>
                      <a:cubicBezTo>
                        <a:pt x="17" y="268"/>
                        <a:pt x="1" y="250"/>
                        <a:pt x="1" y="215"/>
                      </a:cubicBezTo>
                      <a:cubicBezTo>
                        <a:pt x="1" y="189"/>
                        <a:pt x="1" y="162"/>
                        <a:pt x="1" y="13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74915" tIns="37458" rIns="74915" bIns="37458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/>
                </a:p>
              </p:txBody>
            </p:sp>
            <p:sp>
              <p:nvSpPr>
                <p:cNvPr id="125" name="Freeform 17">
                  <a:extLst>
                    <a:ext uri="{FF2B5EF4-FFF2-40B4-BE49-F238E27FC236}">
                      <a16:creationId xmlns:a16="http://schemas.microsoft.com/office/drawing/2014/main" xmlns="" id="{502E05E8-614C-4C5A-8C6D-50125323DEA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336015" y="5825069"/>
                  <a:ext cx="517524" cy="514350"/>
                </a:xfrm>
                <a:custGeom>
                  <a:avLst/>
                  <a:gdLst>
                    <a:gd name="T0" fmla="*/ 0 w 268"/>
                    <a:gd name="T1" fmla="*/ 132 h 267"/>
                    <a:gd name="T2" fmla="*/ 1 w 268"/>
                    <a:gd name="T3" fmla="*/ 48 h 267"/>
                    <a:gd name="T4" fmla="*/ 48 w 268"/>
                    <a:gd name="T5" fmla="*/ 1 h 267"/>
                    <a:gd name="T6" fmla="*/ 220 w 268"/>
                    <a:gd name="T7" fmla="*/ 1 h 267"/>
                    <a:gd name="T8" fmla="*/ 267 w 268"/>
                    <a:gd name="T9" fmla="*/ 46 h 267"/>
                    <a:gd name="T10" fmla="*/ 267 w 268"/>
                    <a:gd name="T11" fmla="*/ 220 h 267"/>
                    <a:gd name="T12" fmla="*/ 219 w 268"/>
                    <a:gd name="T13" fmla="*/ 266 h 267"/>
                    <a:gd name="T14" fmla="*/ 48 w 268"/>
                    <a:gd name="T15" fmla="*/ 266 h 267"/>
                    <a:gd name="T16" fmla="*/ 1 w 268"/>
                    <a:gd name="T17" fmla="*/ 216 h 267"/>
                    <a:gd name="T18" fmla="*/ 0 w 268"/>
                    <a:gd name="T19" fmla="*/ 132 h 2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68" h="267">
                      <a:moveTo>
                        <a:pt x="0" y="132"/>
                      </a:moveTo>
                      <a:cubicBezTo>
                        <a:pt x="0" y="104"/>
                        <a:pt x="0" y="76"/>
                        <a:pt x="1" y="48"/>
                      </a:cubicBezTo>
                      <a:cubicBezTo>
                        <a:pt x="1" y="18"/>
                        <a:pt x="17" y="1"/>
                        <a:pt x="48" y="1"/>
                      </a:cubicBezTo>
                      <a:cubicBezTo>
                        <a:pt x="105" y="0"/>
                        <a:pt x="162" y="0"/>
                        <a:pt x="220" y="1"/>
                      </a:cubicBezTo>
                      <a:cubicBezTo>
                        <a:pt x="249" y="1"/>
                        <a:pt x="266" y="17"/>
                        <a:pt x="267" y="46"/>
                      </a:cubicBezTo>
                      <a:cubicBezTo>
                        <a:pt x="268" y="104"/>
                        <a:pt x="268" y="162"/>
                        <a:pt x="267" y="220"/>
                      </a:cubicBezTo>
                      <a:cubicBezTo>
                        <a:pt x="266" y="250"/>
                        <a:pt x="249" y="265"/>
                        <a:pt x="219" y="266"/>
                      </a:cubicBezTo>
                      <a:cubicBezTo>
                        <a:pt x="162" y="267"/>
                        <a:pt x="105" y="267"/>
                        <a:pt x="48" y="266"/>
                      </a:cubicBezTo>
                      <a:cubicBezTo>
                        <a:pt x="16" y="265"/>
                        <a:pt x="1" y="248"/>
                        <a:pt x="1" y="216"/>
                      </a:cubicBezTo>
                      <a:cubicBezTo>
                        <a:pt x="0" y="188"/>
                        <a:pt x="0" y="160"/>
                        <a:pt x="0" y="13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74915" tIns="37458" rIns="74915" bIns="37458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/>
                </a:p>
              </p:txBody>
            </p:sp>
            <p:sp>
              <p:nvSpPr>
                <p:cNvPr id="126" name="Freeform 18">
                  <a:extLst>
                    <a:ext uri="{FF2B5EF4-FFF2-40B4-BE49-F238E27FC236}">
                      <a16:creationId xmlns:a16="http://schemas.microsoft.com/office/drawing/2014/main" xmlns="" id="{F7DF80DE-4238-4B09-9B1F-F889DB82EB6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80058" y="5172606"/>
                  <a:ext cx="515937" cy="517525"/>
                </a:xfrm>
                <a:custGeom>
                  <a:avLst/>
                  <a:gdLst>
                    <a:gd name="T0" fmla="*/ 266 w 267"/>
                    <a:gd name="T1" fmla="*/ 135 h 269"/>
                    <a:gd name="T2" fmla="*/ 266 w 267"/>
                    <a:gd name="T3" fmla="*/ 219 h 269"/>
                    <a:gd name="T4" fmla="*/ 220 w 267"/>
                    <a:gd name="T5" fmla="*/ 268 h 269"/>
                    <a:gd name="T6" fmla="*/ 46 w 267"/>
                    <a:gd name="T7" fmla="*/ 268 h 269"/>
                    <a:gd name="T8" fmla="*/ 0 w 267"/>
                    <a:gd name="T9" fmla="*/ 219 h 269"/>
                    <a:gd name="T10" fmla="*/ 0 w 267"/>
                    <a:gd name="T11" fmla="*/ 51 h 269"/>
                    <a:gd name="T12" fmla="*/ 48 w 267"/>
                    <a:gd name="T13" fmla="*/ 2 h 269"/>
                    <a:gd name="T14" fmla="*/ 218 w 267"/>
                    <a:gd name="T15" fmla="*/ 2 h 269"/>
                    <a:gd name="T16" fmla="*/ 266 w 267"/>
                    <a:gd name="T17" fmla="*/ 51 h 269"/>
                    <a:gd name="T18" fmla="*/ 266 w 267"/>
                    <a:gd name="T19" fmla="*/ 135 h 2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67" h="269">
                      <a:moveTo>
                        <a:pt x="266" y="135"/>
                      </a:moveTo>
                      <a:cubicBezTo>
                        <a:pt x="266" y="163"/>
                        <a:pt x="267" y="191"/>
                        <a:pt x="266" y="219"/>
                      </a:cubicBezTo>
                      <a:cubicBezTo>
                        <a:pt x="265" y="250"/>
                        <a:pt x="250" y="268"/>
                        <a:pt x="220" y="268"/>
                      </a:cubicBezTo>
                      <a:cubicBezTo>
                        <a:pt x="162" y="269"/>
                        <a:pt x="104" y="269"/>
                        <a:pt x="46" y="268"/>
                      </a:cubicBezTo>
                      <a:cubicBezTo>
                        <a:pt x="16" y="267"/>
                        <a:pt x="1" y="250"/>
                        <a:pt x="0" y="219"/>
                      </a:cubicBezTo>
                      <a:cubicBezTo>
                        <a:pt x="0" y="163"/>
                        <a:pt x="0" y="107"/>
                        <a:pt x="0" y="51"/>
                      </a:cubicBezTo>
                      <a:cubicBezTo>
                        <a:pt x="1" y="20"/>
                        <a:pt x="17" y="2"/>
                        <a:pt x="48" y="2"/>
                      </a:cubicBezTo>
                      <a:cubicBezTo>
                        <a:pt x="105" y="0"/>
                        <a:pt x="162" y="0"/>
                        <a:pt x="218" y="2"/>
                      </a:cubicBezTo>
                      <a:cubicBezTo>
                        <a:pt x="249" y="2"/>
                        <a:pt x="265" y="20"/>
                        <a:pt x="266" y="51"/>
                      </a:cubicBezTo>
                      <a:cubicBezTo>
                        <a:pt x="267" y="79"/>
                        <a:pt x="266" y="107"/>
                        <a:pt x="266" y="13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74915" tIns="37458" rIns="74915" bIns="37458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/>
                </a:p>
              </p:txBody>
            </p:sp>
            <p:sp>
              <p:nvSpPr>
                <p:cNvPr id="127" name="Freeform 19">
                  <a:extLst>
                    <a:ext uri="{FF2B5EF4-FFF2-40B4-BE49-F238E27FC236}">
                      <a16:creationId xmlns:a16="http://schemas.microsoft.com/office/drawing/2014/main" xmlns="" id="{F59B0563-716D-4821-850A-2BA79C443A8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94544" y="4531256"/>
                  <a:ext cx="515937" cy="515938"/>
                </a:xfrm>
                <a:custGeom>
                  <a:avLst/>
                  <a:gdLst>
                    <a:gd name="T0" fmla="*/ 267 w 267"/>
                    <a:gd name="T1" fmla="*/ 134 h 268"/>
                    <a:gd name="T2" fmla="*/ 267 w 267"/>
                    <a:gd name="T3" fmla="*/ 216 h 268"/>
                    <a:gd name="T4" fmla="*/ 219 w 267"/>
                    <a:gd name="T5" fmla="*/ 267 h 268"/>
                    <a:gd name="T6" fmla="*/ 49 w 267"/>
                    <a:gd name="T7" fmla="*/ 267 h 268"/>
                    <a:gd name="T8" fmla="*/ 1 w 267"/>
                    <a:gd name="T9" fmla="*/ 217 h 268"/>
                    <a:gd name="T10" fmla="*/ 1 w 267"/>
                    <a:gd name="T11" fmla="*/ 53 h 268"/>
                    <a:gd name="T12" fmla="*/ 54 w 267"/>
                    <a:gd name="T13" fmla="*/ 0 h 268"/>
                    <a:gd name="T14" fmla="*/ 214 w 267"/>
                    <a:gd name="T15" fmla="*/ 0 h 268"/>
                    <a:gd name="T16" fmla="*/ 267 w 267"/>
                    <a:gd name="T17" fmla="*/ 54 h 268"/>
                    <a:gd name="T18" fmla="*/ 267 w 267"/>
                    <a:gd name="T19" fmla="*/ 134 h 2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67" h="268">
                      <a:moveTo>
                        <a:pt x="267" y="134"/>
                      </a:moveTo>
                      <a:cubicBezTo>
                        <a:pt x="267" y="162"/>
                        <a:pt x="267" y="189"/>
                        <a:pt x="267" y="216"/>
                      </a:cubicBezTo>
                      <a:cubicBezTo>
                        <a:pt x="266" y="249"/>
                        <a:pt x="251" y="267"/>
                        <a:pt x="219" y="267"/>
                      </a:cubicBezTo>
                      <a:cubicBezTo>
                        <a:pt x="162" y="268"/>
                        <a:pt x="106" y="268"/>
                        <a:pt x="49" y="267"/>
                      </a:cubicBezTo>
                      <a:cubicBezTo>
                        <a:pt x="16" y="267"/>
                        <a:pt x="1" y="250"/>
                        <a:pt x="1" y="217"/>
                      </a:cubicBezTo>
                      <a:cubicBezTo>
                        <a:pt x="0" y="162"/>
                        <a:pt x="0" y="107"/>
                        <a:pt x="1" y="53"/>
                      </a:cubicBezTo>
                      <a:cubicBezTo>
                        <a:pt x="1" y="16"/>
                        <a:pt x="18" y="1"/>
                        <a:pt x="54" y="0"/>
                      </a:cubicBezTo>
                      <a:cubicBezTo>
                        <a:pt x="107" y="0"/>
                        <a:pt x="160" y="0"/>
                        <a:pt x="214" y="0"/>
                      </a:cubicBezTo>
                      <a:cubicBezTo>
                        <a:pt x="250" y="0"/>
                        <a:pt x="267" y="17"/>
                        <a:pt x="267" y="54"/>
                      </a:cubicBezTo>
                      <a:cubicBezTo>
                        <a:pt x="267" y="81"/>
                        <a:pt x="267" y="108"/>
                        <a:pt x="267" y="13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74915" tIns="37458" rIns="74915" bIns="37458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/>
                </a:p>
              </p:txBody>
            </p:sp>
            <p:sp>
              <p:nvSpPr>
                <p:cNvPr id="128" name="Freeform 20">
                  <a:extLst>
                    <a:ext uri="{FF2B5EF4-FFF2-40B4-BE49-F238E27FC236}">
                      <a16:creationId xmlns:a16="http://schemas.microsoft.com/office/drawing/2014/main" xmlns="" id="{EDD2577E-320B-44FB-A929-4F8ABC5A3F9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94544" y="5825069"/>
                  <a:ext cx="515937" cy="514350"/>
                </a:xfrm>
                <a:custGeom>
                  <a:avLst/>
                  <a:gdLst>
                    <a:gd name="T0" fmla="*/ 267 w 267"/>
                    <a:gd name="T1" fmla="*/ 135 h 267"/>
                    <a:gd name="T2" fmla="*/ 267 w 267"/>
                    <a:gd name="T3" fmla="*/ 217 h 267"/>
                    <a:gd name="T4" fmla="*/ 219 w 267"/>
                    <a:gd name="T5" fmla="*/ 266 h 267"/>
                    <a:gd name="T6" fmla="*/ 49 w 267"/>
                    <a:gd name="T7" fmla="*/ 266 h 267"/>
                    <a:gd name="T8" fmla="*/ 1 w 267"/>
                    <a:gd name="T9" fmla="*/ 217 h 267"/>
                    <a:gd name="T10" fmla="*/ 1 w 267"/>
                    <a:gd name="T11" fmla="*/ 49 h 267"/>
                    <a:gd name="T12" fmla="*/ 51 w 267"/>
                    <a:gd name="T13" fmla="*/ 0 h 267"/>
                    <a:gd name="T14" fmla="*/ 217 w 267"/>
                    <a:gd name="T15" fmla="*/ 0 h 267"/>
                    <a:gd name="T16" fmla="*/ 267 w 267"/>
                    <a:gd name="T17" fmla="*/ 51 h 267"/>
                    <a:gd name="T18" fmla="*/ 267 w 267"/>
                    <a:gd name="T19" fmla="*/ 135 h 2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67" h="267">
                      <a:moveTo>
                        <a:pt x="267" y="135"/>
                      </a:moveTo>
                      <a:cubicBezTo>
                        <a:pt x="267" y="162"/>
                        <a:pt x="267" y="190"/>
                        <a:pt x="267" y="217"/>
                      </a:cubicBezTo>
                      <a:cubicBezTo>
                        <a:pt x="266" y="249"/>
                        <a:pt x="251" y="265"/>
                        <a:pt x="219" y="266"/>
                      </a:cubicBezTo>
                      <a:cubicBezTo>
                        <a:pt x="162" y="267"/>
                        <a:pt x="106" y="267"/>
                        <a:pt x="49" y="266"/>
                      </a:cubicBezTo>
                      <a:cubicBezTo>
                        <a:pt x="17" y="265"/>
                        <a:pt x="1" y="249"/>
                        <a:pt x="1" y="217"/>
                      </a:cubicBezTo>
                      <a:cubicBezTo>
                        <a:pt x="0" y="161"/>
                        <a:pt x="0" y="105"/>
                        <a:pt x="1" y="49"/>
                      </a:cubicBezTo>
                      <a:cubicBezTo>
                        <a:pt x="1" y="17"/>
                        <a:pt x="18" y="1"/>
                        <a:pt x="51" y="0"/>
                      </a:cubicBezTo>
                      <a:cubicBezTo>
                        <a:pt x="106" y="0"/>
                        <a:pt x="161" y="0"/>
                        <a:pt x="217" y="0"/>
                      </a:cubicBezTo>
                      <a:cubicBezTo>
                        <a:pt x="251" y="1"/>
                        <a:pt x="266" y="17"/>
                        <a:pt x="267" y="51"/>
                      </a:cubicBezTo>
                      <a:cubicBezTo>
                        <a:pt x="267" y="79"/>
                        <a:pt x="267" y="107"/>
                        <a:pt x="267" y="13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74915" tIns="37458" rIns="74915" bIns="37458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/>
                </a:p>
              </p:txBody>
            </p:sp>
          </p:grpSp>
        </p:grpSp>
        <p:grpSp>
          <p:nvGrpSpPr>
            <p:cNvPr id="226" name="Group 225">
              <a:extLst>
                <a:ext uri="{FF2B5EF4-FFF2-40B4-BE49-F238E27FC236}">
                  <a16:creationId xmlns:a16="http://schemas.microsoft.com/office/drawing/2014/main" xmlns="" id="{52612FF3-5471-49B9-905F-5D90767DF28E}"/>
                </a:ext>
              </a:extLst>
            </p:cNvPr>
            <p:cNvGrpSpPr/>
            <p:nvPr/>
          </p:nvGrpSpPr>
          <p:grpSpPr>
            <a:xfrm>
              <a:off x="2560991" y="2427218"/>
              <a:ext cx="1507414" cy="992472"/>
              <a:chOff x="2560991" y="2486487"/>
              <a:chExt cx="1507414" cy="992472"/>
            </a:xfrm>
          </p:grpSpPr>
          <p:sp>
            <p:nvSpPr>
              <p:cNvPr id="148" name="Rectangle 147">
                <a:extLst>
                  <a:ext uri="{FF2B5EF4-FFF2-40B4-BE49-F238E27FC236}">
                    <a16:creationId xmlns:a16="http://schemas.microsoft.com/office/drawing/2014/main" xmlns="" id="{CB7CBEC2-EF62-4BF4-B0CB-7A93D0F0E613}"/>
                  </a:ext>
                </a:extLst>
              </p:cNvPr>
              <p:cNvSpPr/>
              <p:nvPr/>
            </p:nvSpPr>
            <p:spPr bwMode="auto">
              <a:xfrm>
                <a:off x="2560991" y="2655999"/>
                <a:ext cx="1507414" cy="822960"/>
              </a:xfrm>
              <a:prstGeom prst="rect">
                <a:avLst/>
              </a:prstGeom>
              <a:noFill/>
              <a:ln w="3175">
                <a:solidFill>
                  <a:schemeClr val="accent5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76397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80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49" name="Rectangle 148">
                <a:extLst>
                  <a:ext uri="{FF2B5EF4-FFF2-40B4-BE49-F238E27FC236}">
                    <a16:creationId xmlns:a16="http://schemas.microsoft.com/office/drawing/2014/main" xmlns="" id="{29DA4FD1-2E13-470B-8B3A-CE75A1F6B634}"/>
                  </a:ext>
                </a:extLst>
              </p:cNvPr>
              <p:cNvSpPr/>
              <p:nvPr/>
            </p:nvSpPr>
            <p:spPr bwMode="auto">
              <a:xfrm>
                <a:off x="2769819" y="2486487"/>
                <a:ext cx="1089757" cy="290827"/>
              </a:xfrm>
              <a:prstGeom prst="rect">
                <a:avLst/>
              </a:prstGeom>
              <a:solidFill>
                <a:schemeClr val="bg2"/>
              </a:solidFill>
              <a:ln w="3175"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763974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cs typeface="Segoe UI" pitchFamily="34" charset="0"/>
                  </a:rPr>
                  <a:t>TALK</a:t>
                </a:r>
              </a:p>
            </p:txBody>
          </p:sp>
          <p:sp>
            <p:nvSpPr>
              <p:cNvPr id="20" name="Freeform 16">
                <a:extLst>
                  <a:ext uri="{FF2B5EF4-FFF2-40B4-BE49-F238E27FC236}">
                    <a16:creationId xmlns:a16="http://schemas.microsoft.com/office/drawing/2014/main" xmlns="" id="{6A5B070C-DF18-415A-9DCB-4B9B4BF3B60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022545" y="2889681"/>
                <a:ext cx="584305" cy="464960"/>
              </a:xfrm>
              <a:custGeom>
                <a:avLst/>
                <a:gdLst>
                  <a:gd name="T0" fmla="*/ 339 w 1390"/>
                  <a:gd name="T1" fmla="*/ 864 h 1111"/>
                  <a:gd name="T2" fmla="*/ 282 w 1390"/>
                  <a:gd name="T3" fmla="*/ 837 h 1111"/>
                  <a:gd name="T4" fmla="*/ 63 w 1390"/>
                  <a:gd name="T5" fmla="*/ 626 h 1111"/>
                  <a:gd name="T6" fmla="*/ 94 w 1390"/>
                  <a:gd name="T7" fmla="*/ 265 h 1111"/>
                  <a:gd name="T8" fmla="*/ 280 w 1390"/>
                  <a:gd name="T9" fmla="*/ 106 h 1111"/>
                  <a:gd name="T10" fmla="*/ 739 w 1390"/>
                  <a:gd name="T11" fmla="*/ 7 h 1111"/>
                  <a:gd name="T12" fmla="*/ 1091 w 1390"/>
                  <a:gd name="T13" fmla="*/ 95 h 1111"/>
                  <a:gd name="T14" fmla="*/ 1307 w 1390"/>
                  <a:gd name="T15" fmla="*/ 279 h 1111"/>
                  <a:gd name="T16" fmla="*/ 1297 w 1390"/>
                  <a:gd name="T17" fmla="*/ 677 h 1111"/>
                  <a:gd name="T18" fmla="*/ 1038 w 1390"/>
                  <a:gd name="T19" fmla="*/ 871 h 1111"/>
                  <a:gd name="T20" fmla="*/ 638 w 1390"/>
                  <a:gd name="T21" fmla="*/ 934 h 1111"/>
                  <a:gd name="T22" fmla="*/ 616 w 1390"/>
                  <a:gd name="T23" fmla="*/ 942 h 1111"/>
                  <a:gd name="T24" fmla="*/ 328 w 1390"/>
                  <a:gd name="T25" fmla="*/ 1101 h 1111"/>
                  <a:gd name="T26" fmla="*/ 233 w 1390"/>
                  <a:gd name="T27" fmla="*/ 1110 h 1111"/>
                  <a:gd name="T28" fmla="*/ 202 w 1390"/>
                  <a:gd name="T29" fmla="*/ 1093 h 1111"/>
                  <a:gd name="T30" fmla="*/ 209 w 1390"/>
                  <a:gd name="T31" fmla="*/ 1058 h 1111"/>
                  <a:gd name="T32" fmla="*/ 255 w 1390"/>
                  <a:gd name="T33" fmla="*/ 1002 h 1111"/>
                  <a:gd name="T34" fmla="*/ 336 w 1390"/>
                  <a:gd name="T35" fmla="*/ 871 h 1111"/>
                  <a:gd name="T36" fmla="*/ 339 w 1390"/>
                  <a:gd name="T37" fmla="*/ 864 h 1111"/>
                  <a:gd name="T38" fmla="*/ 298 w 1390"/>
                  <a:gd name="T39" fmla="*/ 1047 h 1111"/>
                  <a:gd name="T40" fmla="*/ 317 w 1390"/>
                  <a:gd name="T41" fmla="*/ 1044 h 1111"/>
                  <a:gd name="T42" fmla="*/ 584 w 1390"/>
                  <a:gd name="T43" fmla="*/ 891 h 1111"/>
                  <a:gd name="T44" fmla="*/ 628 w 1390"/>
                  <a:gd name="T45" fmla="*/ 874 h 1111"/>
                  <a:gd name="T46" fmla="*/ 951 w 1390"/>
                  <a:gd name="T47" fmla="*/ 841 h 1111"/>
                  <a:gd name="T48" fmla="*/ 1217 w 1390"/>
                  <a:gd name="T49" fmla="*/ 685 h 1111"/>
                  <a:gd name="T50" fmla="*/ 1308 w 1390"/>
                  <a:gd name="T51" fmla="*/ 485 h 1111"/>
                  <a:gd name="T52" fmla="*/ 1230 w 1390"/>
                  <a:gd name="T53" fmla="*/ 272 h 1111"/>
                  <a:gd name="T54" fmla="*/ 983 w 1390"/>
                  <a:gd name="T55" fmla="*/ 111 h 1111"/>
                  <a:gd name="T56" fmla="*/ 620 w 1390"/>
                  <a:gd name="T57" fmla="*/ 67 h 1111"/>
                  <a:gd name="T58" fmla="*/ 280 w 1390"/>
                  <a:gd name="T59" fmla="*/ 172 h 1111"/>
                  <a:gd name="T60" fmla="*/ 145 w 1390"/>
                  <a:gd name="T61" fmla="*/ 291 h 1111"/>
                  <a:gd name="T62" fmla="*/ 88 w 1390"/>
                  <a:gd name="T63" fmla="*/ 525 h 1111"/>
                  <a:gd name="T64" fmla="*/ 186 w 1390"/>
                  <a:gd name="T65" fmla="*/ 696 h 1111"/>
                  <a:gd name="T66" fmla="*/ 383 w 1390"/>
                  <a:gd name="T67" fmla="*/ 819 h 1111"/>
                  <a:gd name="T68" fmla="*/ 402 w 1390"/>
                  <a:gd name="T69" fmla="*/ 864 h 1111"/>
                  <a:gd name="T70" fmla="*/ 316 w 1390"/>
                  <a:gd name="T71" fmla="*/ 1020 h 1111"/>
                  <a:gd name="T72" fmla="*/ 298 w 1390"/>
                  <a:gd name="T73" fmla="*/ 1047 h 1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390" h="1111">
                    <a:moveTo>
                      <a:pt x="339" y="864"/>
                    </a:moveTo>
                    <a:cubicBezTo>
                      <a:pt x="319" y="855"/>
                      <a:pt x="300" y="847"/>
                      <a:pt x="282" y="837"/>
                    </a:cubicBezTo>
                    <a:cubicBezTo>
                      <a:pt x="190" y="787"/>
                      <a:pt x="111" y="721"/>
                      <a:pt x="63" y="626"/>
                    </a:cubicBezTo>
                    <a:cubicBezTo>
                      <a:pt x="0" y="500"/>
                      <a:pt x="14" y="379"/>
                      <a:pt x="94" y="265"/>
                    </a:cubicBezTo>
                    <a:cubicBezTo>
                      <a:pt x="142" y="196"/>
                      <a:pt x="206" y="145"/>
                      <a:pt x="280" y="106"/>
                    </a:cubicBezTo>
                    <a:cubicBezTo>
                      <a:pt x="423" y="30"/>
                      <a:pt x="577" y="0"/>
                      <a:pt x="739" y="7"/>
                    </a:cubicBezTo>
                    <a:cubicBezTo>
                      <a:pt x="863" y="13"/>
                      <a:pt x="981" y="39"/>
                      <a:pt x="1091" y="95"/>
                    </a:cubicBezTo>
                    <a:cubicBezTo>
                      <a:pt x="1178" y="139"/>
                      <a:pt x="1253" y="197"/>
                      <a:pt x="1307" y="279"/>
                    </a:cubicBezTo>
                    <a:cubicBezTo>
                      <a:pt x="1390" y="405"/>
                      <a:pt x="1386" y="555"/>
                      <a:pt x="1297" y="677"/>
                    </a:cubicBezTo>
                    <a:cubicBezTo>
                      <a:pt x="1231" y="768"/>
                      <a:pt x="1141" y="828"/>
                      <a:pt x="1038" y="871"/>
                    </a:cubicBezTo>
                    <a:cubicBezTo>
                      <a:pt x="910" y="924"/>
                      <a:pt x="776" y="941"/>
                      <a:pt x="638" y="934"/>
                    </a:cubicBezTo>
                    <a:cubicBezTo>
                      <a:pt x="629" y="933"/>
                      <a:pt x="622" y="935"/>
                      <a:pt x="616" y="942"/>
                    </a:cubicBezTo>
                    <a:cubicBezTo>
                      <a:pt x="536" y="1025"/>
                      <a:pt x="441" y="1081"/>
                      <a:pt x="328" y="1101"/>
                    </a:cubicBezTo>
                    <a:cubicBezTo>
                      <a:pt x="296" y="1107"/>
                      <a:pt x="264" y="1108"/>
                      <a:pt x="233" y="1110"/>
                    </a:cubicBezTo>
                    <a:cubicBezTo>
                      <a:pt x="219" y="1111"/>
                      <a:pt x="208" y="1106"/>
                      <a:pt x="202" y="1093"/>
                    </a:cubicBezTo>
                    <a:cubicBezTo>
                      <a:pt x="196" y="1080"/>
                      <a:pt x="200" y="1069"/>
                      <a:pt x="209" y="1058"/>
                    </a:cubicBezTo>
                    <a:cubicBezTo>
                      <a:pt x="225" y="1040"/>
                      <a:pt x="241" y="1022"/>
                      <a:pt x="255" y="1002"/>
                    </a:cubicBezTo>
                    <a:cubicBezTo>
                      <a:pt x="286" y="961"/>
                      <a:pt x="315" y="918"/>
                      <a:pt x="336" y="871"/>
                    </a:cubicBezTo>
                    <a:cubicBezTo>
                      <a:pt x="337" y="869"/>
                      <a:pt x="338" y="867"/>
                      <a:pt x="339" y="864"/>
                    </a:cubicBezTo>
                    <a:close/>
                    <a:moveTo>
                      <a:pt x="298" y="1047"/>
                    </a:moveTo>
                    <a:cubicBezTo>
                      <a:pt x="307" y="1046"/>
                      <a:pt x="312" y="1045"/>
                      <a:pt x="317" y="1044"/>
                    </a:cubicBezTo>
                    <a:cubicBezTo>
                      <a:pt x="424" y="1024"/>
                      <a:pt x="511" y="970"/>
                      <a:pt x="584" y="891"/>
                    </a:cubicBezTo>
                    <a:cubicBezTo>
                      <a:pt x="597" y="877"/>
                      <a:pt x="610" y="873"/>
                      <a:pt x="628" y="874"/>
                    </a:cubicBezTo>
                    <a:cubicBezTo>
                      <a:pt x="738" y="883"/>
                      <a:pt x="846" y="873"/>
                      <a:pt x="951" y="841"/>
                    </a:cubicBezTo>
                    <a:cubicBezTo>
                      <a:pt x="1052" y="810"/>
                      <a:pt x="1143" y="763"/>
                      <a:pt x="1217" y="685"/>
                    </a:cubicBezTo>
                    <a:cubicBezTo>
                      <a:pt x="1270" y="629"/>
                      <a:pt x="1304" y="563"/>
                      <a:pt x="1308" y="485"/>
                    </a:cubicBezTo>
                    <a:cubicBezTo>
                      <a:pt x="1312" y="403"/>
                      <a:pt x="1282" y="333"/>
                      <a:pt x="1230" y="272"/>
                    </a:cubicBezTo>
                    <a:cubicBezTo>
                      <a:pt x="1164" y="194"/>
                      <a:pt x="1078" y="145"/>
                      <a:pt x="983" y="111"/>
                    </a:cubicBezTo>
                    <a:cubicBezTo>
                      <a:pt x="866" y="70"/>
                      <a:pt x="744" y="58"/>
                      <a:pt x="620" y="67"/>
                    </a:cubicBezTo>
                    <a:cubicBezTo>
                      <a:pt x="499" y="77"/>
                      <a:pt x="385" y="111"/>
                      <a:pt x="280" y="172"/>
                    </a:cubicBezTo>
                    <a:cubicBezTo>
                      <a:pt x="227" y="203"/>
                      <a:pt x="182" y="242"/>
                      <a:pt x="145" y="291"/>
                    </a:cubicBezTo>
                    <a:cubicBezTo>
                      <a:pt x="94" y="361"/>
                      <a:pt x="71" y="438"/>
                      <a:pt x="88" y="525"/>
                    </a:cubicBezTo>
                    <a:cubicBezTo>
                      <a:pt x="102" y="592"/>
                      <a:pt x="138" y="647"/>
                      <a:pt x="186" y="696"/>
                    </a:cubicBezTo>
                    <a:cubicBezTo>
                      <a:pt x="242" y="752"/>
                      <a:pt x="310" y="789"/>
                      <a:pt x="383" y="819"/>
                    </a:cubicBezTo>
                    <a:cubicBezTo>
                      <a:pt x="405" y="829"/>
                      <a:pt x="411" y="842"/>
                      <a:pt x="402" y="864"/>
                    </a:cubicBezTo>
                    <a:cubicBezTo>
                      <a:pt x="380" y="920"/>
                      <a:pt x="350" y="971"/>
                      <a:pt x="316" y="1020"/>
                    </a:cubicBezTo>
                    <a:cubicBezTo>
                      <a:pt x="311" y="1028"/>
                      <a:pt x="306" y="1036"/>
                      <a:pt x="298" y="1047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</p:grpSp>
        <p:grpSp>
          <p:nvGrpSpPr>
            <p:cNvPr id="228" name="Group 227">
              <a:extLst>
                <a:ext uri="{FF2B5EF4-FFF2-40B4-BE49-F238E27FC236}">
                  <a16:creationId xmlns:a16="http://schemas.microsoft.com/office/drawing/2014/main" xmlns="" id="{6CED46FE-32F3-4649-86FF-7B7CB22BE8A6}"/>
                </a:ext>
              </a:extLst>
            </p:cNvPr>
            <p:cNvGrpSpPr/>
            <p:nvPr/>
          </p:nvGrpSpPr>
          <p:grpSpPr>
            <a:xfrm>
              <a:off x="4347483" y="2427216"/>
              <a:ext cx="1507414" cy="992474"/>
              <a:chOff x="4347483" y="2486485"/>
              <a:chExt cx="1507414" cy="992474"/>
            </a:xfrm>
          </p:grpSpPr>
          <p:sp>
            <p:nvSpPr>
              <p:cNvPr id="167" name="Rectangle 166">
                <a:extLst>
                  <a:ext uri="{FF2B5EF4-FFF2-40B4-BE49-F238E27FC236}">
                    <a16:creationId xmlns:a16="http://schemas.microsoft.com/office/drawing/2014/main" xmlns="" id="{E9FBB436-9C6E-4230-B405-77025EE934E9}"/>
                  </a:ext>
                </a:extLst>
              </p:cNvPr>
              <p:cNvSpPr/>
              <p:nvPr/>
            </p:nvSpPr>
            <p:spPr bwMode="auto">
              <a:xfrm>
                <a:off x="4347483" y="2655999"/>
                <a:ext cx="1507414" cy="822960"/>
              </a:xfrm>
              <a:prstGeom prst="rect">
                <a:avLst/>
              </a:prstGeom>
              <a:noFill/>
              <a:ln w="3175">
                <a:solidFill>
                  <a:schemeClr val="accent5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76397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80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68" name="Rectangle 167">
                <a:extLst>
                  <a:ext uri="{FF2B5EF4-FFF2-40B4-BE49-F238E27FC236}">
                    <a16:creationId xmlns:a16="http://schemas.microsoft.com/office/drawing/2014/main" xmlns="" id="{A8B54027-16BF-4357-873D-998683A6A8C6}"/>
                  </a:ext>
                </a:extLst>
              </p:cNvPr>
              <p:cNvSpPr/>
              <p:nvPr/>
            </p:nvSpPr>
            <p:spPr bwMode="auto">
              <a:xfrm>
                <a:off x="4556311" y="2486485"/>
                <a:ext cx="1089757" cy="290826"/>
              </a:xfrm>
              <a:prstGeom prst="rect">
                <a:avLst/>
              </a:prstGeom>
              <a:solidFill>
                <a:schemeClr val="bg2"/>
              </a:solidFill>
              <a:ln w="3175"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763974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cs typeface="Segoe UI" pitchFamily="34" charset="0"/>
                  </a:rPr>
                  <a:t>TAP</a:t>
                </a:r>
              </a:p>
            </p:txBody>
          </p:sp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xmlns="" id="{9A2F6B86-D24A-454B-8A99-0F5038DB5309}"/>
                  </a:ext>
                </a:extLst>
              </p:cNvPr>
              <p:cNvGrpSpPr/>
              <p:nvPr/>
            </p:nvGrpSpPr>
            <p:grpSpPr>
              <a:xfrm>
                <a:off x="4889537" y="2808008"/>
                <a:ext cx="423306" cy="576801"/>
                <a:chOff x="-3352800" y="-1859841"/>
                <a:chExt cx="1970088" cy="2684462"/>
              </a:xfrm>
              <a:solidFill>
                <a:schemeClr val="tx1"/>
              </a:solidFill>
            </p:grpSpPr>
            <p:sp>
              <p:nvSpPr>
                <p:cNvPr id="23" name="Freeform 20">
                  <a:extLst>
                    <a:ext uri="{FF2B5EF4-FFF2-40B4-BE49-F238E27FC236}">
                      <a16:creationId xmlns:a16="http://schemas.microsoft.com/office/drawing/2014/main" xmlns="" id="{E433AE31-1482-464F-8C86-5A0558E7B63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-3352800" y="-1445505"/>
                  <a:ext cx="1970088" cy="2270126"/>
                </a:xfrm>
                <a:custGeom>
                  <a:avLst/>
                  <a:gdLst>
                    <a:gd name="T0" fmla="*/ 610 w 1017"/>
                    <a:gd name="T1" fmla="*/ 1179 h 1179"/>
                    <a:gd name="T2" fmla="*/ 542 w 1017"/>
                    <a:gd name="T3" fmla="*/ 1167 h 1179"/>
                    <a:gd name="T4" fmla="*/ 291 w 1017"/>
                    <a:gd name="T5" fmla="*/ 979 h 1179"/>
                    <a:gd name="T6" fmla="*/ 187 w 1017"/>
                    <a:gd name="T7" fmla="*/ 807 h 1179"/>
                    <a:gd name="T8" fmla="*/ 87 w 1017"/>
                    <a:gd name="T9" fmla="*/ 656 h 1179"/>
                    <a:gd name="T10" fmla="*/ 15 w 1017"/>
                    <a:gd name="T11" fmla="*/ 531 h 1179"/>
                    <a:gd name="T12" fmla="*/ 3 w 1017"/>
                    <a:gd name="T13" fmla="*/ 464 h 1179"/>
                    <a:gd name="T14" fmla="*/ 103 w 1017"/>
                    <a:gd name="T15" fmla="*/ 397 h 1179"/>
                    <a:gd name="T16" fmla="*/ 178 w 1017"/>
                    <a:gd name="T17" fmla="*/ 426 h 1179"/>
                    <a:gd name="T18" fmla="*/ 257 w 1017"/>
                    <a:gd name="T19" fmla="*/ 484 h 1179"/>
                    <a:gd name="T20" fmla="*/ 272 w 1017"/>
                    <a:gd name="T21" fmla="*/ 498 h 1179"/>
                    <a:gd name="T22" fmla="*/ 272 w 1017"/>
                    <a:gd name="T23" fmla="*/ 480 h 1179"/>
                    <a:gd name="T24" fmla="*/ 272 w 1017"/>
                    <a:gd name="T25" fmla="*/ 113 h 1179"/>
                    <a:gd name="T26" fmla="*/ 376 w 1017"/>
                    <a:gd name="T27" fmla="*/ 3 h 1179"/>
                    <a:gd name="T28" fmla="*/ 490 w 1017"/>
                    <a:gd name="T29" fmla="*/ 111 h 1179"/>
                    <a:gd name="T30" fmla="*/ 490 w 1017"/>
                    <a:gd name="T31" fmla="*/ 311 h 1179"/>
                    <a:gd name="T32" fmla="*/ 490 w 1017"/>
                    <a:gd name="T33" fmla="*/ 328 h 1179"/>
                    <a:gd name="T34" fmla="*/ 585 w 1017"/>
                    <a:gd name="T35" fmla="*/ 312 h 1179"/>
                    <a:gd name="T36" fmla="*/ 658 w 1017"/>
                    <a:gd name="T37" fmla="*/ 378 h 1179"/>
                    <a:gd name="T38" fmla="*/ 775 w 1017"/>
                    <a:gd name="T39" fmla="*/ 360 h 1179"/>
                    <a:gd name="T40" fmla="*/ 842 w 1017"/>
                    <a:gd name="T41" fmla="*/ 457 h 1179"/>
                    <a:gd name="T42" fmla="*/ 889 w 1017"/>
                    <a:gd name="T43" fmla="*/ 441 h 1179"/>
                    <a:gd name="T44" fmla="*/ 1016 w 1017"/>
                    <a:gd name="T45" fmla="*/ 547 h 1179"/>
                    <a:gd name="T46" fmla="*/ 1016 w 1017"/>
                    <a:gd name="T47" fmla="*/ 816 h 1179"/>
                    <a:gd name="T48" fmla="*/ 686 w 1017"/>
                    <a:gd name="T49" fmla="*/ 1177 h 1179"/>
                    <a:gd name="T50" fmla="*/ 675 w 1017"/>
                    <a:gd name="T51" fmla="*/ 1179 h 1179"/>
                    <a:gd name="T52" fmla="*/ 610 w 1017"/>
                    <a:gd name="T53" fmla="*/ 1179 h 1179"/>
                    <a:gd name="T54" fmla="*/ 316 w 1017"/>
                    <a:gd name="T55" fmla="*/ 600 h 1179"/>
                    <a:gd name="T56" fmla="*/ 312 w 1017"/>
                    <a:gd name="T57" fmla="*/ 602 h 1179"/>
                    <a:gd name="T58" fmla="*/ 302 w 1017"/>
                    <a:gd name="T59" fmla="*/ 590 h 1179"/>
                    <a:gd name="T60" fmla="*/ 160 w 1017"/>
                    <a:gd name="T61" fmla="*/ 466 h 1179"/>
                    <a:gd name="T62" fmla="*/ 98 w 1017"/>
                    <a:gd name="T63" fmla="*/ 440 h 1179"/>
                    <a:gd name="T64" fmla="*/ 48 w 1017"/>
                    <a:gd name="T65" fmla="*/ 492 h 1179"/>
                    <a:gd name="T66" fmla="*/ 60 w 1017"/>
                    <a:gd name="T67" fmla="*/ 525 h 1179"/>
                    <a:gd name="T68" fmla="*/ 105 w 1017"/>
                    <a:gd name="T69" fmla="*/ 602 h 1179"/>
                    <a:gd name="T70" fmla="*/ 310 w 1017"/>
                    <a:gd name="T71" fmla="*/ 925 h 1179"/>
                    <a:gd name="T72" fmla="*/ 351 w 1017"/>
                    <a:gd name="T73" fmla="*/ 985 h 1179"/>
                    <a:gd name="T74" fmla="*/ 682 w 1017"/>
                    <a:gd name="T75" fmla="*/ 1133 h 1179"/>
                    <a:gd name="T76" fmla="*/ 972 w 1017"/>
                    <a:gd name="T77" fmla="*/ 822 h 1179"/>
                    <a:gd name="T78" fmla="*/ 972 w 1017"/>
                    <a:gd name="T79" fmla="*/ 546 h 1179"/>
                    <a:gd name="T80" fmla="*/ 906 w 1017"/>
                    <a:gd name="T81" fmla="*/ 482 h 1179"/>
                    <a:gd name="T82" fmla="*/ 842 w 1017"/>
                    <a:gd name="T83" fmla="*/ 546 h 1179"/>
                    <a:gd name="T84" fmla="*/ 842 w 1017"/>
                    <a:gd name="T85" fmla="*/ 568 h 1179"/>
                    <a:gd name="T86" fmla="*/ 798 w 1017"/>
                    <a:gd name="T87" fmla="*/ 568 h 1179"/>
                    <a:gd name="T88" fmla="*/ 798 w 1017"/>
                    <a:gd name="T89" fmla="*/ 554 h 1179"/>
                    <a:gd name="T90" fmla="*/ 798 w 1017"/>
                    <a:gd name="T91" fmla="*/ 460 h 1179"/>
                    <a:gd name="T92" fmla="*/ 752 w 1017"/>
                    <a:gd name="T93" fmla="*/ 398 h 1179"/>
                    <a:gd name="T94" fmla="*/ 667 w 1017"/>
                    <a:gd name="T95" fmla="*/ 459 h 1179"/>
                    <a:gd name="T96" fmla="*/ 667 w 1017"/>
                    <a:gd name="T97" fmla="*/ 525 h 1179"/>
                    <a:gd name="T98" fmla="*/ 621 w 1017"/>
                    <a:gd name="T99" fmla="*/ 525 h 1179"/>
                    <a:gd name="T100" fmla="*/ 621 w 1017"/>
                    <a:gd name="T101" fmla="*/ 420 h 1179"/>
                    <a:gd name="T102" fmla="*/ 555 w 1017"/>
                    <a:gd name="T103" fmla="*/ 351 h 1179"/>
                    <a:gd name="T104" fmla="*/ 490 w 1017"/>
                    <a:gd name="T105" fmla="*/ 420 h 1179"/>
                    <a:gd name="T106" fmla="*/ 490 w 1017"/>
                    <a:gd name="T107" fmla="*/ 554 h 1179"/>
                    <a:gd name="T108" fmla="*/ 490 w 1017"/>
                    <a:gd name="T109" fmla="*/ 568 h 1179"/>
                    <a:gd name="T110" fmla="*/ 447 w 1017"/>
                    <a:gd name="T111" fmla="*/ 568 h 1179"/>
                    <a:gd name="T112" fmla="*/ 447 w 1017"/>
                    <a:gd name="T113" fmla="*/ 551 h 1179"/>
                    <a:gd name="T114" fmla="*/ 447 w 1017"/>
                    <a:gd name="T115" fmla="*/ 148 h 1179"/>
                    <a:gd name="T116" fmla="*/ 446 w 1017"/>
                    <a:gd name="T117" fmla="*/ 110 h 1179"/>
                    <a:gd name="T118" fmla="*/ 400 w 1017"/>
                    <a:gd name="T119" fmla="*/ 49 h 1179"/>
                    <a:gd name="T120" fmla="*/ 316 w 1017"/>
                    <a:gd name="T121" fmla="*/ 115 h 1179"/>
                    <a:gd name="T122" fmla="*/ 316 w 1017"/>
                    <a:gd name="T123" fmla="*/ 585 h 1179"/>
                    <a:gd name="T124" fmla="*/ 316 w 1017"/>
                    <a:gd name="T125" fmla="*/ 600 h 11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1017" h="1179">
                      <a:moveTo>
                        <a:pt x="610" y="1179"/>
                      </a:moveTo>
                      <a:cubicBezTo>
                        <a:pt x="587" y="1175"/>
                        <a:pt x="564" y="1172"/>
                        <a:pt x="542" y="1167"/>
                      </a:cubicBezTo>
                      <a:cubicBezTo>
                        <a:pt x="432" y="1139"/>
                        <a:pt x="351" y="1072"/>
                        <a:pt x="291" y="979"/>
                      </a:cubicBezTo>
                      <a:cubicBezTo>
                        <a:pt x="255" y="923"/>
                        <a:pt x="223" y="864"/>
                        <a:pt x="187" y="807"/>
                      </a:cubicBezTo>
                      <a:cubicBezTo>
                        <a:pt x="155" y="756"/>
                        <a:pt x="122" y="705"/>
                        <a:pt x="87" y="656"/>
                      </a:cubicBezTo>
                      <a:cubicBezTo>
                        <a:pt x="58" y="616"/>
                        <a:pt x="33" y="575"/>
                        <a:pt x="15" y="531"/>
                      </a:cubicBezTo>
                      <a:cubicBezTo>
                        <a:pt x="6" y="510"/>
                        <a:pt x="0" y="488"/>
                        <a:pt x="3" y="464"/>
                      </a:cubicBezTo>
                      <a:cubicBezTo>
                        <a:pt x="10" y="419"/>
                        <a:pt x="55" y="386"/>
                        <a:pt x="103" y="397"/>
                      </a:cubicBezTo>
                      <a:cubicBezTo>
                        <a:pt x="129" y="402"/>
                        <a:pt x="155" y="412"/>
                        <a:pt x="178" y="426"/>
                      </a:cubicBezTo>
                      <a:cubicBezTo>
                        <a:pt x="206" y="442"/>
                        <a:pt x="231" y="464"/>
                        <a:pt x="257" y="484"/>
                      </a:cubicBezTo>
                      <a:cubicBezTo>
                        <a:pt x="261" y="487"/>
                        <a:pt x="265" y="492"/>
                        <a:pt x="272" y="498"/>
                      </a:cubicBezTo>
                      <a:cubicBezTo>
                        <a:pt x="272" y="490"/>
                        <a:pt x="272" y="485"/>
                        <a:pt x="272" y="480"/>
                      </a:cubicBezTo>
                      <a:cubicBezTo>
                        <a:pt x="272" y="358"/>
                        <a:pt x="272" y="235"/>
                        <a:pt x="272" y="113"/>
                      </a:cubicBezTo>
                      <a:cubicBezTo>
                        <a:pt x="272" y="53"/>
                        <a:pt x="318" y="5"/>
                        <a:pt x="376" y="3"/>
                      </a:cubicBezTo>
                      <a:cubicBezTo>
                        <a:pt x="439" y="0"/>
                        <a:pt x="489" y="48"/>
                        <a:pt x="490" y="111"/>
                      </a:cubicBezTo>
                      <a:cubicBezTo>
                        <a:pt x="491" y="178"/>
                        <a:pt x="490" y="244"/>
                        <a:pt x="490" y="311"/>
                      </a:cubicBezTo>
                      <a:cubicBezTo>
                        <a:pt x="490" y="316"/>
                        <a:pt x="490" y="321"/>
                        <a:pt x="490" y="328"/>
                      </a:cubicBezTo>
                      <a:cubicBezTo>
                        <a:pt x="521" y="309"/>
                        <a:pt x="552" y="302"/>
                        <a:pt x="585" y="312"/>
                      </a:cubicBezTo>
                      <a:cubicBezTo>
                        <a:pt x="619" y="322"/>
                        <a:pt x="643" y="344"/>
                        <a:pt x="658" y="378"/>
                      </a:cubicBezTo>
                      <a:cubicBezTo>
                        <a:pt x="694" y="353"/>
                        <a:pt x="733" y="341"/>
                        <a:pt x="775" y="360"/>
                      </a:cubicBezTo>
                      <a:cubicBezTo>
                        <a:pt x="817" y="378"/>
                        <a:pt x="838" y="412"/>
                        <a:pt x="842" y="457"/>
                      </a:cubicBezTo>
                      <a:cubicBezTo>
                        <a:pt x="858" y="451"/>
                        <a:pt x="873" y="444"/>
                        <a:pt x="889" y="441"/>
                      </a:cubicBezTo>
                      <a:cubicBezTo>
                        <a:pt x="956" y="429"/>
                        <a:pt x="1016" y="479"/>
                        <a:pt x="1016" y="547"/>
                      </a:cubicBezTo>
                      <a:cubicBezTo>
                        <a:pt x="1016" y="637"/>
                        <a:pt x="1017" y="726"/>
                        <a:pt x="1016" y="816"/>
                      </a:cubicBezTo>
                      <a:cubicBezTo>
                        <a:pt x="1014" y="1001"/>
                        <a:pt x="870" y="1157"/>
                        <a:pt x="686" y="1177"/>
                      </a:cubicBezTo>
                      <a:cubicBezTo>
                        <a:pt x="682" y="1177"/>
                        <a:pt x="679" y="1179"/>
                        <a:pt x="675" y="1179"/>
                      </a:cubicBezTo>
                      <a:cubicBezTo>
                        <a:pt x="654" y="1179"/>
                        <a:pt x="632" y="1179"/>
                        <a:pt x="610" y="1179"/>
                      </a:cubicBezTo>
                      <a:close/>
                      <a:moveTo>
                        <a:pt x="316" y="600"/>
                      </a:moveTo>
                      <a:cubicBezTo>
                        <a:pt x="315" y="601"/>
                        <a:pt x="313" y="601"/>
                        <a:pt x="312" y="602"/>
                      </a:cubicBezTo>
                      <a:cubicBezTo>
                        <a:pt x="309" y="598"/>
                        <a:pt x="306" y="594"/>
                        <a:pt x="302" y="590"/>
                      </a:cubicBezTo>
                      <a:cubicBezTo>
                        <a:pt x="258" y="544"/>
                        <a:pt x="214" y="499"/>
                        <a:pt x="160" y="466"/>
                      </a:cubicBezTo>
                      <a:cubicBezTo>
                        <a:pt x="141" y="454"/>
                        <a:pt x="119" y="445"/>
                        <a:pt x="98" y="440"/>
                      </a:cubicBezTo>
                      <a:cubicBezTo>
                        <a:pt x="63" y="433"/>
                        <a:pt x="41" y="458"/>
                        <a:pt x="48" y="492"/>
                      </a:cubicBezTo>
                      <a:cubicBezTo>
                        <a:pt x="51" y="503"/>
                        <a:pt x="54" y="515"/>
                        <a:pt x="60" y="525"/>
                      </a:cubicBezTo>
                      <a:cubicBezTo>
                        <a:pt x="74" y="551"/>
                        <a:pt x="89" y="576"/>
                        <a:pt x="105" y="602"/>
                      </a:cubicBezTo>
                      <a:cubicBezTo>
                        <a:pt x="173" y="709"/>
                        <a:pt x="241" y="817"/>
                        <a:pt x="310" y="925"/>
                      </a:cubicBezTo>
                      <a:cubicBezTo>
                        <a:pt x="323" y="945"/>
                        <a:pt x="336" y="966"/>
                        <a:pt x="351" y="985"/>
                      </a:cubicBezTo>
                      <a:cubicBezTo>
                        <a:pt x="434" y="1096"/>
                        <a:pt x="543" y="1147"/>
                        <a:pt x="682" y="1133"/>
                      </a:cubicBezTo>
                      <a:cubicBezTo>
                        <a:pt x="835" y="1118"/>
                        <a:pt x="968" y="976"/>
                        <a:pt x="972" y="822"/>
                      </a:cubicBezTo>
                      <a:cubicBezTo>
                        <a:pt x="974" y="730"/>
                        <a:pt x="973" y="638"/>
                        <a:pt x="972" y="546"/>
                      </a:cubicBezTo>
                      <a:cubicBezTo>
                        <a:pt x="972" y="510"/>
                        <a:pt x="942" y="482"/>
                        <a:pt x="906" y="482"/>
                      </a:cubicBezTo>
                      <a:cubicBezTo>
                        <a:pt x="871" y="482"/>
                        <a:pt x="843" y="511"/>
                        <a:pt x="842" y="546"/>
                      </a:cubicBezTo>
                      <a:cubicBezTo>
                        <a:pt x="841" y="554"/>
                        <a:pt x="842" y="561"/>
                        <a:pt x="842" y="568"/>
                      </a:cubicBezTo>
                      <a:cubicBezTo>
                        <a:pt x="826" y="568"/>
                        <a:pt x="813" y="568"/>
                        <a:pt x="798" y="568"/>
                      </a:cubicBezTo>
                      <a:cubicBezTo>
                        <a:pt x="798" y="563"/>
                        <a:pt x="798" y="559"/>
                        <a:pt x="798" y="554"/>
                      </a:cubicBezTo>
                      <a:cubicBezTo>
                        <a:pt x="798" y="523"/>
                        <a:pt x="798" y="492"/>
                        <a:pt x="798" y="460"/>
                      </a:cubicBezTo>
                      <a:cubicBezTo>
                        <a:pt x="798" y="431"/>
                        <a:pt x="779" y="406"/>
                        <a:pt x="752" y="398"/>
                      </a:cubicBezTo>
                      <a:cubicBezTo>
                        <a:pt x="711" y="385"/>
                        <a:pt x="668" y="415"/>
                        <a:pt x="667" y="459"/>
                      </a:cubicBezTo>
                      <a:cubicBezTo>
                        <a:pt x="667" y="481"/>
                        <a:pt x="667" y="503"/>
                        <a:pt x="667" y="525"/>
                      </a:cubicBezTo>
                      <a:cubicBezTo>
                        <a:pt x="651" y="525"/>
                        <a:pt x="637" y="525"/>
                        <a:pt x="621" y="525"/>
                      </a:cubicBezTo>
                      <a:cubicBezTo>
                        <a:pt x="621" y="489"/>
                        <a:pt x="621" y="455"/>
                        <a:pt x="621" y="420"/>
                      </a:cubicBezTo>
                      <a:cubicBezTo>
                        <a:pt x="621" y="380"/>
                        <a:pt x="593" y="351"/>
                        <a:pt x="555" y="351"/>
                      </a:cubicBezTo>
                      <a:cubicBezTo>
                        <a:pt x="518" y="351"/>
                        <a:pt x="490" y="381"/>
                        <a:pt x="490" y="420"/>
                      </a:cubicBezTo>
                      <a:cubicBezTo>
                        <a:pt x="490" y="465"/>
                        <a:pt x="490" y="509"/>
                        <a:pt x="490" y="554"/>
                      </a:cubicBezTo>
                      <a:cubicBezTo>
                        <a:pt x="490" y="559"/>
                        <a:pt x="490" y="563"/>
                        <a:pt x="490" y="568"/>
                      </a:cubicBezTo>
                      <a:cubicBezTo>
                        <a:pt x="475" y="568"/>
                        <a:pt x="461" y="568"/>
                        <a:pt x="447" y="568"/>
                      </a:cubicBezTo>
                      <a:cubicBezTo>
                        <a:pt x="447" y="562"/>
                        <a:pt x="447" y="556"/>
                        <a:pt x="447" y="551"/>
                      </a:cubicBezTo>
                      <a:cubicBezTo>
                        <a:pt x="447" y="416"/>
                        <a:pt x="447" y="282"/>
                        <a:pt x="447" y="148"/>
                      </a:cubicBezTo>
                      <a:cubicBezTo>
                        <a:pt x="447" y="135"/>
                        <a:pt x="447" y="122"/>
                        <a:pt x="446" y="110"/>
                      </a:cubicBezTo>
                      <a:cubicBezTo>
                        <a:pt x="445" y="81"/>
                        <a:pt x="427" y="57"/>
                        <a:pt x="400" y="49"/>
                      </a:cubicBezTo>
                      <a:cubicBezTo>
                        <a:pt x="356" y="36"/>
                        <a:pt x="316" y="68"/>
                        <a:pt x="316" y="115"/>
                      </a:cubicBezTo>
                      <a:cubicBezTo>
                        <a:pt x="316" y="272"/>
                        <a:pt x="316" y="428"/>
                        <a:pt x="316" y="585"/>
                      </a:cubicBezTo>
                      <a:cubicBezTo>
                        <a:pt x="316" y="590"/>
                        <a:pt x="316" y="595"/>
                        <a:pt x="316" y="60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74915" tIns="37458" rIns="74915" bIns="37458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/>
                </a:p>
              </p:txBody>
            </p:sp>
            <p:sp>
              <p:nvSpPr>
                <p:cNvPr id="24" name="Freeform 21">
                  <a:extLst>
                    <a:ext uri="{FF2B5EF4-FFF2-40B4-BE49-F238E27FC236}">
                      <a16:creationId xmlns:a16="http://schemas.microsoft.com/office/drawing/2014/main" xmlns="" id="{953558CF-2224-4ED0-BDB8-D8A011C4971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3251202" y="-1859841"/>
                  <a:ext cx="1246187" cy="1085851"/>
                </a:xfrm>
                <a:custGeom>
                  <a:avLst/>
                  <a:gdLst>
                    <a:gd name="T0" fmla="*/ 176 w 643"/>
                    <a:gd name="T1" fmla="*/ 564 h 564"/>
                    <a:gd name="T2" fmla="*/ 90 w 643"/>
                    <a:gd name="T3" fmla="*/ 173 h 564"/>
                    <a:gd name="T4" fmla="*/ 501 w 643"/>
                    <a:gd name="T5" fmla="*/ 103 h 564"/>
                    <a:gd name="T6" fmla="*/ 559 w 643"/>
                    <a:gd name="T7" fmla="*/ 489 h 564"/>
                    <a:gd name="T8" fmla="*/ 515 w 643"/>
                    <a:gd name="T9" fmla="*/ 478 h 564"/>
                    <a:gd name="T10" fmla="*/ 525 w 643"/>
                    <a:gd name="T11" fmla="*/ 463 h 564"/>
                    <a:gd name="T12" fmla="*/ 535 w 643"/>
                    <a:gd name="T13" fmla="*/ 207 h 564"/>
                    <a:gd name="T14" fmla="*/ 310 w 643"/>
                    <a:gd name="T15" fmla="*/ 88 h 564"/>
                    <a:gd name="T16" fmla="*/ 103 w 643"/>
                    <a:gd name="T17" fmla="*/ 246 h 564"/>
                    <a:gd name="T18" fmla="*/ 165 w 643"/>
                    <a:gd name="T19" fmla="*/ 501 h 564"/>
                    <a:gd name="T20" fmla="*/ 176 w 643"/>
                    <a:gd name="T21" fmla="*/ 527 h 564"/>
                    <a:gd name="T22" fmla="*/ 176 w 643"/>
                    <a:gd name="T23" fmla="*/ 564 h 5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643" h="564">
                      <a:moveTo>
                        <a:pt x="176" y="564"/>
                      </a:moveTo>
                      <a:cubicBezTo>
                        <a:pt x="53" y="488"/>
                        <a:pt x="0" y="313"/>
                        <a:pt x="90" y="173"/>
                      </a:cubicBezTo>
                      <a:cubicBezTo>
                        <a:pt x="180" y="33"/>
                        <a:pt x="371" y="0"/>
                        <a:pt x="501" y="103"/>
                      </a:cubicBezTo>
                      <a:cubicBezTo>
                        <a:pt x="632" y="206"/>
                        <a:pt x="643" y="378"/>
                        <a:pt x="559" y="489"/>
                      </a:cubicBezTo>
                      <a:cubicBezTo>
                        <a:pt x="544" y="485"/>
                        <a:pt x="530" y="482"/>
                        <a:pt x="515" y="478"/>
                      </a:cubicBezTo>
                      <a:cubicBezTo>
                        <a:pt x="518" y="473"/>
                        <a:pt x="522" y="468"/>
                        <a:pt x="525" y="463"/>
                      </a:cubicBezTo>
                      <a:cubicBezTo>
                        <a:pt x="579" y="380"/>
                        <a:pt x="585" y="294"/>
                        <a:pt x="535" y="207"/>
                      </a:cubicBezTo>
                      <a:cubicBezTo>
                        <a:pt x="486" y="122"/>
                        <a:pt x="409" y="81"/>
                        <a:pt x="310" y="88"/>
                      </a:cubicBezTo>
                      <a:cubicBezTo>
                        <a:pt x="209" y="96"/>
                        <a:pt x="137" y="150"/>
                        <a:pt x="103" y="246"/>
                      </a:cubicBezTo>
                      <a:cubicBezTo>
                        <a:pt x="69" y="342"/>
                        <a:pt x="92" y="429"/>
                        <a:pt x="165" y="501"/>
                      </a:cubicBezTo>
                      <a:cubicBezTo>
                        <a:pt x="172" y="509"/>
                        <a:pt x="177" y="516"/>
                        <a:pt x="176" y="527"/>
                      </a:cubicBezTo>
                      <a:cubicBezTo>
                        <a:pt x="175" y="539"/>
                        <a:pt x="176" y="550"/>
                        <a:pt x="176" y="56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74915" tIns="37458" rIns="74915" bIns="37458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/>
                </a:p>
              </p:txBody>
            </p:sp>
            <p:sp>
              <p:nvSpPr>
                <p:cNvPr id="25" name="Freeform 22">
                  <a:extLst>
                    <a:ext uri="{FF2B5EF4-FFF2-40B4-BE49-F238E27FC236}">
                      <a16:creationId xmlns:a16="http://schemas.microsoft.com/office/drawing/2014/main" xmlns="" id="{688780A7-8AEE-4E3E-B8A9-C411CBCD79C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3044823" y="-1659815"/>
                  <a:ext cx="846139" cy="661988"/>
                </a:xfrm>
                <a:custGeom>
                  <a:avLst/>
                  <a:gdLst>
                    <a:gd name="T0" fmla="*/ 375 w 437"/>
                    <a:gd name="T1" fmla="*/ 344 h 344"/>
                    <a:gd name="T2" fmla="*/ 375 w 437"/>
                    <a:gd name="T3" fmla="*/ 223 h 344"/>
                    <a:gd name="T4" fmla="*/ 215 w 437"/>
                    <a:gd name="T5" fmla="*/ 70 h 344"/>
                    <a:gd name="T6" fmla="*/ 70 w 437"/>
                    <a:gd name="T7" fmla="*/ 216 h 344"/>
                    <a:gd name="T8" fmla="*/ 70 w 437"/>
                    <a:gd name="T9" fmla="*/ 342 h 344"/>
                    <a:gd name="T10" fmla="*/ 67 w 437"/>
                    <a:gd name="T11" fmla="*/ 103 h 344"/>
                    <a:gd name="T12" fmla="*/ 347 w 437"/>
                    <a:gd name="T13" fmla="*/ 71 h 344"/>
                    <a:gd name="T14" fmla="*/ 375 w 437"/>
                    <a:gd name="T15" fmla="*/ 344 h 3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37" h="344">
                      <a:moveTo>
                        <a:pt x="375" y="344"/>
                      </a:moveTo>
                      <a:cubicBezTo>
                        <a:pt x="375" y="302"/>
                        <a:pt x="375" y="263"/>
                        <a:pt x="375" y="223"/>
                      </a:cubicBezTo>
                      <a:cubicBezTo>
                        <a:pt x="374" y="135"/>
                        <a:pt x="303" y="67"/>
                        <a:pt x="215" y="70"/>
                      </a:cubicBezTo>
                      <a:cubicBezTo>
                        <a:pt x="137" y="73"/>
                        <a:pt x="72" y="138"/>
                        <a:pt x="70" y="216"/>
                      </a:cubicBezTo>
                      <a:cubicBezTo>
                        <a:pt x="69" y="258"/>
                        <a:pt x="70" y="299"/>
                        <a:pt x="70" y="342"/>
                      </a:cubicBezTo>
                      <a:cubicBezTo>
                        <a:pt x="26" y="300"/>
                        <a:pt x="0" y="189"/>
                        <a:pt x="67" y="103"/>
                      </a:cubicBezTo>
                      <a:cubicBezTo>
                        <a:pt x="134" y="15"/>
                        <a:pt x="262" y="0"/>
                        <a:pt x="347" y="71"/>
                      </a:cubicBezTo>
                      <a:cubicBezTo>
                        <a:pt x="437" y="146"/>
                        <a:pt x="436" y="271"/>
                        <a:pt x="375" y="3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74915" tIns="37458" rIns="74915" bIns="37458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/>
                </a:p>
              </p:txBody>
            </p:sp>
          </p:grpSp>
        </p:grpSp>
      </p:grpSp>
      <p:sp>
        <p:nvSpPr>
          <p:cNvPr id="99" name="Rectangle 98">
            <a:extLst>
              <a:ext uri="{FF2B5EF4-FFF2-40B4-BE49-F238E27FC236}">
                <a16:creationId xmlns:a16="http://schemas.microsoft.com/office/drawing/2014/main" xmlns="" id="{12FBA2EB-F4B7-4CA7-9C70-81E10F23D988}"/>
              </a:ext>
            </a:extLst>
          </p:cNvPr>
          <p:cNvSpPr/>
          <p:nvPr/>
        </p:nvSpPr>
        <p:spPr bwMode="auto">
          <a:xfrm>
            <a:off x="274639" y="6168321"/>
            <a:ext cx="11889564" cy="346779"/>
          </a:xfrm>
          <a:prstGeom prst="rect">
            <a:avLst/>
          </a:prstGeom>
          <a:solidFill>
            <a:schemeClr val="accent6">
              <a:lumMod val="75000"/>
            </a:schemeClr>
          </a:solidFill>
          <a:ln w="3175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763974" fontAlgn="base">
              <a:spcBef>
                <a:spcPct val="0"/>
              </a:spcBef>
              <a:spcAft>
                <a:spcPct val="0"/>
              </a:spcAft>
            </a:pPr>
            <a:endParaRPr lang="en-US" sz="280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98" name="Group 97">
            <a:extLst>
              <a:ext uri="{FF2B5EF4-FFF2-40B4-BE49-F238E27FC236}">
                <a16:creationId xmlns:a16="http://schemas.microsoft.com/office/drawing/2014/main" xmlns="" id="{E6DCB4A8-2723-4861-AF3A-909C24D6BC56}"/>
              </a:ext>
            </a:extLst>
          </p:cNvPr>
          <p:cNvGrpSpPr/>
          <p:nvPr/>
        </p:nvGrpSpPr>
        <p:grpSpPr>
          <a:xfrm>
            <a:off x="1640343" y="4494719"/>
            <a:ext cx="1870900" cy="1698373"/>
            <a:chOff x="486042" y="5289232"/>
            <a:chExt cx="1728131" cy="1568768"/>
          </a:xfrm>
        </p:grpSpPr>
        <p:pic>
          <p:nvPicPr>
            <p:cNvPr id="402" name="Picture 401">
              <a:extLst>
                <a:ext uri="{FF2B5EF4-FFF2-40B4-BE49-F238E27FC236}">
                  <a16:creationId xmlns:a16="http://schemas.microsoft.com/office/drawing/2014/main" xmlns="" id="{79991B63-C944-4779-BEC4-8716A56D132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48512" y="5289232"/>
              <a:ext cx="1032968" cy="782233"/>
            </a:xfrm>
            <a:prstGeom prst="rect">
              <a:avLst/>
            </a:prstGeom>
          </p:spPr>
        </p:pic>
        <p:grpSp>
          <p:nvGrpSpPr>
            <p:cNvPr id="272" name="Group 271">
              <a:extLst>
                <a:ext uri="{FF2B5EF4-FFF2-40B4-BE49-F238E27FC236}">
                  <a16:creationId xmlns:a16="http://schemas.microsoft.com/office/drawing/2014/main" xmlns="" id="{CAC19CF4-F74B-4801-81EB-E44C74D6F23B}"/>
                </a:ext>
              </a:extLst>
            </p:cNvPr>
            <p:cNvGrpSpPr/>
            <p:nvPr/>
          </p:nvGrpSpPr>
          <p:grpSpPr>
            <a:xfrm>
              <a:off x="486042" y="6197503"/>
              <a:ext cx="1728131" cy="644725"/>
              <a:chOff x="4160492" y="5377912"/>
              <a:chExt cx="2585360" cy="1280165"/>
            </a:xfrm>
          </p:grpSpPr>
          <p:grpSp>
            <p:nvGrpSpPr>
              <p:cNvPr id="392" name="Group 391">
                <a:extLst>
                  <a:ext uri="{FF2B5EF4-FFF2-40B4-BE49-F238E27FC236}">
                    <a16:creationId xmlns:a16="http://schemas.microsoft.com/office/drawing/2014/main" xmlns="" id="{B030FDA1-1336-4AB1-9CB8-58B07FFB8BBB}"/>
                  </a:ext>
                </a:extLst>
              </p:cNvPr>
              <p:cNvGrpSpPr/>
              <p:nvPr/>
            </p:nvGrpSpPr>
            <p:grpSpPr>
              <a:xfrm>
                <a:off x="4352925" y="5495925"/>
                <a:ext cx="2201139" cy="1162152"/>
                <a:chOff x="4352925" y="5495925"/>
                <a:chExt cx="2201139" cy="1162152"/>
              </a:xfrm>
            </p:grpSpPr>
            <p:sp>
              <p:nvSpPr>
                <p:cNvPr id="397" name="Rectangle 396">
                  <a:extLst>
                    <a:ext uri="{FF2B5EF4-FFF2-40B4-BE49-F238E27FC236}">
                      <a16:creationId xmlns:a16="http://schemas.microsoft.com/office/drawing/2014/main" xmlns="" id="{1A8466CC-7C8D-487B-B7B2-D0C640F3708C}"/>
                    </a:ext>
                  </a:extLst>
                </p:cNvPr>
                <p:cNvSpPr/>
                <p:nvPr/>
              </p:nvSpPr>
              <p:spPr>
                <a:xfrm>
                  <a:off x="4352925" y="5495925"/>
                  <a:ext cx="2201139" cy="262166"/>
                </a:xfrm>
                <a:prstGeom prst="rect">
                  <a:avLst/>
                </a:prstGeom>
                <a:solidFill>
                  <a:srgbClr val="FFFFFF">
                    <a:lumMod val="85000"/>
                  </a:srgbClr>
                </a:solidFill>
                <a:ln w="1079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764196">
                    <a:defRPr/>
                  </a:pPr>
                  <a:endParaRPr lang="en-US" sz="2000" kern="0">
                    <a:solidFill>
                      <a:srgbClr val="FFFFFF"/>
                    </a:solidFill>
                    <a:latin typeface="Segoe UI"/>
                  </a:endParaRPr>
                </a:p>
              </p:txBody>
            </p:sp>
            <p:sp>
              <p:nvSpPr>
                <p:cNvPr id="398" name="Rectangle 397">
                  <a:extLst>
                    <a:ext uri="{FF2B5EF4-FFF2-40B4-BE49-F238E27FC236}">
                      <a16:creationId xmlns:a16="http://schemas.microsoft.com/office/drawing/2014/main" xmlns="" id="{E07DA36E-7718-4209-B2ED-64AD8FE004F8}"/>
                    </a:ext>
                  </a:extLst>
                </p:cNvPr>
                <p:cNvSpPr/>
                <p:nvPr/>
              </p:nvSpPr>
              <p:spPr>
                <a:xfrm rot="5400000">
                  <a:off x="4016269" y="6065695"/>
                  <a:ext cx="991698" cy="193058"/>
                </a:xfrm>
                <a:prstGeom prst="rect">
                  <a:avLst/>
                </a:prstGeom>
                <a:solidFill>
                  <a:srgbClr val="FFFFFF">
                    <a:lumMod val="85000"/>
                  </a:srgbClr>
                </a:solidFill>
                <a:ln w="1079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764196">
                    <a:defRPr/>
                  </a:pPr>
                  <a:endParaRPr lang="en-US" sz="2000" kern="0">
                    <a:solidFill>
                      <a:srgbClr val="FFFFFF"/>
                    </a:solidFill>
                    <a:latin typeface="Segoe UI"/>
                  </a:endParaRPr>
                </a:p>
              </p:txBody>
            </p:sp>
            <p:sp>
              <p:nvSpPr>
                <p:cNvPr id="399" name="Rectangle 398">
                  <a:extLst>
                    <a:ext uri="{FF2B5EF4-FFF2-40B4-BE49-F238E27FC236}">
                      <a16:creationId xmlns:a16="http://schemas.microsoft.com/office/drawing/2014/main" xmlns="" id="{FF29AE72-832F-49F2-B7B7-AE143F2103B0}"/>
                    </a:ext>
                  </a:extLst>
                </p:cNvPr>
                <p:cNvSpPr/>
                <p:nvPr/>
              </p:nvSpPr>
              <p:spPr>
                <a:xfrm rot="5400000">
                  <a:off x="5982014" y="6086027"/>
                  <a:ext cx="991698" cy="152401"/>
                </a:xfrm>
                <a:prstGeom prst="rect">
                  <a:avLst/>
                </a:prstGeom>
                <a:solidFill>
                  <a:srgbClr val="FFFFFF">
                    <a:lumMod val="85000"/>
                  </a:srgbClr>
                </a:solidFill>
                <a:ln w="1079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764196">
                    <a:defRPr/>
                  </a:pPr>
                  <a:endParaRPr lang="en-US" sz="2000" kern="0">
                    <a:solidFill>
                      <a:srgbClr val="FFFFFF"/>
                    </a:solidFill>
                    <a:latin typeface="Segoe UI"/>
                  </a:endParaRPr>
                </a:p>
              </p:txBody>
            </p:sp>
          </p:grpSp>
          <p:sp>
            <p:nvSpPr>
              <p:cNvPr id="393" name="Rectangle 392">
                <a:extLst>
                  <a:ext uri="{FF2B5EF4-FFF2-40B4-BE49-F238E27FC236}">
                    <a16:creationId xmlns:a16="http://schemas.microsoft.com/office/drawing/2014/main" xmlns="" id="{29A68E5D-8397-4714-B1E5-B6FA16DFCD51}"/>
                  </a:ext>
                </a:extLst>
              </p:cNvPr>
              <p:cNvSpPr/>
              <p:nvPr/>
            </p:nvSpPr>
            <p:spPr>
              <a:xfrm rot="5400000">
                <a:off x="3719060" y="5920886"/>
                <a:ext cx="1280160" cy="194213"/>
              </a:xfrm>
              <a:prstGeom prst="rect">
                <a:avLst/>
              </a:prstGeom>
              <a:solidFill>
                <a:srgbClr val="FFFFFF">
                  <a:lumMod val="65000"/>
                </a:srgbClr>
              </a:solidFill>
              <a:ln w="1079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764196">
                  <a:defRPr/>
                </a:pPr>
                <a:endParaRPr lang="en-US" sz="2000" kern="0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94" name="Rectangle 393">
                <a:extLst>
                  <a:ext uri="{FF2B5EF4-FFF2-40B4-BE49-F238E27FC236}">
                    <a16:creationId xmlns:a16="http://schemas.microsoft.com/office/drawing/2014/main" xmlns="" id="{3EA63E53-8757-4214-B25C-53CE08CD828F}"/>
                  </a:ext>
                </a:extLst>
              </p:cNvPr>
              <p:cNvSpPr/>
              <p:nvPr/>
            </p:nvSpPr>
            <p:spPr>
              <a:xfrm rot="5400000">
                <a:off x="6008666" y="5920887"/>
                <a:ext cx="1280159" cy="194213"/>
              </a:xfrm>
              <a:prstGeom prst="rect">
                <a:avLst/>
              </a:prstGeom>
              <a:solidFill>
                <a:srgbClr val="FFFFFF">
                  <a:lumMod val="65000"/>
                </a:srgbClr>
              </a:solidFill>
              <a:ln w="1079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764196">
                  <a:defRPr/>
                </a:pPr>
                <a:endParaRPr lang="en-US" sz="2000" kern="0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95" name="Rectangle 394">
                <a:extLst>
                  <a:ext uri="{FF2B5EF4-FFF2-40B4-BE49-F238E27FC236}">
                    <a16:creationId xmlns:a16="http://schemas.microsoft.com/office/drawing/2014/main" xmlns="" id="{FA99620C-8012-4EEB-80C8-DD82CB5E5E20}"/>
                  </a:ext>
                </a:extLst>
              </p:cNvPr>
              <p:cNvSpPr/>
              <p:nvPr/>
            </p:nvSpPr>
            <p:spPr>
              <a:xfrm>
                <a:off x="4262034" y="5377912"/>
                <a:ext cx="2477277" cy="194213"/>
              </a:xfrm>
              <a:prstGeom prst="rect">
                <a:avLst/>
              </a:prstGeom>
              <a:solidFill>
                <a:srgbClr val="FFFFFF">
                  <a:lumMod val="65000"/>
                </a:srgbClr>
              </a:solidFill>
              <a:ln w="1079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764196">
                  <a:defRPr/>
                </a:pPr>
                <a:endParaRPr lang="en-US" sz="2000" kern="0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96" name="Rectangle 395">
                <a:extLst>
                  <a:ext uri="{FF2B5EF4-FFF2-40B4-BE49-F238E27FC236}">
                    <a16:creationId xmlns:a16="http://schemas.microsoft.com/office/drawing/2014/main" xmlns="" id="{B84D4480-84D3-46FB-A4DD-E77826109077}"/>
                  </a:ext>
                </a:extLst>
              </p:cNvPr>
              <p:cNvSpPr/>
              <p:nvPr/>
            </p:nvSpPr>
            <p:spPr>
              <a:xfrm rot="5400000">
                <a:off x="3617519" y="5920888"/>
                <a:ext cx="1280160" cy="194213"/>
              </a:xfrm>
              <a:prstGeom prst="rect">
                <a:avLst/>
              </a:prstGeom>
              <a:solidFill>
                <a:srgbClr val="FFFFFF">
                  <a:lumMod val="65000"/>
                </a:srgbClr>
              </a:solidFill>
              <a:ln w="1079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764196">
                  <a:defRPr/>
                </a:pPr>
                <a:endParaRPr lang="en-US" sz="2000" kern="0">
                  <a:solidFill>
                    <a:srgbClr val="FFFFFF"/>
                  </a:solidFill>
                  <a:latin typeface="Segoe UI"/>
                </a:endParaRPr>
              </a:p>
            </p:txBody>
          </p:sp>
        </p:grpSp>
        <p:grpSp>
          <p:nvGrpSpPr>
            <p:cNvPr id="274" name="Group 273">
              <a:extLst>
                <a:ext uri="{FF2B5EF4-FFF2-40B4-BE49-F238E27FC236}">
                  <a16:creationId xmlns:a16="http://schemas.microsoft.com/office/drawing/2014/main" xmlns="" id="{F080D900-6F71-4635-9D95-742D3717DFC2}"/>
                </a:ext>
              </a:extLst>
            </p:cNvPr>
            <p:cNvGrpSpPr/>
            <p:nvPr/>
          </p:nvGrpSpPr>
          <p:grpSpPr>
            <a:xfrm>
              <a:off x="1588348" y="6376423"/>
              <a:ext cx="216637" cy="481577"/>
              <a:chOff x="6013796" y="6118930"/>
              <a:chExt cx="216637" cy="481577"/>
            </a:xfrm>
          </p:grpSpPr>
          <p:cxnSp>
            <p:nvCxnSpPr>
              <p:cNvPr id="371" name="Straight Connector 370">
                <a:extLst>
                  <a:ext uri="{FF2B5EF4-FFF2-40B4-BE49-F238E27FC236}">
                    <a16:creationId xmlns:a16="http://schemas.microsoft.com/office/drawing/2014/main" xmlns="" id="{B58DD8A0-A643-4517-B2FA-09065E5A30F0}"/>
                  </a:ext>
                </a:extLst>
              </p:cNvPr>
              <p:cNvCxnSpPr/>
              <p:nvPr/>
            </p:nvCxnSpPr>
            <p:spPr>
              <a:xfrm flipH="1" flipV="1">
                <a:off x="6122114" y="6118930"/>
                <a:ext cx="0" cy="69268"/>
              </a:xfrm>
              <a:prstGeom prst="line">
                <a:avLst/>
              </a:prstGeom>
              <a:noFill/>
              <a:ln w="9525" cap="flat" cmpd="sng" algn="ctr">
                <a:solidFill>
                  <a:srgbClr val="68217A"/>
                </a:solidFill>
                <a:prstDash val="solid"/>
              </a:ln>
              <a:effectLst/>
            </p:spPr>
          </p:cxnSp>
          <p:pic>
            <p:nvPicPr>
              <p:cNvPr id="372" name="Picture 371">
                <a:extLst>
                  <a:ext uri="{FF2B5EF4-FFF2-40B4-BE49-F238E27FC236}">
                    <a16:creationId xmlns:a16="http://schemas.microsoft.com/office/drawing/2014/main" xmlns="" id="{90E7FCD4-EF1E-4DE7-842C-6CB08285BF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013796" y="6188198"/>
                <a:ext cx="216637" cy="412309"/>
              </a:xfrm>
              <a:prstGeom prst="rect">
                <a:avLst/>
              </a:prstGeom>
            </p:spPr>
          </p:pic>
        </p:grpSp>
        <p:grpSp>
          <p:nvGrpSpPr>
            <p:cNvPr id="275" name="Group 274">
              <a:extLst>
                <a:ext uri="{FF2B5EF4-FFF2-40B4-BE49-F238E27FC236}">
                  <a16:creationId xmlns:a16="http://schemas.microsoft.com/office/drawing/2014/main" xmlns="" id="{21A12A06-F661-4AD9-84B7-B5F4B441C2B6}"/>
                </a:ext>
              </a:extLst>
            </p:cNvPr>
            <p:cNvGrpSpPr/>
            <p:nvPr/>
          </p:nvGrpSpPr>
          <p:grpSpPr>
            <a:xfrm>
              <a:off x="718726" y="5392636"/>
              <a:ext cx="1144775" cy="1441515"/>
              <a:chOff x="1232899" y="5003799"/>
              <a:chExt cx="1473811" cy="1855838"/>
            </a:xfrm>
          </p:grpSpPr>
          <p:sp>
            <p:nvSpPr>
              <p:cNvPr id="283" name="Rectangle: Rounded Corners 282">
                <a:extLst>
                  <a:ext uri="{FF2B5EF4-FFF2-40B4-BE49-F238E27FC236}">
                    <a16:creationId xmlns:a16="http://schemas.microsoft.com/office/drawing/2014/main" xmlns="" id="{A35F31EB-201E-4B50-A227-CF5066326EDF}"/>
                  </a:ext>
                </a:extLst>
              </p:cNvPr>
              <p:cNvSpPr/>
              <p:nvPr/>
            </p:nvSpPr>
            <p:spPr>
              <a:xfrm>
                <a:off x="2200750" y="5935263"/>
                <a:ext cx="505960" cy="100698"/>
              </a:xfrm>
              <a:prstGeom prst="roundRect">
                <a:avLst>
                  <a:gd name="adj" fmla="val 50000"/>
                </a:avLst>
              </a:prstGeom>
              <a:solidFill>
                <a:srgbClr val="505050">
                  <a:lumMod val="50000"/>
                </a:srgbClr>
              </a:solidFill>
              <a:ln w="1079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764196">
                  <a:defRPr/>
                </a:pPr>
                <a:endParaRPr lang="en-US" sz="2000" kern="0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284" name="Rectangle: Rounded Corners 283">
                <a:extLst>
                  <a:ext uri="{FF2B5EF4-FFF2-40B4-BE49-F238E27FC236}">
                    <a16:creationId xmlns:a16="http://schemas.microsoft.com/office/drawing/2014/main" xmlns="" id="{15BD0180-0D43-42F9-AEEA-8EEAB4C3CF6E}"/>
                  </a:ext>
                </a:extLst>
              </p:cNvPr>
              <p:cNvSpPr/>
              <p:nvPr/>
            </p:nvSpPr>
            <p:spPr>
              <a:xfrm>
                <a:off x="2167622" y="5874433"/>
                <a:ext cx="505960" cy="161529"/>
              </a:xfrm>
              <a:prstGeom prst="roundRect">
                <a:avLst>
                  <a:gd name="adj" fmla="val 50000"/>
                </a:avLst>
              </a:prstGeom>
              <a:solidFill>
                <a:srgbClr val="D8B195"/>
              </a:solidFill>
              <a:ln w="1079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764196">
                  <a:defRPr/>
                </a:pPr>
                <a:endParaRPr lang="en-US" sz="2000" kern="0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285" name="Rectangle: Rounded Corners 284">
                <a:extLst>
                  <a:ext uri="{FF2B5EF4-FFF2-40B4-BE49-F238E27FC236}">
                    <a16:creationId xmlns:a16="http://schemas.microsoft.com/office/drawing/2014/main" xmlns="" id="{9ABBECFF-D033-42F8-9F89-D6615D1E77D4}"/>
                  </a:ext>
                </a:extLst>
              </p:cNvPr>
              <p:cNvSpPr/>
              <p:nvPr/>
            </p:nvSpPr>
            <p:spPr>
              <a:xfrm>
                <a:off x="1262328" y="5916833"/>
                <a:ext cx="505960" cy="131631"/>
              </a:xfrm>
              <a:prstGeom prst="roundRect">
                <a:avLst>
                  <a:gd name="adj" fmla="val 50000"/>
                </a:avLst>
              </a:prstGeom>
              <a:solidFill>
                <a:srgbClr val="68217A">
                  <a:lumMod val="50000"/>
                </a:srgbClr>
              </a:solidFill>
              <a:ln w="1079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764196">
                  <a:defRPr/>
                </a:pPr>
                <a:endParaRPr lang="en-US" sz="2000" kern="0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288" name="Freeform 60">
                <a:extLst>
                  <a:ext uri="{FF2B5EF4-FFF2-40B4-BE49-F238E27FC236}">
                    <a16:creationId xmlns:a16="http://schemas.microsoft.com/office/drawing/2014/main" xmlns="" id="{8A4FE5AE-16AD-487E-ADDA-1D5B97B2E8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90373" y="5185381"/>
                <a:ext cx="366207" cy="85964"/>
              </a:xfrm>
              <a:custGeom>
                <a:avLst/>
                <a:gdLst>
                  <a:gd name="T0" fmla="*/ 0 w 184"/>
                  <a:gd name="T1" fmla="*/ 41 h 54"/>
                  <a:gd name="T2" fmla="*/ 9 w 184"/>
                  <a:gd name="T3" fmla="*/ 54 h 54"/>
                  <a:gd name="T4" fmla="*/ 175 w 184"/>
                  <a:gd name="T5" fmla="*/ 54 h 54"/>
                  <a:gd name="T6" fmla="*/ 184 w 184"/>
                  <a:gd name="T7" fmla="*/ 41 h 54"/>
                  <a:gd name="T8" fmla="*/ 184 w 184"/>
                  <a:gd name="T9" fmla="*/ 13 h 54"/>
                  <a:gd name="T10" fmla="*/ 175 w 184"/>
                  <a:gd name="T11" fmla="*/ 0 h 54"/>
                  <a:gd name="T12" fmla="*/ 9 w 184"/>
                  <a:gd name="T13" fmla="*/ 0 h 54"/>
                  <a:gd name="T14" fmla="*/ 0 w 184"/>
                  <a:gd name="T15" fmla="*/ 13 h 54"/>
                  <a:gd name="T16" fmla="*/ 0 w 184"/>
                  <a:gd name="T17" fmla="*/ 41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84" h="54">
                    <a:moveTo>
                      <a:pt x="0" y="41"/>
                    </a:moveTo>
                    <a:cubicBezTo>
                      <a:pt x="0" y="48"/>
                      <a:pt x="4" y="54"/>
                      <a:pt x="9" y="54"/>
                    </a:cubicBezTo>
                    <a:cubicBezTo>
                      <a:pt x="175" y="54"/>
                      <a:pt x="175" y="54"/>
                      <a:pt x="175" y="54"/>
                    </a:cubicBezTo>
                    <a:cubicBezTo>
                      <a:pt x="180" y="54"/>
                      <a:pt x="184" y="48"/>
                      <a:pt x="184" y="41"/>
                    </a:cubicBezTo>
                    <a:cubicBezTo>
                      <a:pt x="184" y="13"/>
                      <a:pt x="184" y="13"/>
                      <a:pt x="184" y="13"/>
                    </a:cubicBezTo>
                    <a:cubicBezTo>
                      <a:pt x="184" y="5"/>
                      <a:pt x="180" y="0"/>
                      <a:pt x="175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4" y="0"/>
                      <a:pt x="0" y="5"/>
                      <a:pt x="0" y="13"/>
                    </a:cubicBezTo>
                    <a:lnTo>
                      <a:pt x="0" y="41"/>
                    </a:lnTo>
                    <a:close/>
                  </a:path>
                </a:pathLst>
              </a:custGeom>
              <a:solidFill>
                <a:srgbClr val="D8B19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pPr defTabSz="764196">
                  <a:defRPr/>
                </a:pPr>
                <a:endParaRPr lang="en-US" sz="2000" kern="0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89" name="Freeform: Shape 288">
                <a:extLst>
                  <a:ext uri="{FF2B5EF4-FFF2-40B4-BE49-F238E27FC236}">
                    <a16:creationId xmlns:a16="http://schemas.microsoft.com/office/drawing/2014/main" xmlns="" id="{C00E955C-3483-406D-8E8B-393147D741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29232" y="5068408"/>
                <a:ext cx="292278" cy="470947"/>
              </a:xfrm>
              <a:custGeom>
                <a:avLst/>
                <a:gdLst>
                  <a:gd name="connsiteX0" fmla="*/ 44980 w 269876"/>
                  <a:gd name="connsiteY0" fmla="*/ 0 h 434850"/>
                  <a:gd name="connsiteX1" fmla="*/ 224896 w 269876"/>
                  <a:gd name="connsiteY1" fmla="*/ 0 h 434850"/>
                  <a:gd name="connsiteX2" fmla="*/ 269876 w 269876"/>
                  <a:gd name="connsiteY2" fmla="*/ 44980 h 434850"/>
                  <a:gd name="connsiteX3" fmla="*/ 269876 w 269876"/>
                  <a:gd name="connsiteY3" fmla="*/ 292016 h 434850"/>
                  <a:gd name="connsiteX4" fmla="*/ 224896 w 269876"/>
                  <a:gd name="connsiteY4" fmla="*/ 336996 h 434850"/>
                  <a:gd name="connsiteX5" fmla="*/ 203995 w 269876"/>
                  <a:gd name="connsiteY5" fmla="*/ 336996 h 434850"/>
                  <a:gd name="connsiteX6" fmla="*/ 203995 w 269876"/>
                  <a:gd name="connsiteY6" fmla="*/ 345992 h 434850"/>
                  <a:gd name="connsiteX7" fmla="*/ 203995 w 269876"/>
                  <a:gd name="connsiteY7" fmla="*/ 368613 h 434850"/>
                  <a:gd name="connsiteX8" fmla="*/ 134939 w 269876"/>
                  <a:gd name="connsiteY8" fmla="*/ 434850 h 434850"/>
                  <a:gd name="connsiteX9" fmla="*/ 65882 w 269876"/>
                  <a:gd name="connsiteY9" fmla="*/ 368613 h 434850"/>
                  <a:gd name="connsiteX10" fmla="*/ 65882 w 269876"/>
                  <a:gd name="connsiteY10" fmla="*/ 337614 h 434850"/>
                  <a:gd name="connsiteX11" fmla="*/ 65882 w 269876"/>
                  <a:gd name="connsiteY11" fmla="*/ 336996 h 434850"/>
                  <a:gd name="connsiteX12" fmla="*/ 44980 w 269876"/>
                  <a:gd name="connsiteY12" fmla="*/ 336996 h 434850"/>
                  <a:gd name="connsiteX13" fmla="*/ 0 w 269876"/>
                  <a:gd name="connsiteY13" fmla="*/ 292016 h 434850"/>
                  <a:gd name="connsiteX14" fmla="*/ 0 w 269876"/>
                  <a:gd name="connsiteY14" fmla="*/ 44980 h 434850"/>
                  <a:gd name="connsiteX15" fmla="*/ 44980 w 269876"/>
                  <a:gd name="connsiteY15" fmla="*/ 0 h 434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69876" h="434850">
                    <a:moveTo>
                      <a:pt x="44980" y="0"/>
                    </a:moveTo>
                    <a:lnTo>
                      <a:pt x="224896" y="0"/>
                    </a:lnTo>
                    <a:cubicBezTo>
                      <a:pt x="249738" y="0"/>
                      <a:pt x="269876" y="20138"/>
                      <a:pt x="269876" y="44980"/>
                    </a:cubicBezTo>
                    <a:lnTo>
                      <a:pt x="269876" y="292016"/>
                    </a:lnTo>
                    <a:cubicBezTo>
                      <a:pt x="269876" y="316858"/>
                      <a:pt x="249738" y="336996"/>
                      <a:pt x="224896" y="336996"/>
                    </a:cubicBezTo>
                    <a:lnTo>
                      <a:pt x="203995" y="336996"/>
                    </a:lnTo>
                    <a:lnTo>
                      <a:pt x="203995" y="345992"/>
                    </a:lnTo>
                    <a:cubicBezTo>
                      <a:pt x="203995" y="368613"/>
                      <a:pt x="203995" y="368613"/>
                      <a:pt x="203995" y="368613"/>
                    </a:cubicBezTo>
                    <a:cubicBezTo>
                      <a:pt x="203995" y="409617"/>
                      <a:pt x="173140" y="434850"/>
                      <a:pt x="134939" y="434850"/>
                    </a:cubicBezTo>
                    <a:cubicBezTo>
                      <a:pt x="96737" y="434850"/>
                      <a:pt x="65882" y="409617"/>
                      <a:pt x="65882" y="368613"/>
                    </a:cubicBezTo>
                    <a:cubicBezTo>
                      <a:pt x="65882" y="355208"/>
                      <a:pt x="65882" y="345155"/>
                      <a:pt x="65882" y="337614"/>
                    </a:cubicBezTo>
                    <a:lnTo>
                      <a:pt x="65882" y="336996"/>
                    </a:lnTo>
                    <a:lnTo>
                      <a:pt x="44980" y="336996"/>
                    </a:lnTo>
                    <a:cubicBezTo>
                      <a:pt x="20138" y="336996"/>
                      <a:pt x="0" y="316858"/>
                      <a:pt x="0" y="292016"/>
                    </a:cubicBezTo>
                    <a:lnTo>
                      <a:pt x="0" y="44980"/>
                    </a:lnTo>
                    <a:cubicBezTo>
                      <a:pt x="0" y="20138"/>
                      <a:pt x="20138" y="0"/>
                      <a:pt x="44980" y="0"/>
                    </a:cubicBezTo>
                    <a:close/>
                  </a:path>
                </a:pathLst>
              </a:custGeom>
              <a:solidFill>
                <a:srgbClr val="D8B19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defTabSz="764196">
                  <a:defRPr/>
                </a:pPr>
                <a:endParaRPr lang="en-US" sz="2000" kern="0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90" name="Rectangle: Rounded Corners 84">
                <a:extLst>
                  <a:ext uri="{FF2B5EF4-FFF2-40B4-BE49-F238E27FC236}">
                    <a16:creationId xmlns:a16="http://schemas.microsoft.com/office/drawing/2014/main" xmlns="" id="{55FE6E1F-6BCD-46A4-8C87-361A0AD36A4E}"/>
                  </a:ext>
                </a:extLst>
              </p:cNvPr>
              <p:cNvSpPr/>
              <p:nvPr/>
            </p:nvSpPr>
            <p:spPr>
              <a:xfrm>
                <a:off x="1601873" y="5003799"/>
                <a:ext cx="342136" cy="447675"/>
              </a:xfrm>
              <a:custGeom>
                <a:avLst/>
                <a:gdLst>
                  <a:gd name="connsiteX0" fmla="*/ 0 w 303212"/>
                  <a:gd name="connsiteY0" fmla="*/ 114284 h 315841"/>
                  <a:gd name="connsiteX1" fmla="*/ 114284 w 303212"/>
                  <a:gd name="connsiteY1" fmla="*/ 0 h 315841"/>
                  <a:gd name="connsiteX2" fmla="*/ 188928 w 303212"/>
                  <a:gd name="connsiteY2" fmla="*/ 0 h 315841"/>
                  <a:gd name="connsiteX3" fmla="*/ 303212 w 303212"/>
                  <a:gd name="connsiteY3" fmla="*/ 114284 h 315841"/>
                  <a:gd name="connsiteX4" fmla="*/ 303212 w 303212"/>
                  <a:gd name="connsiteY4" fmla="*/ 201557 h 315841"/>
                  <a:gd name="connsiteX5" fmla="*/ 188928 w 303212"/>
                  <a:gd name="connsiteY5" fmla="*/ 315841 h 315841"/>
                  <a:gd name="connsiteX6" fmla="*/ 114284 w 303212"/>
                  <a:gd name="connsiteY6" fmla="*/ 315841 h 315841"/>
                  <a:gd name="connsiteX7" fmla="*/ 0 w 303212"/>
                  <a:gd name="connsiteY7" fmla="*/ 201557 h 315841"/>
                  <a:gd name="connsiteX8" fmla="*/ 0 w 303212"/>
                  <a:gd name="connsiteY8" fmla="*/ 114284 h 315841"/>
                  <a:gd name="connsiteX0" fmla="*/ 151 w 303363"/>
                  <a:gd name="connsiteY0" fmla="*/ 114284 h 315841"/>
                  <a:gd name="connsiteX1" fmla="*/ 114435 w 303363"/>
                  <a:gd name="connsiteY1" fmla="*/ 0 h 315841"/>
                  <a:gd name="connsiteX2" fmla="*/ 189079 w 303363"/>
                  <a:gd name="connsiteY2" fmla="*/ 0 h 315841"/>
                  <a:gd name="connsiteX3" fmla="*/ 303363 w 303363"/>
                  <a:gd name="connsiteY3" fmla="*/ 114284 h 315841"/>
                  <a:gd name="connsiteX4" fmla="*/ 303363 w 303363"/>
                  <a:gd name="connsiteY4" fmla="*/ 201557 h 315841"/>
                  <a:gd name="connsiteX5" fmla="*/ 189079 w 303363"/>
                  <a:gd name="connsiteY5" fmla="*/ 315841 h 315841"/>
                  <a:gd name="connsiteX6" fmla="*/ 57285 w 303363"/>
                  <a:gd name="connsiteY6" fmla="*/ 309491 h 315841"/>
                  <a:gd name="connsiteX7" fmla="*/ 151 w 303363"/>
                  <a:gd name="connsiteY7" fmla="*/ 201557 h 315841"/>
                  <a:gd name="connsiteX8" fmla="*/ 151 w 303363"/>
                  <a:gd name="connsiteY8" fmla="*/ 114284 h 315841"/>
                  <a:gd name="connsiteX0" fmla="*/ 151 w 308261"/>
                  <a:gd name="connsiteY0" fmla="*/ 114284 h 319016"/>
                  <a:gd name="connsiteX1" fmla="*/ 114435 w 308261"/>
                  <a:gd name="connsiteY1" fmla="*/ 0 h 319016"/>
                  <a:gd name="connsiteX2" fmla="*/ 189079 w 308261"/>
                  <a:gd name="connsiteY2" fmla="*/ 0 h 319016"/>
                  <a:gd name="connsiteX3" fmla="*/ 303363 w 308261"/>
                  <a:gd name="connsiteY3" fmla="*/ 114284 h 319016"/>
                  <a:gd name="connsiteX4" fmla="*/ 303363 w 308261"/>
                  <a:gd name="connsiteY4" fmla="*/ 201557 h 319016"/>
                  <a:gd name="connsiteX5" fmla="*/ 265279 w 308261"/>
                  <a:gd name="connsiteY5" fmla="*/ 319016 h 319016"/>
                  <a:gd name="connsiteX6" fmla="*/ 57285 w 308261"/>
                  <a:gd name="connsiteY6" fmla="*/ 309491 h 319016"/>
                  <a:gd name="connsiteX7" fmla="*/ 151 w 308261"/>
                  <a:gd name="connsiteY7" fmla="*/ 201557 h 319016"/>
                  <a:gd name="connsiteX8" fmla="*/ 151 w 308261"/>
                  <a:gd name="connsiteY8" fmla="*/ 114284 h 319016"/>
                  <a:gd name="connsiteX0" fmla="*/ 7802 w 315912"/>
                  <a:gd name="connsiteY0" fmla="*/ 114284 h 319016"/>
                  <a:gd name="connsiteX1" fmla="*/ 122086 w 315912"/>
                  <a:gd name="connsiteY1" fmla="*/ 0 h 319016"/>
                  <a:gd name="connsiteX2" fmla="*/ 196730 w 315912"/>
                  <a:gd name="connsiteY2" fmla="*/ 0 h 319016"/>
                  <a:gd name="connsiteX3" fmla="*/ 311014 w 315912"/>
                  <a:gd name="connsiteY3" fmla="*/ 114284 h 319016"/>
                  <a:gd name="connsiteX4" fmla="*/ 311014 w 315912"/>
                  <a:gd name="connsiteY4" fmla="*/ 201557 h 319016"/>
                  <a:gd name="connsiteX5" fmla="*/ 272930 w 315912"/>
                  <a:gd name="connsiteY5" fmla="*/ 319016 h 319016"/>
                  <a:gd name="connsiteX6" fmla="*/ 39536 w 315912"/>
                  <a:gd name="connsiteY6" fmla="*/ 319016 h 319016"/>
                  <a:gd name="connsiteX7" fmla="*/ 7802 w 315912"/>
                  <a:gd name="connsiteY7" fmla="*/ 201557 h 319016"/>
                  <a:gd name="connsiteX8" fmla="*/ 7802 w 315912"/>
                  <a:gd name="connsiteY8" fmla="*/ 114284 h 3190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15912" h="319016">
                    <a:moveTo>
                      <a:pt x="7802" y="114284"/>
                    </a:moveTo>
                    <a:cubicBezTo>
                      <a:pt x="7802" y="51167"/>
                      <a:pt x="58969" y="0"/>
                      <a:pt x="122086" y="0"/>
                    </a:cubicBezTo>
                    <a:lnTo>
                      <a:pt x="196730" y="0"/>
                    </a:lnTo>
                    <a:cubicBezTo>
                      <a:pt x="259847" y="0"/>
                      <a:pt x="311014" y="51167"/>
                      <a:pt x="311014" y="114284"/>
                    </a:cubicBezTo>
                    <a:lnTo>
                      <a:pt x="311014" y="201557"/>
                    </a:lnTo>
                    <a:cubicBezTo>
                      <a:pt x="311014" y="264674"/>
                      <a:pt x="336047" y="319016"/>
                      <a:pt x="272930" y="319016"/>
                    </a:cubicBezTo>
                    <a:lnTo>
                      <a:pt x="39536" y="319016"/>
                    </a:lnTo>
                    <a:cubicBezTo>
                      <a:pt x="-23581" y="319016"/>
                      <a:pt x="7802" y="264674"/>
                      <a:pt x="7802" y="201557"/>
                    </a:cubicBezTo>
                    <a:lnTo>
                      <a:pt x="7802" y="114284"/>
                    </a:lnTo>
                    <a:close/>
                  </a:path>
                </a:pathLst>
              </a:custGeom>
              <a:solidFill>
                <a:srgbClr val="000000"/>
              </a:solidFill>
              <a:ln w="1079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764196">
                  <a:defRPr/>
                </a:pPr>
                <a:endParaRPr lang="en-US" sz="2000" kern="0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295" name="Freeform: Shape 294">
                <a:extLst>
                  <a:ext uri="{FF2B5EF4-FFF2-40B4-BE49-F238E27FC236}">
                    <a16:creationId xmlns:a16="http://schemas.microsoft.com/office/drawing/2014/main" xmlns="" id="{A64E9730-7AC0-4563-93A9-0E3CC29626D7}"/>
                  </a:ext>
                </a:extLst>
              </p:cNvPr>
              <p:cNvSpPr/>
              <p:nvPr/>
            </p:nvSpPr>
            <p:spPr>
              <a:xfrm>
                <a:off x="1427904" y="6285262"/>
                <a:ext cx="222972" cy="574374"/>
              </a:xfrm>
              <a:custGeom>
                <a:avLst/>
                <a:gdLst>
                  <a:gd name="connsiteX0" fmla="*/ 102941 w 205882"/>
                  <a:gd name="connsiteY0" fmla="*/ 0 h 530350"/>
                  <a:gd name="connsiteX1" fmla="*/ 205882 w 205882"/>
                  <a:gd name="connsiteY1" fmla="*/ 102941 h 530350"/>
                  <a:gd name="connsiteX2" fmla="*/ 205882 w 205882"/>
                  <a:gd name="connsiteY2" fmla="*/ 530350 h 530350"/>
                  <a:gd name="connsiteX3" fmla="*/ 0 w 205882"/>
                  <a:gd name="connsiteY3" fmla="*/ 530350 h 530350"/>
                  <a:gd name="connsiteX4" fmla="*/ 0 w 205882"/>
                  <a:gd name="connsiteY4" fmla="*/ 102941 h 530350"/>
                  <a:gd name="connsiteX5" fmla="*/ 102941 w 205882"/>
                  <a:gd name="connsiteY5" fmla="*/ 0 h 530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05882" h="530350">
                    <a:moveTo>
                      <a:pt x="102941" y="0"/>
                    </a:moveTo>
                    <a:cubicBezTo>
                      <a:pt x="159794" y="0"/>
                      <a:pt x="205882" y="46088"/>
                      <a:pt x="205882" y="102941"/>
                    </a:cubicBezTo>
                    <a:lnTo>
                      <a:pt x="205882" y="530350"/>
                    </a:lnTo>
                    <a:lnTo>
                      <a:pt x="0" y="530350"/>
                    </a:lnTo>
                    <a:lnTo>
                      <a:pt x="0" y="102941"/>
                    </a:lnTo>
                    <a:cubicBezTo>
                      <a:pt x="0" y="46088"/>
                      <a:pt x="46088" y="0"/>
                      <a:pt x="102941" y="0"/>
                    </a:cubicBezTo>
                    <a:close/>
                  </a:path>
                </a:pathLst>
              </a:custGeom>
              <a:solidFill>
                <a:srgbClr val="FFFFFF">
                  <a:lumMod val="65000"/>
                </a:srgbClr>
              </a:solidFill>
              <a:ln w="1079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764196">
                  <a:defRPr/>
                </a:pPr>
                <a:endParaRPr lang="en-US" sz="2000" kern="0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03" name="Freeform: Shape 302">
                <a:extLst>
                  <a:ext uri="{FF2B5EF4-FFF2-40B4-BE49-F238E27FC236}">
                    <a16:creationId xmlns:a16="http://schemas.microsoft.com/office/drawing/2014/main" xmlns="" id="{B5598B8D-1AF6-4F7C-88F5-DA3633E0D389}"/>
                  </a:ext>
                </a:extLst>
              </p:cNvPr>
              <p:cNvSpPr/>
              <p:nvPr/>
            </p:nvSpPr>
            <p:spPr>
              <a:xfrm>
                <a:off x="1938527" y="6285262"/>
                <a:ext cx="218766" cy="574375"/>
              </a:xfrm>
              <a:custGeom>
                <a:avLst/>
                <a:gdLst>
                  <a:gd name="connsiteX0" fmla="*/ 100999 w 201998"/>
                  <a:gd name="connsiteY0" fmla="*/ 0 h 530351"/>
                  <a:gd name="connsiteX1" fmla="*/ 201998 w 201998"/>
                  <a:gd name="connsiteY1" fmla="*/ 100999 h 530351"/>
                  <a:gd name="connsiteX2" fmla="*/ 201998 w 201998"/>
                  <a:gd name="connsiteY2" fmla="*/ 530351 h 530351"/>
                  <a:gd name="connsiteX3" fmla="*/ 0 w 201998"/>
                  <a:gd name="connsiteY3" fmla="*/ 530351 h 530351"/>
                  <a:gd name="connsiteX4" fmla="*/ 0 w 201998"/>
                  <a:gd name="connsiteY4" fmla="*/ 100999 h 530351"/>
                  <a:gd name="connsiteX5" fmla="*/ 100999 w 201998"/>
                  <a:gd name="connsiteY5" fmla="*/ 0 h 5303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01998" h="530351">
                    <a:moveTo>
                      <a:pt x="100999" y="0"/>
                    </a:moveTo>
                    <a:cubicBezTo>
                      <a:pt x="156779" y="0"/>
                      <a:pt x="201998" y="45219"/>
                      <a:pt x="201998" y="100999"/>
                    </a:cubicBezTo>
                    <a:lnTo>
                      <a:pt x="201998" y="530351"/>
                    </a:lnTo>
                    <a:lnTo>
                      <a:pt x="0" y="530351"/>
                    </a:lnTo>
                    <a:lnTo>
                      <a:pt x="0" y="100999"/>
                    </a:lnTo>
                    <a:cubicBezTo>
                      <a:pt x="0" y="45219"/>
                      <a:pt x="45219" y="0"/>
                      <a:pt x="100999" y="0"/>
                    </a:cubicBezTo>
                    <a:close/>
                  </a:path>
                </a:pathLst>
              </a:custGeom>
              <a:solidFill>
                <a:srgbClr val="FFFFFF">
                  <a:lumMod val="65000"/>
                </a:srgbClr>
              </a:solidFill>
              <a:ln w="1079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764196">
                  <a:defRPr/>
                </a:pPr>
                <a:endParaRPr lang="en-US" sz="2000" kern="0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04" name="Freeform: Shape 303">
                <a:extLst>
                  <a:ext uri="{FF2B5EF4-FFF2-40B4-BE49-F238E27FC236}">
                    <a16:creationId xmlns:a16="http://schemas.microsoft.com/office/drawing/2014/main" xmlns="" id="{3A87AB9A-A474-4DDD-9DD4-7EB150C1A31D}"/>
                  </a:ext>
                </a:extLst>
              </p:cNvPr>
              <p:cNvSpPr/>
              <p:nvPr/>
            </p:nvSpPr>
            <p:spPr>
              <a:xfrm>
                <a:off x="1232899" y="5480041"/>
                <a:ext cx="1330989" cy="990304"/>
              </a:xfrm>
              <a:custGeom>
                <a:avLst/>
                <a:gdLst>
                  <a:gd name="connsiteX0" fmla="*/ 323097 w 1228972"/>
                  <a:gd name="connsiteY0" fmla="*/ 0 h 914400"/>
                  <a:gd name="connsiteX1" fmla="*/ 704093 w 1228972"/>
                  <a:gd name="connsiteY1" fmla="*/ 0 h 914400"/>
                  <a:gd name="connsiteX2" fmla="*/ 734728 w 1228972"/>
                  <a:gd name="connsiteY2" fmla="*/ 6185 h 914400"/>
                  <a:gd name="connsiteX3" fmla="*/ 743472 w 1228972"/>
                  <a:gd name="connsiteY3" fmla="*/ 6340 h 914400"/>
                  <a:gd name="connsiteX4" fmla="*/ 805041 w 1228972"/>
                  <a:gd name="connsiteY4" fmla="*/ 48694 h 914400"/>
                  <a:gd name="connsiteX5" fmla="*/ 981548 w 1228972"/>
                  <a:gd name="connsiteY5" fmla="*/ 351630 h 914400"/>
                  <a:gd name="connsiteX6" fmla="*/ 1204765 w 1228972"/>
                  <a:gd name="connsiteY6" fmla="*/ 351630 h 914400"/>
                  <a:gd name="connsiteX7" fmla="*/ 1228972 w 1228972"/>
                  <a:gd name="connsiteY7" fmla="*/ 356518 h 914400"/>
                  <a:gd name="connsiteX8" fmla="*/ 1228972 w 1228972"/>
                  <a:gd name="connsiteY8" fmla="*/ 516979 h 914400"/>
                  <a:gd name="connsiteX9" fmla="*/ 1204765 w 1228972"/>
                  <a:gd name="connsiteY9" fmla="*/ 521866 h 914400"/>
                  <a:gd name="connsiteX10" fmla="*/ 940796 w 1228972"/>
                  <a:gd name="connsiteY10" fmla="*/ 521866 h 914400"/>
                  <a:gd name="connsiteX11" fmla="*/ 940049 w 1228972"/>
                  <a:gd name="connsiteY11" fmla="*/ 522121 h 914400"/>
                  <a:gd name="connsiteX12" fmla="*/ 936178 w 1228972"/>
                  <a:gd name="connsiteY12" fmla="*/ 521866 h 914400"/>
                  <a:gd name="connsiteX13" fmla="*/ 925739 w 1228972"/>
                  <a:gd name="connsiteY13" fmla="*/ 521866 h 914400"/>
                  <a:gd name="connsiteX14" fmla="*/ 920699 w 1228972"/>
                  <a:gd name="connsiteY14" fmla="*/ 520849 h 914400"/>
                  <a:gd name="connsiteX15" fmla="*/ 906543 w 1228972"/>
                  <a:gd name="connsiteY15" fmla="*/ 519918 h 914400"/>
                  <a:gd name="connsiteX16" fmla="*/ 899688 w 1228972"/>
                  <a:gd name="connsiteY16" fmla="*/ 516606 h 914400"/>
                  <a:gd name="connsiteX17" fmla="*/ 892608 w 1228972"/>
                  <a:gd name="connsiteY17" fmla="*/ 515177 h 914400"/>
                  <a:gd name="connsiteX18" fmla="*/ 882193 w 1228972"/>
                  <a:gd name="connsiteY18" fmla="*/ 508155 h 914400"/>
                  <a:gd name="connsiteX19" fmla="*/ 876307 w 1228972"/>
                  <a:gd name="connsiteY19" fmla="*/ 505312 h 914400"/>
                  <a:gd name="connsiteX20" fmla="*/ 873809 w 1228972"/>
                  <a:gd name="connsiteY20" fmla="*/ 502503 h 914400"/>
                  <a:gd name="connsiteX21" fmla="*/ 865552 w 1228972"/>
                  <a:gd name="connsiteY21" fmla="*/ 496936 h 914400"/>
                  <a:gd name="connsiteX22" fmla="*/ 855176 w 1228972"/>
                  <a:gd name="connsiteY22" fmla="*/ 481546 h 914400"/>
                  <a:gd name="connsiteX23" fmla="*/ 853195 w 1228972"/>
                  <a:gd name="connsiteY23" fmla="*/ 479318 h 914400"/>
                  <a:gd name="connsiteX24" fmla="*/ 850147 w 1228972"/>
                  <a:gd name="connsiteY24" fmla="*/ 474087 h 914400"/>
                  <a:gd name="connsiteX25" fmla="*/ 847310 w 1228972"/>
                  <a:gd name="connsiteY25" fmla="*/ 469880 h 914400"/>
                  <a:gd name="connsiteX26" fmla="*/ 847106 w 1228972"/>
                  <a:gd name="connsiteY26" fmla="*/ 468868 h 914400"/>
                  <a:gd name="connsiteX27" fmla="*/ 799345 w 1228972"/>
                  <a:gd name="connsiteY27" fmla="*/ 386896 h 914400"/>
                  <a:gd name="connsiteX28" fmla="*/ 799345 w 1228972"/>
                  <a:gd name="connsiteY28" fmla="*/ 819148 h 914400"/>
                  <a:gd name="connsiteX29" fmla="*/ 704093 w 1228972"/>
                  <a:gd name="connsiteY29" fmla="*/ 914400 h 914400"/>
                  <a:gd name="connsiteX30" fmla="*/ 323097 w 1228972"/>
                  <a:gd name="connsiteY30" fmla="*/ 914400 h 914400"/>
                  <a:gd name="connsiteX31" fmla="*/ 227845 w 1228972"/>
                  <a:gd name="connsiteY31" fmla="*/ 819148 h 914400"/>
                  <a:gd name="connsiteX32" fmla="*/ 227845 w 1228972"/>
                  <a:gd name="connsiteY32" fmla="*/ 366140 h 914400"/>
                  <a:gd name="connsiteX33" fmla="*/ 163288 w 1228972"/>
                  <a:gd name="connsiteY33" fmla="*/ 476938 h 914400"/>
                  <a:gd name="connsiteX34" fmla="*/ 43509 w 1228972"/>
                  <a:gd name="connsiteY34" fmla="*/ 508524 h 914400"/>
                  <a:gd name="connsiteX35" fmla="*/ 43509 w 1228972"/>
                  <a:gd name="connsiteY35" fmla="*/ 508525 h 914400"/>
                  <a:gd name="connsiteX36" fmla="*/ 11923 w 1228972"/>
                  <a:gd name="connsiteY36" fmla="*/ 388745 h 914400"/>
                  <a:gd name="connsiteX37" fmla="*/ 211442 w 1228972"/>
                  <a:gd name="connsiteY37" fmla="*/ 46314 h 914400"/>
                  <a:gd name="connsiteX38" fmla="*/ 298297 w 1228972"/>
                  <a:gd name="connsiteY38" fmla="*/ 3511 h 914400"/>
                  <a:gd name="connsiteX39" fmla="*/ 301054 w 1228972"/>
                  <a:gd name="connsiteY39" fmla="*/ 4450 h 914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1228972" h="914400">
                    <a:moveTo>
                      <a:pt x="323097" y="0"/>
                    </a:moveTo>
                    <a:lnTo>
                      <a:pt x="704093" y="0"/>
                    </a:lnTo>
                    <a:lnTo>
                      <a:pt x="734728" y="6185"/>
                    </a:lnTo>
                    <a:lnTo>
                      <a:pt x="743472" y="6340"/>
                    </a:lnTo>
                    <a:cubicBezTo>
                      <a:pt x="768380" y="10421"/>
                      <a:pt x="791341" y="25182"/>
                      <a:pt x="805041" y="48694"/>
                    </a:cubicBezTo>
                    <a:lnTo>
                      <a:pt x="981548" y="351630"/>
                    </a:lnTo>
                    <a:lnTo>
                      <a:pt x="1204765" y="351630"/>
                    </a:lnTo>
                    <a:lnTo>
                      <a:pt x="1228972" y="356518"/>
                    </a:lnTo>
                    <a:lnTo>
                      <a:pt x="1228972" y="516979"/>
                    </a:lnTo>
                    <a:lnTo>
                      <a:pt x="1204765" y="521866"/>
                    </a:lnTo>
                    <a:lnTo>
                      <a:pt x="940796" y="521866"/>
                    </a:lnTo>
                    <a:lnTo>
                      <a:pt x="940049" y="522121"/>
                    </a:lnTo>
                    <a:lnTo>
                      <a:pt x="936178" y="521866"/>
                    </a:lnTo>
                    <a:lnTo>
                      <a:pt x="925739" y="521866"/>
                    </a:lnTo>
                    <a:lnTo>
                      <a:pt x="920699" y="520849"/>
                    </a:lnTo>
                    <a:lnTo>
                      <a:pt x="906543" y="519918"/>
                    </a:lnTo>
                    <a:lnTo>
                      <a:pt x="899688" y="516606"/>
                    </a:lnTo>
                    <a:lnTo>
                      <a:pt x="892608" y="515177"/>
                    </a:lnTo>
                    <a:lnTo>
                      <a:pt x="882193" y="508155"/>
                    </a:lnTo>
                    <a:lnTo>
                      <a:pt x="876307" y="505312"/>
                    </a:lnTo>
                    <a:lnTo>
                      <a:pt x="873809" y="502503"/>
                    </a:lnTo>
                    <a:lnTo>
                      <a:pt x="865552" y="496936"/>
                    </a:lnTo>
                    <a:lnTo>
                      <a:pt x="855176" y="481546"/>
                    </a:lnTo>
                    <a:lnTo>
                      <a:pt x="853195" y="479318"/>
                    </a:lnTo>
                    <a:lnTo>
                      <a:pt x="850147" y="474087"/>
                    </a:lnTo>
                    <a:lnTo>
                      <a:pt x="847310" y="469880"/>
                    </a:lnTo>
                    <a:lnTo>
                      <a:pt x="847106" y="468868"/>
                    </a:lnTo>
                    <a:lnTo>
                      <a:pt x="799345" y="386896"/>
                    </a:lnTo>
                    <a:lnTo>
                      <a:pt x="799345" y="819148"/>
                    </a:lnTo>
                    <a:cubicBezTo>
                      <a:pt x="799345" y="871754"/>
                      <a:pt x="756699" y="914400"/>
                      <a:pt x="704093" y="914400"/>
                    </a:cubicBezTo>
                    <a:lnTo>
                      <a:pt x="323097" y="914400"/>
                    </a:lnTo>
                    <a:cubicBezTo>
                      <a:pt x="270491" y="914400"/>
                      <a:pt x="227845" y="871754"/>
                      <a:pt x="227845" y="819148"/>
                    </a:cubicBezTo>
                    <a:lnTo>
                      <a:pt x="227845" y="366140"/>
                    </a:lnTo>
                    <a:lnTo>
                      <a:pt x="163288" y="476938"/>
                    </a:lnTo>
                    <a:cubicBezTo>
                      <a:pt x="138934" y="518736"/>
                      <a:pt x="85308" y="532878"/>
                      <a:pt x="43509" y="508524"/>
                    </a:cubicBezTo>
                    <a:lnTo>
                      <a:pt x="43509" y="508525"/>
                    </a:lnTo>
                    <a:cubicBezTo>
                      <a:pt x="1710" y="484170"/>
                      <a:pt x="-12431" y="430544"/>
                      <a:pt x="11923" y="388745"/>
                    </a:cubicBezTo>
                    <a:lnTo>
                      <a:pt x="211442" y="46314"/>
                    </a:lnTo>
                    <a:cubicBezTo>
                      <a:pt x="229708" y="14965"/>
                      <a:pt x="264439" y="-827"/>
                      <a:pt x="298297" y="3511"/>
                    </a:cubicBezTo>
                    <a:lnTo>
                      <a:pt x="301054" y="4450"/>
                    </a:lnTo>
                    <a:close/>
                  </a:path>
                </a:pathLst>
              </a:custGeom>
              <a:solidFill>
                <a:srgbClr val="B4009E">
                  <a:lumMod val="50000"/>
                </a:srgbClr>
              </a:solidFill>
              <a:ln w="1079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764196">
                  <a:defRPr/>
                </a:pPr>
                <a:endParaRPr lang="en-US" sz="2000" kern="0">
                  <a:solidFill>
                    <a:srgbClr val="FFFFFF"/>
                  </a:solidFill>
                  <a:latin typeface="Segoe UI"/>
                </a:endParaRPr>
              </a:p>
            </p:txBody>
          </p:sp>
          <p:grpSp>
            <p:nvGrpSpPr>
              <p:cNvPr id="308" name="Group 307">
                <a:extLst>
                  <a:ext uri="{FF2B5EF4-FFF2-40B4-BE49-F238E27FC236}">
                    <a16:creationId xmlns:a16="http://schemas.microsoft.com/office/drawing/2014/main" xmlns="" id="{E3A66E4F-2E66-440F-8987-945F26452D3F}"/>
                  </a:ext>
                </a:extLst>
              </p:cNvPr>
              <p:cNvGrpSpPr/>
              <p:nvPr/>
            </p:nvGrpSpPr>
            <p:grpSpPr>
              <a:xfrm>
                <a:off x="1397646" y="5850619"/>
                <a:ext cx="757129" cy="1006385"/>
                <a:chOff x="3666811" y="5009099"/>
                <a:chExt cx="1108389" cy="1473283"/>
              </a:xfrm>
            </p:grpSpPr>
            <p:sp>
              <p:nvSpPr>
                <p:cNvPr id="309" name="Freeform 148">
                  <a:extLst>
                    <a:ext uri="{FF2B5EF4-FFF2-40B4-BE49-F238E27FC236}">
                      <a16:creationId xmlns:a16="http://schemas.microsoft.com/office/drawing/2014/main" xmlns="" id="{6A47D367-8ABA-420F-9908-446754B80D5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47135" y="6218594"/>
                  <a:ext cx="154774" cy="263788"/>
                </a:xfrm>
                <a:custGeom>
                  <a:avLst/>
                  <a:gdLst>
                    <a:gd name="T0" fmla="*/ 48 w 48"/>
                    <a:gd name="T1" fmla="*/ 90 h 90"/>
                    <a:gd name="T2" fmla="*/ 0 w 48"/>
                    <a:gd name="T3" fmla="*/ 90 h 90"/>
                    <a:gd name="T4" fmla="*/ 5 w 48"/>
                    <a:gd name="T5" fmla="*/ 0 h 90"/>
                    <a:gd name="T6" fmla="*/ 41 w 48"/>
                    <a:gd name="T7" fmla="*/ 0 h 90"/>
                    <a:gd name="T8" fmla="*/ 48 w 48"/>
                    <a:gd name="T9" fmla="*/ 90 h 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8" h="90">
                      <a:moveTo>
                        <a:pt x="48" y="90"/>
                      </a:moveTo>
                      <a:lnTo>
                        <a:pt x="0" y="90"/>
                      </a:lnTo>
                      <a:lnTo>
                        <a:pt x="5" y="0"/>
                      </a:lnTo>
                      <a:lnTo>
                        <a:pt x="41" y="0"/>
                      </a:lnTo>
                      <a:lnTo>
                        <a:pt x="48" y="90"/>
                      </a:lnTo>
                      <a:close/>
                    </a:path>
                  </a:pathLst>
                </a:custGeom>
                <a:solidFill>
                  <a:srgbClr val="28282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74915" tIns="37458" rIns="74915" bIns="37458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764196">
                    <a:defRPr/>
                  </a:pPr>
                  <a:endParaRPr lang="en-US" sz="2000" kern="0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310" name="Freeform 149">
                  <a:extLst>
                    <a:ext uri="{FF2B5EF4-FFF2-40B4-BE49-F238E27FC236}">
                      <a16:creationId xmlns:a16="http://schemas.microsoft.com/office/drawing/2014/main" xmlns="" id="{0940654D-5907-4860-9519-C6E34B98A76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76071" y="6080042"/>
                  <a:ext cx="89869" cy="138550"/>
                </a:xfrm>
                <a:custGeom>
                  <a:avLst/>
                  <a:gdLst>
                    <a:gd name="T0" fmla="*/ 24 w 24"/>
                    <a:gd name="T1" fmla="*/ 37 h 37"/>
                    <a:gd name="T2" fmla="*/ 0 w 24"/>
                    <a:gd name="T3" fmla="*/ 37 h 37"/>
                    <a:gd name="T4" fmla="*/ 2 w 24"/>
                    <a:gd name="T5" fmla="*/ 0 h 37"/>
                    <a:gd name="T6" fmla="*/ 22 w 24"/>
                    <a:gd name="T7" fmla="*/ 0 h 37"/>
                    <a:gd name="T8" fmla="*/ 24 w 24"/>
                    <a:gd name="T9" fmla="*/ 37 h 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37">
                      <a:moveTo>
                        <a:pt x="24" y="37"/>
                      </a:moveTo>
                      <a:lnTo>
                        <a:pt x="0" y="37"/>
                      </a:lnTo>
                      <a:lnTo>
                        <a:pt x="2" y="0"/>
                      </a:lnTo>
                      <a:lnTo>
                        <a:pt x="22" y="0"/>
                      </a:lnTo>
                      <a:lnTo>
                        <a:pt x="24" y="37"/>
                      </a:lnTo>
                      <a:close/>
                    </a:path>
                  </a:pathLst>
                </a:custGeom>
                <a:solidFill>
                  <a:srgbClr val="28282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74915" tIns="37458" rIns="74915" bIns="37458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764196">
                    <a:defRPr/>
                  </a:pPr>
                  <a:endParaRPr lang="en-US" sz="2000" kern="0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320" name="Freeform 152">
                  <a:extLst>
                    <a:ext uri="{FF2B5EF4-FFF2-40B4-BE49-F238E27FC236}">
                      <a16:creationId xmlns:a16="http://schemas.microsoft.com/office/drawing/2014/main" xmlns="" id="{051525D5-7373-412E-A991-64EAA2C4152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39061" y="6095021"/>
                  <a:ext cx="265865" cy="82380"/>
                </a:xfrm>
                <a:custGeom>
                  <a:avLst/>
                  <a:gdLst>
                    <a:gd name="T0" fmla="*/ 33 w 33"/>
                    <a:gd name="T1" fmla="*/ 0 h 10"/>
                    <a:gd name="T2" fmla="*/ 33 w 33"/>
                    <a:gd name="T3" fmla="*/ 3 h 10"/>
                    <a:gd name="T4" fmla="*/ 26 w 33"/>
                    <a:gd name="T5" fmla="*/ 10 h 10"/>
                    <a:gd name="T6" fmla="*/ 0 w 33"/>
                    <a:gd name="T7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10">
                      <a:moveTo>
                        <a:pt x="33" y="0"/>
                      </a:moveTo>
                      <a:cubicBezTo>
                        <a:pt x="33" y="3"/>
                        <a:pt x="33" y="3"/>
                        <a:pt x="33" y="3"/>
                      </a:cubicBezTo>
                      <a:cubicBezTo>
                        <a:pt x="33" y="7"/>
                        <a:pt x="30" y="10"/>
                        <a:pt x="26" y="10"/>
                      </a:cubicBezTo>
                      <a:cubicBezTo>
                        <a:pt x="0" y="10"/>
                        <a:pt x="0" y="10"/>
                        <a:pt x="0" y="10"/>
                      </a:cubicBezTo>
                    </a:path>
                  </a:pathLst>
                </a:custGeom>
                <a:noFill/>
                <a:ln w="6350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74915" tIns="37458" rIns="74915" bIns="37458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764196">
                    <a:defRPr/>
                  </a:pPr>
                  <a:endParaRPr lang="en-US" sz="2000" kern="0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321" name="Freeform 153">
                  <a:extLst>
                    <a:ext uri="{FF2B5EF4-FFF2-40B4-BE49-F238E27FC236}">
                      <a16:creationId xmlns:a16="http://schemas.microsoft.com/office/drawing/2014/main" xmlns="" id="{D19F19EE-A2B8-4B41-877E-3CCDC149A35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93022" y="6143699"/>
                  <a:ext cx="161017" cy="67402"/>
                </a:xfrm>
                <a:custGeom>
                  <a:avLst/>
                  <a:gdLst>
                    <a:gd name="T0" fmla="*/ 43 w 43"/>
                    <a:gd name="T1" fmla="*/ 13 h 18"/>
                    <a:gd name="T2" fmla="*/ 0 w 43"/>
                    <a:gd name="T3" fmla="*/ 18 h 18"/>
                    <a:gd name="T4" fmla="*/ 0 w 43"/>
                    <a:gd name="T5" fmla="*/ 0 h 18"/>
                    <a:gd name="T6" fmla="*/ 43 w 43"/>
                    <a:gd name="T7" fmla="*/ 2 h 18"/>
                    <a:gd name="T8" fmla="*/ 43 w 43"/>
                    <a:gd name="T9" fmla="*/ 13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3" h="18">
                      <a:moveTo>
                        <a:pt x="43" y="13"/>
                      </a:moveTo>
                      <a:lnTo>
                        <a:pt x="0" y="18"/>
                      </a:lnTo>
                      <a:lnTo>
                        <a:pt x="0" y="0"/>
                      </a:lnTo>
                      <a:lnTo>
                        <a:pt x="43" y="2"/>
                      </a:lnTo>
                      <a:lnTo>
                        <a:pt x="43" y="13"/>
                      </a:lnTo>
                      <a:close/>
                    </a:path>
                  </a:pathLst>
                </a:custGeom>
                <a:solidFill>
                  <a:srgbClr val="28282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74915" tIns="37458" rIns="74915" bIns="37458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764196">
                    <a:defRPr/>
                  </a:pPr>
                  <a:endParaRPr lang="en-US" sz="2000" kern="0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grpSp>
              <p:nvGrpSpPr>
                <p:cNvPr id="366" name="Group 365">
                  <a:extLst>
                    <a:ext uri="{FF2B5EF4-FFF2-40B4-BE49-F238E27FC236}">
                      <a16:creationId xmlns:a16="http://schemas.microsoft.com/office/drawing/2014/main" xmlns="" id="{89ACDBB4-E9A8-4251-93B3-0D07B2401A07}"/>
                    </a:ext>
                  </a:extLst>
                </p:cNvPr>
                <p:cNvGrpSpPr/>
                <p:nvPr/>
              </p:nvGrpSpPr>
              <p:grpSpPr>
                <a:xfrm>
                  <a:off x="3666811" y="5009099"/>
                  <a:ext cx="1108389" cy="1085922"/>
                  <a:chOff x="3666811" y="5009099"/>
                  <a:chExt cx="1108389" cy="1085922"/>
                </a:xfrm>
              </p:grpSpPr>
              <p:sp>
                <p:nvSpPr>
                  <p:cNvPr id="367" name="Freeform 145">
                    <a:extLst>
                      <a:ext uri="{FF2B5EF4-FFF2-40B4-BE49-F238E27FC236}">
                        <a16:creationId xmlns:a16="http://schemas.microsoft.com/office/drawing/2014/main" xmlns="" id="{8B2AE9D6-BC3D-4D75-BEE5-E4E7E3B60FD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003821" y="6016384"/>
                    <a:ext cx="434369" cy="78637"/>
                  </a:xfrm>
                  <a:custGeom>
                    <a:avLst/>
                    <a:gdLst>
                      <a:gd name="T0" fmla="*/ 54 w 54"/>
                      <a:gd name="T1" fmla="*/ 5 h 10"/>
                      <a:gd name="T2" fmla="*/ 49 w 54"/>
                      <a:gd name="T3" fmla="*/ 10 h 10"/>
                      <a:gd name="T4" fmla="*/ 4 w 54"/>
                      <a:gd name="T5" fmla="*/ 10 h 10"/>
                      <a:gd name="T6" fmla="*/ 0 w 54"/>
                      <a:gd name="T7" fmla="*/ 5 h 10"/>
                      <a:gd name="T8" fmla="*/ 0 w 54"/>
                      <a:gd name="T9" fmla="*/ 5 h 10"/>
                      <a:gd name="T10" fmla="*/ 4 w 54"/>
                      <a:gd name="T11" fmla="*/ 0 h 10"/>
                      <a:gd name="T12" fmla="*/ 49 w 54"/>
                      <a:gd name="T13" fmla="*/ 0 h 10"/>
                      <a:gd name="T14" fmla="*/ 54 w 54"/>
                      <a:gd name="T15" fmla="*/ 5 h 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54" h="10">
                        <a:moveTo>
                          <a:pt x="54" y="5"/>
                        </a:moveTo>
                        <a:cubicBezTo>
                          <a:pt x="54" y="8"/>
                          <a:pt x="52" y="10"/>
                          <a:pt x="49" y="10"/>
                        </a:cubicBezTo>
                        <a:cubicBezTo>
                          <a:pt x="4" y="10"/>
                          <a:pt x="4" y="10"/>
                          <a:pt x="4" y="10"/>
                        </a:cubicBezTo>
                        <a:cubicBezTo>
                          <a:pt x="2" y="10"/>
                          <a:pt x="0" y="8"/>
                          <a:pt x="0" y="5"/>
                        </a:cubicBezTo>
                        <a:cubicBezTo>
                          <a:pt x="0" y="5"/>
                          <a:pt x="0" y="5"/>
                          <a:pt x="0" y="5"/>
                        </a:cubicBezTo>
                        <a:cubicBezTo>
                          <a:pt x="0" y="2"/>
                          <a:pt x="2" y="0"/>
                          <a:pt x="4" y="0"/>
                        </a:cubicBezTo>
                        <a:cubicBezTo>
                          <a:pt x="49" y="0"/>
                          <a:pt x="49" y="0"/>
                          <a:pt x="49" y="0"/>
                        </a:cubicBezTo>
                        <a:cubicBezTo>
                          <a:pt x="52" y="0"/>
                          <a:pt x="54" y="2"/>
                          <a:pt x="54" y="5"/>
                        </a:cubicBezTo>
                        <a:close/>
                      </a:path>
                    </a:pathLst>
                  </a:custGeom>
                  <a:solidFill>
                    <a:srgbClr val="282828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74915" tIns="37458" rIns="74915" bIns="37458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764196">
                      <a:defRPr/>
                    </a:pPr>
                    <a:endParaRPr lang="en-US" sz="2000" kern="0">
                      <a:solidFill>
                        <a:srgbClr val="505050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368" name="Freeform 146">
                    <a:extLst>
                      <a:ext uri="{FF2B5EF4-FFF2-40B4-BE49-F238E27FC236}">
                        <a16:creationId xmlns:a16="http://schemas.microsoft.com/office/drawing/2014/main" xmlns="" id="{CD2884AA-0066-4D8D-81A1-CC87A8EA4D3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666811" y="5896558"/>
                    <a:ext cx="1108389" cy="161017"/>
                  </a:xfrm>
                  <a:custGeom>
                    <a:avLst/>
                    <a:gdLst>
                      <a:gd name="T0" fmla="*/ 137 w 137"/>
                      <a:gd name="T1" fmla="*/ 10 h 20"/>
                      <a:gd name="T2" fmla="*/ 127 w 137"/>
                      <a:gd name="T3" fmla="*/ 20 h 20"/>
                      <a:gd name="T4" fmla="*/ 10 w 137"/>
                      <a:gd name="T5" fmla="*/ 20 h 20"/>
                      <a:gd name="T6" fmla="*/ 0 w 137"/>
                      <a:gd name="T7" fmla="*/ 10 h 20"/>
                      <a:gd name="T8" fmla="*/ 0 w 137"/>
                      <a:gd name="T9" fmla="*/ 10 h 20"/>
                      <a:gd name="T10" fmla="*/ 10 w 137"/>
                      <a:gd name="T11" fmla="*/ 0 h 20"/>
                      <a:gd name="T12" fmla="*/ 127 w 137"/>
                      <a:gd name="T13" fmla="*/ 0 h 20"/>
                      <a:gd name="T14" fmla="*/ 137 w 137"/>
                      <a:gd name="T15" fmla="*/ 10 h 2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137" h="20">
                        <a:moveTo>
                          <a:pt x="137" y="10"/>
                        </a:moveTo>
                        <a:cubicBezTo>
                          <a:pt x="137" y="15"/>
                          <a:pt x="133" y="20"/>
                          <a:pt x="127" y="20"/>
                        </a:cubicBezTo>
                        <a:cubicBezTo>
                          <a:pt x="10" y="20"/>
                          <a:pt x="10" y="20"/>
                          <a:pt x="10" y="20"/>
                        </a:cubicBezTo>
                        <a:cubicBezTo>
                          <a:pt x="4" y="20"/>
                          <a:pt x="0" y="15"/>
                          <a:pt x="0" y="10"/>
                        </a:cubicBezTo>
                        <a:cubicBezTo>
                          <a:pt x="0" y="10"/>
                          <a:pt x="0" y="10"/>
                          <a:pt x="0" y="10"/>
                        </a:cubicBezTo>
                        <a:cubicBezTo>
                          <a:pt x="0" y="5"/>
                          <a:pt x="4" y="0"/>
                          <a:pt x="10" y="0"/>
                        </a:cubicBezTo>
                        <a:cubicBezTo>
                          <a:pt x="127" y="0"/>
                          <a:pt x="127" y="0"/>
                          <a:pt x="127" y="0"/>
                        </a:cubicBezTo>
                        <a:cubicBezTo>
                          <a:pt x="133" y="0"/>
                          <a:pt x="137" y="5"/>
                          <a:pt x="137" y="10"/>
                        </a:cubicBezTo>
                        <a:close/>
                      </a:path>
                    </a:pathLst>
                  </a:custGeom>
                  <a:solidFill>
                    <a:srgbClr val="68217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74915" tIns="37458" rIns="74915" bIns="37458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764196">
                      <a:defRPr/>
                    </a:pPr>
                    <a:endParaRPr lang="en-US" sz="2000" kern="0">
                      <a:solidFill>
                        <a:srgbClr val="505050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369" name="Freeform 154">
                    <a:extLst>
                      <a:ext uri="{FF2B5EF4-FFF2-40B4-BE49-F238E27FC236}">
                        <a16:creationId xmlns:a16="http://schemas.microsoft.com/office/drawing/2014/main" xmlns="" id="{92AD46B9-D5D6-42B9-B39B-6AFABBD9D6E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760425" y="5009099"/>
                    <a:ext cx="921161" cy="565429"/>
                  </a:xfrm>
                  <a:custGeom>
                    <a:avLst/>
                    <a:gdLst>
                      <a:gd name="T0" fmla="*/ 114 w 114"/>
                      <a:gd name="T1" fmla="*/ 54 h 70"/>
                      <a:gd name="T2" fmla="*/ 97 w 114"/>
                      <a:gd name="T3" fmla="*/ 70 h 70"/>
                      <a:gd name="T4" fmla="*/ 16 w 114"/>
                      <a:gd name="T5" fmla="*/ 70 h 70"/>
                      <a:gd name="T6" fmla="*/ 0 w 114"/>
                      <a:gd name="T7" fmla="*/ 54 h 70"/>
                      <a:gd name="T8" fmla="*/ 0 w 114"/>
                      <a:gd name="T9" fmla="*/ 17 h 70"/>
                      <a:gd name="T10" fmla="*/ 16 w 114"/>
                      <a:gd name="T11" fmla="*/ 0 h 70"/>
                      <a:gd name="T12" fmla="*/ 97 w 114"/>
                      <a:gd name="T13" fmla="*/ 0 h 70"/>
                      <a:gd name="T14" fmla="*/ 114 w 114"/>
                      <a:gd name="T15" fmla="*/ 17 h 70"/>
                      <a:gd name="T16" fmla="*/ 114 w 114"/>
                      <a:gd name="T17" fmla="*/ 54 h 7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14" h="70">
                        <a:moveTo>
                          <a:pt x="114" y="54"/>
                        </a:moveTo>
                        <a:cubicBezTo>
                          <a:pt x="114" y="63"/>
                          <a:pt x="106" y="70"/>
                          <a:pt x="97" y="70"/>
                        </a:cubicBezTo>
                        <a:cubicBezTo>
                          <a:pt x="16" y="70"/>
                          <a:pt x="16" y="70"/>
                          <a:pt x="16" y="70"/>
                        </a:cubicBezTo>
                        <a:cubicBezTo>
                          <a:pt x="7" y="70"/>
                          <a:pt x="0" y="63"/>
                          <a:pt x="0" y="54"/>
                        </a:cubicBezTo>
                        <a:cubicBezTo>
                          <a:pt x="0" y="17"/>
                          <a:pt x="0" y="17"/>
                          <a:pt x="0" y="17"/>
                        </a:cubicBezTo>
                        <a:cubicBezTo>
                          <a:pt x="0" y="8"/>
                          <a:pt x="7" y="0"/>
                          <a:pt x="16" y="0"/>
                        </a:cubicBezTo>
                        <a:cubicBezTo>
                          <a:pt x="97" y="0"/>
                          <a:pt x="97" y="0"/>
                          <a:pt x="97" y="0"/>
                        </a:cubicBezTo>
                        <a:cubicBezTo>
                          <a:pt x="106" y="0"/>
                          <a:pt x="114" y="8"/>
                          <a:pt x="114" y="17"/>
                        </a:cubicBezTo>
                        <a:lnTo>
                          <a:pt x="114" y="54"/>
                        </a:lnTo>
                        <a:close/>
                      </a:path>
                    </a:pathLst>
                  </a:custGeom>
                  <a:solidFill>
                    <a:srgbClr val="68217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74915" tIns="37458" rIns="74915" bIns="37458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764196">
                      <a:defRPr/>
                    </a:pPr>
                    <a:endParaRPr lang="en-US" sz="2000" kern="0">
                      <a:solidFill>
                        <a:srgbClr val="505050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370" name="Freeform: Shape 369">
                    <a:extLst>
                      <a:ext uri="{FF2B5EF4-FFF2-40B4-BE49-F238E27FC236}">
                        <a16:creationId xmlns:a16="http://schemas.microsoft.com/office/drawing/2014/main" xmlns="" id="{6EFDE722-88EB-4055-B3CB-43C6EE0DD7D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157347" y="5435179"/>
                    <a:ext cx="127316" cy="629865"/>
                  </a:xfrm>
                  <a:custGeom>
                    <a:avLst/>
                    <a:gdLst>
                      <a:gd name="connsiteX0" fmla="*/ 63658 w 127316"/>
                      <a:gd name="connsiteY0" fmla="*/ 0 h 618633"/>
                      <a:gd name="connsiteX1" fmla="*/ 127316 w 127316"/>
                      <a:gd name="connsiteY1" fmla="*/ 63658 h 618633"/>
                      <a:gd name="connsiteX2" fmla="*/ 127315 w 127316"/>
                      <a:gd name="connsiteY2" fmla="*/ 618633 h 618633"/>
                      <a:gd name="connsiteX3" fmla="*/ 53060 w 127316"/>
                      <a:gd name="connsiteY3" fmla="*/ 618633 h 618633"/>
                      <a:gd name="connsiteX4" fmla="*/ 0 w 127316"/>
                      <a:gd name="connsiteY4" fmla="*/ 618633 h 618633"/>
                      <a:gd name="connsiteX5" fmla="*/ 0 w 127316"/>
                      <a:gd name="connsiteY5" fmla="*/ 63658 h 618633"/>
                      <a:gd name="connsiteX6" fmla="*/ 63658 w 127316"/>
                      <a:gd name="connsiteY6" fmla="*/ 0 h 6186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7316" h="618633">
                        <a:moveTo>
                          <a:pt x="63658" y="0"/>
                        </a:moveTo>
                        <a:cubicBezTo>
                          <a:pt x="98815" y="0"/>
                          <a:pt x="127316" y="28501"/>
                          <a:pt x="127316" y="63658"/>
                        </a:cubicBezTo>
                        <a:lnTo>
                          <a:pt x="127315" y="618633"/>
                        </a:lnTo>
                        <a:lnTo>
                          <a:pt x="53060" y="618633"/>
                        </a:lnTo>
                        <a:lnTo>
                          <a:pt x="0" y="618633"/>
                        </a:lnTo>
                        <a:lnTo>
                          <a:pt x="0" y="63658"/>
                        </a:lnTo>
                        <a:cubicBezTo>
                          <a:pt x="0" y="28501"/>
                          <a:pt x="28501" y="0"/>
                          <a:pt x="63658" y="0"/>
                        </a:cubicBezTo>
                        <a:close/>
                      </a:path>
                    </a:pathLst>
                  </a:custGeom>
                  <a:solidFill>
                    <a:srgbClr val="282828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74915" tIns="37458" rIns="74915" bIns="37458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defTabSz="764196">
                      <a:defRPr/>
                    </a:pPr>
                    <a:endParaRPr lang="en-US" sz="2000" kern="0">
                      <a:solidFill>
                        <a:srgbClr val="505050"/>
                      </a:solidFill>
                      <a:latin typeface="Segoe UI"/>
                    </a:endParaRPr>
                  </a:p>
                </p:txBody>
              </p:sp>
            </p:grpSp>
          </p:grpSp>
        </p:grpSp>
      </p:grpSp>
      <p:grpSp>
        <p:nvGrpSpPr>
          <p:cNvPr id="470" name="Group 469">
            <a:extLst>
              <a:ext uri="{FF2B5EF4-FFF2-40B4-BE49-F238E27FC236}">
                <a16:creationId xmlns:a16="http://schemas.microsoft.com/office/drawing/2014/main" xmlns="" id="{50AB5B14-A383-4B2E-82E5-1CC00DBF2F68}"/>
              </a:ext>
            </a:extLst>
          </p:cNvPr>
          <p:cNvGrpSpPr/>
          <p:nvPr/>
        </p:nvGrpSpPr>
        <p:grpSpPr>
          <a:xfrm>
            <a:off x="4729223" y="3531323"/>
            <a:ext cx="1146312" cy="2645255"/>
            <a:chOff x="1722966" y="-749830"/>
            <a:chExt cx="3527743" cy="8140700"/>
          </a:xfrm>
        </p:grpSpPr>
        <p:sp>
          <p:nvSpPr>
            <p:cNvPr id="471" name="Freeform 19">
              <a:extLst>
                <a:ext uri="{FF2B5EF4-FFF2-40B4-BE49-F238E27FC236}">
                  <a16:creationId xmlns:a16="http://schemas.microsoft.com/office/drawing/2014/main" xmlns="" id="{17223D53-9056-4D25-AA67-5D3A7ED6AE66}"/>
                </a:ext>
              </a:extLst>
            </p:cNvPr>
            <p:cNvSpPr>
              <a:spLocks/>
            </p:cNvSpPr>
            <p:nvPr/>
          </p:nvSpPr>
          <p:spPr bwMode="auto">
            <a:xfrm>
              <a:off x="2627841" y="1174220"/>
              <a:ext cx="1795463" cy="2073275"/>
            </a:xfrm>
            <a:custGeom>
              <a:avLst/>
              <a:gdLst>
                <a:gd name="T0" fmla="*/ 332 w 333"/>
                <a:gd name="T1" fmla="*/ 27 h 388"/>
                <a:gd name="T2" fmla="*/ 314 w 333"/>
                <a:gd name="T3" fmla="*/ 0 h 388"/>
                <a:gd name="T4" fmla="*/ 19 w 333"/>
                <a:gd name="T5" fmla="*/ 0 h 388"/>
                <a:gd name="T6" fmla="*/ 1 w 333"/>
                <a:gd name="T7" fmla="*/ 27 h 388"/>
                <a:gd name="T8" fmla="*/ 15 w 333"/>
                <a:gd name="T9" fmla="*/ 361 h 388"/>
                <a:gd name="T10" fmla="*/ 36 w 333"/>
                <a:gd name="T11" fmla="*/ 388 h 388"/>
                <a:gd name="T12" fmla="*/ 298 w 333"/>
                <a:gd name="T13" fmla="*/ 388 h 388"/>
                <a:gd name="T14" fmla="*/ 318 w 333"/>
                <a:gd name="T15" fmla="*/ 361 h 388"/>
                <a:gd name="T16" fmla="*/ 332 w 333"/>
                <a:gd name="T17" fmla="*/ 27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3" h="388">
                  <a:moveTo>
                    <a:pt x="332" y="27"/>
                  </a:moveTo>
                  <a:cubicBezTo>
                    <a:pt x="333" y="12"/>
                    <a:pt x="325" y="0"/>
                    <a:pt x="3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8" y="0"/>
                    <a:pt x="0" y="12"/>
                    <a:pt x="1" y="27"/>
                  </a:cubicBezTo>
                  <a:cubicBezTo>
                    <a:pt x="15" y="361"/>
                    <a:pt x="15" y="361"/>
                    <a:pt x="15" y="361"/>
                  </a:cubicBezTo>
                  <a:cubicBezTo>
                    <a:pt x="16" y="376"/>
                    <a:pt x="25" y="388"/>
                    <a:pt x="36" y="388"/>
                  </a:cubicBezTo>
                  <a:cubicBezTo>
                    <a:pt x="298" y="388"/>
                    <a:pt x="298" y="388"/>
                    <a:pt x="298" y="388"/>
                  </a:cubicBezTo>
                  <a:cubicBezTo>
                    <a:pt x="308" y="388"/>
                    <a:pt x="317" y="376"/>
                    <a:pt x="318" y="361"/>
                  </a:cubicBezTo>
                  <a:lnTo>
                    <a:pt x="332" y="27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72" name="Freeform 20">
              <a:extLst>
                <a:ext uri="{FF2B5EF4-FFF2-40B4-BE49-F238E27FC236}">
                  <a16:creationId xmlns:a16="http://schemas.microsoft.com/office/drawing/2014/main" xmlns="" id="{85CAD243-14F3-4A87-93E5-70614531C4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985029" y="740833"/>
              <a:ext cx="576263" cy="469900"/>
            </a:xfrm>
            <a:custGeom>
              <a:avLst/>
              <a:gdLst>
                <a:gd name="T0" fmla="*/ 363 w 363"/>
                <a:gd name="T1" fmla="*/ 27 h 296"/>
                <a:gd name="T2" fmla="*/ 363 w 363"/>
                <a:gd name="T3" fmla="*/ 236 h 296"/>
                <a:gd name="T4" fmla="*/ 190 w 363"/>
                <a:gd name="T5" fmla="*/ 236 h 296"/>
                <a:gd name="T6" fmla="*/ 0 w 363"/>
                <a:gd name="T7" fmla="*/ 296 h 296"/>
                <a:gd name="T8" fmla="*/ 162 w 363"/>
                <a:gd name="T9" fmla="*/ 0 h 296"/>
                <a:gd name="T10" fmla="*/ 363 w 363"/>
                <a:gd name="T11" fmla="*/ 0 h 296"/>
                <a:gd name="T12" fmla="*/ 363 w 363"/>
                <a:gd name="T13" fmla="*/ 27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3" h="296">
                  <a:moveTo>
                    <a:pt x="363" y="27"/>
                  </a:moveTo>
                  <a:lnTo>
                    <a:pt x="363" y="236"/>
                  </a:lnTo>
                  <a:lnTo>
                    <a:pt x="190" y="236"/>
                  </a:lnTo>
                  <a:lnTo>
                    <a:pt x="0" y="296"/>
                  </a:lnTo>
                  <a:lnTo>
                    <a:pt x="162" y="0"/>
                  </a:lnTo>
                  <a:lnTo>
                    <a:pt x="363" y="0"/>
                  </a:lnTo>
                  <a:lnTo>
                    <a:pt x="363" y="27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73" name="Freeform 21">
              <a:extLst>
                <a:ext uri="{FF2B5EF4-FFF2-40B4-BE49-F238E27FC236}">
                  <a16:creationId xmlns:a16="http://schemas.microsoft.com/office/drawing/2014/main" xmlns="" id="{C0B2D4F2-BC0B-4695-B105-3B191D12FF68}"/>
                </a:ext>
              </a:extLst>
            </p:cNvPr>
            <p:cNvSpPr>
              <a:spLocks/>
            </p:cNvSpPr>
            <p:nvPr/>
          </p:nvSpPr>
          <p:spPr bwMode="auto">
            <a:xfrm>
              <a:off x="3561292" y="740833"/>
              <a:ext cx="581025" cy="469900"/>
            </a:xfrm>
            <a:custGeom>
              <a:avLst/>
              <a:gdLst>
                <a:gd name="T0" fmla="*/ 0 w 366"/>
                <a:gd name="T1" fmla="*/ 27 h 296"/>
                <a:gd name="T2" fmla="*/ 0 w 366"/>
                <a:gd name="T3" fmla="*/ 236 h 296"/>
                <a:gd name="T4" fmla="*/ 176 w 366"/>
                <a:gd name="T5" fmla="*/ 236 h 296"/>
                <a:gd name="T6" fmla="*/ 366 w 366"/>
                <a:gd name="T7" fmla="*/ 296 h 296"/>
                <a:gd name="T8" fmla="*/ 203 w 366"/>
                <a:gd name="T9" fmla="*/ 0 h 296"/>
                <a:gd name="T10" fmla="*/ 0 w 366"/>
                <a:gd name="T11" fmla="*/ 0 h 296"/>
                <a:gd name="T12" fmla="*/ 0 w 366"/>
                <a:gd name="T13" fmla="*/ 27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6" h="296">
                  <a:moveTo>
                    <a:pt x="0" y="27"/>
                  </a:moveTo>
                  <a:lnTo>
                    <a:pt x="0" y="236"/>
                  </a:lnTo>
                  <a:lnTo>
                    <a:pt x="176" y="236"/>
                  </a:lnTo>
                  <a:lnTo>
                    <a:pt x="366" y="296"/>
                  </a:lnTo>
                  <a:lnTo>
                    <a:pt x="203" y="0"/>
                  </a:lnTo>
                  <a:lnTo>
                    <a:pt x="0" y="0"/>
                  </a:lnTo>
                  <a:lnTo>
                    <a:pt x="0" y="27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74" name="Freeform 22">
              <a:extLst>
                <a:ext uri="{FF2B5EF4-FFF2-40B4-BE49-F238E27FC236}">
                  <a16:creationId xmlns:a16="http://schemas.microsoft.com/office/drawing/2014/main" xmlns="" id="{0CBBC48A-C3EC-4D44-A362-6088549C07B6}"/>
                </a:ext>
              </a:extLst>
            </p:cNvPr>
            <p:cNvSpPr>
              <a:spLocks/>
            </p:cNvSpPr>
            <p:nvPr/>
          </p:nvSpPr>
          <p:spPr bwMode="auto">
            <a:xfrm>
              <a:off x="4288367" y="-130705"/>
              <a:ext cx="204788" cy="385763"/>
            </a:xfrm>
            <a:custGeom>
              <a:avLst/>
              <a:gdLst>
                <a:gd name="T0" fmla="*/ 0 w 38"/>
                <a:gd name="T1" fmla="*/ 0 h 72"/>
                <a:gd name="T2" fmla="*/ 2 w 38"/>
                <a:gd name="T3" fmla="*/ 0 h 72"/>
                <a:gd name="T4" fmla="*/ 38 w 38"/>
                <a:gd name="T5" fmla="*/ 36 h 72"/>
                <a:gd name="T6" fmla="*/ 2 w 38"/>
                <a:gd name="T7" fmla="*/ 72 h 72"/>
                <a:gd name="T8" fmla="*/ 0 w 38"/>
                <a:gd name="T9" fmla="*/ 72 h 72"/>
                <a:gd name="T10" fmla="*/ 0 w 38"/>
                <a:gd name="T11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72">
                  <a:moveTo>
                    <a:pt x="0" y="0"/>
                  </a:moveTo>
                  <a:cubicBezTo>
                    <a:pt x="1" y="0"/>
                    <a:pt x="1" y="0"/>
                    <a:pt x="2" y="0"/>
                  </a:cubicBezTo>
                  <a:cubicBezTo>
                    <a:pt x="22" y="0"/>
                    <a:pt x="38" y="16"/>
                    <a:pt x="38" y="36"/>
                  </a:cubicBezTo>
                  <a:cubicBezTo>
                    <a:pt x="38" y="56"/>
                    <a:pt x="22" y="72"/>
                    <a:pt x="2" y="72"/>
                  </a:cubicBezTo>
                  <a:cubicBezTo>
                    <a:pt x="1" y="72"/>
                    <a:pt x="1" y="72"/>
                    <a:pt x="0" y="7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75" name="Freeform 23">
              <a:extLst>
                <a:ext uri="{FF2B5EF4-FFF2-40B4-BE49-F238E27FC236}">
                  <a16:creationId xmlns:a16="http://schemas.microsoft.com/office/drawing/2014/main" xmlns="" id="{0574E2EA-9977-4632-A9FE-E5F6E0F1D51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34191" y="-130705"/>
              <a:ext cx="204788" cy="385763"/>
            </a:xfrm>
            <a:custGeom>
              <a:avLst/>
              <a:gdLst>
                <a:gd name="T0" fmla="*/ 38 w 38"/>
                <a:gd name="T1" fmla="*/ 0 h 72"/>
                <a:gd name="T2" fmla="*/ 36 w 38"/>
                <a:gd name="T3" fmla="*/ 0 h 72"/>
                <a:gd name="T4" fmla="*/ 0 w 38"/>
                <a:gd name="T5" fmla="*/ 36 h 72"/>
                <a:gd name="T6" fmla="*/ 36 w 38"/>
                <a:gd name="T7" fmla="*/ 72 h 72"/>
                <a:gd name="T8" fmla="*/ 38 w 38"/>
                <a:gd name="T9" fmla="*/ 72 h 72"/>
                <a:gd name="T10" fmla="*/ 38 w 38"/>
                <a:gd name="T11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72">
                  <a:moveTo>
                    <a:pt x="38" y="0"/>
                  </a:moveTo>
                  <a:cubicBezTo>
                    <a:pt x="37" y="0"/>
                    <a:pt x="36" y="0"/>
                    <a:pt x="36" y="0"/>
                  </a:cubicBezTo>
                  <a:cubicBezTo>
                    <a:pt x="16" y="0"/>
                    <a:pt x="0" y="16"/>
                    <a:pt x="0" y="36"/>
                  </a:cubicBezTo>
                  <a:cubicBezTo>
                    <a:pt x="0" y="56"/>
                    <a:pt x="16" y="72"/>
                    <a:pt x="36" y="72"/>
                  </a:cubicBezTo>
                  <a:cubicBezTo>
                    <a:pt x="36" y="72"/>
                    <a:pt x="37" y="72"/>
                    <a:pt x="38" y="72"/>
                  </a:cubicBezTo>
                  <a:lnTo>
                    <a:pt x="38" y="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76" name="Oval 24">
              <a:extLst>
                <a:ext uri="{FF2B5EF4-FFF2-40B4-BE49-F238E27FC236}">
                  <a16:creationId xmlns:a16="http://schemas.microsoft.com/office/drawing/2014/main" xmlns="" id="{5DB3FE57-BE25-4C4C-A5C8-6E9C700E74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69129" y="-749830"/>
              <a:ext cx="1584326" cy="1565275"/>
            </a:xfrm>
            <a:prstGeom prst="ellipse">
              <a:avLst/>
            </a:prstGeom>
            <a:solidFill>
              <a:srgbClr val="BFBFBF"/>
            </a:solidFill>
            <a:ln>
              <a:noFill/>
            </a:ln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77" name="Freeform 25">
              <a:extLst>
                <a:ext uri="{FF2B5EF4-FFF2-40B4-BE49-F238E27FC236}">
                  <a16:creationId xmlns:a16="http://schemas.microsoft.com/office/drawing/2014/main" xmlns="" id="{CC038324-45B3-4523-9C24-50DC792F5987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4704" y="-259293"/>
              <a:ext cx="1266825" cy="647700"/>
            </a:xfrm>
            <a:custGeom>
              <a:avLst/>
              <a:gdLst>
                <a:gd name="T0" fmla="*/ 0 w 235"/>
                <a:gd name="T1" fmla="*/ 26 h 121"/>
                <a:gd name="T2" fmla="*/ 112 w 235"/>
                <a:gd name="T3" fmla="*/ 0 h 121"/>
                <a:gd name="T4" fmla="*/ 235 w 235"/>
                <a:gd name="T5" fmla="*/ 26 h 121"/>
                <a:gd name="T6" fmla="*/ 235 w 235"/>
                <a:gd name="T7" fmla="*/ 71 h 121"/>
                <a:gd name="T8" fmla="*/ 118 w 235"/>
                <a:gd name="T9" fmla="*/ 121 h 121"/>
                <a:gd name="T10" fmla="*/ 0 w 235"/>
                <a:gd name="T11" fmla="*/ 67 h 121"/>
                <a:gd name="T12" fmla="*/ 0 w 235"/>
                <a:gd name="T13" fmla="*/ 26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5" h="121">
                  <a:moveTo>
                    <a:pt x="0" y="26"/>
                  </a:moveTo>
                  <a:cubicBezTo>
                    <a:pt x="0" y="26"/>
                    <a:pt x="29" y="0"/>
                    <a:pt x="112" y="0"/>
                  </a:cubicBezTo>
                  <a:cubicBezTo>
                    <a:pt x="195" y="0"/>
                    <a:pt x="235" y="26"/>
                    <a:pt x="235" y="26"/>
                  </a:cubicBezTo>
                  <a:cubicBezTo>
                    <a:pt x="235" y="71"/>
                    <a:pt x="235" y="71"/>
                    <a:pt x="235" y="71"/>
                  </a:cubicBezTo>
                  <a:cubicBezTo>
                    <a:pt x="235" y="71"/>
                    <a:pt x="205" y="121"/>
                    <a:pt x="118" y="121"/>
                  </a:cubicBezTo>
                  <a:cubicBezTo>
                    <a:pt x="32" y="120"/>
                    <a:pt x="0" y="67"/>
                    <a:pt x="0" y="67"/>
                  </a:cubicBezTo>
                  <a:lnTo>
                    <a:pt x="0" y="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78" name="Oval 26">
              <a:extLst>
                <a:ext uri="{FF2B5EF4-FFF2-40B4-BE49-F238E27FC236}">
                  <a16:creationId xmlns:a16="http://schemas.microsoft.com/office/drawing/2014/main" xmlns="" id="{C1BC2C58-BE06-4E5C-906C-A6263A93BD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53316" y="526520"/>
              <a:ext cx="87313" cy="8572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79" name="Oval 27">
              <a:extLst>
                <a:ext uri="{FF2B5EF4-FFF2-40B4-BE49-F238E27FC236}">
                  <a16:creationId xmlns:a16="http://schemas.microsoft.com/office/drawing/2014/main" xmlns="" id="{1F0097D2-C6F5-4154-BD31-23BA1AF6C5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1954" y="526520"/>
              <a:ext cx="85725" cy="8572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80" name="Freeform 28">
              <a:extLst>
                <a:ext uri="{FF2B5EF4-FFF2-40B4-BE49-F238E27FC236}">
                  <a16:creationId xmlns:a16="http://schemas.microsoft.com/office/drawing/2014/main" xmlns="" id="{E04CFE23-CA0C-4D16-8BC8-F2B6400B7A22}"/>
                </a:ext>
              </a:extLst>
            </p:cNvPr>
            <p:cNvSpPr>
              <a:spLocks/>
            </p:cNvSpPr>
            <p:nvPr/>
          </p:nvSpPr>
          <p:spPr bwMode="auto">
            <a:xfrm>
              <a:off x="3296179" y="569383"/>
              <a:ext cx="528638" cy="53975"/>
            </a:xfrm>
            <a:custGeom>
              <a:avLst/>
              <a:gdLst>
                <a:gd name="T0" fmla="*/ 0 w 98"/>
                <a:gd name="T1" fmla="*/ 1 h 10"/>
                <a:gd name="T2" fmla="*/ 52 w 98"/>
                <a:gd name="T3" fmla="*/ 8 h 10"/>
                <a:gd name="T4" fmla="*/ 98 w 98"/>
                <a:gd name="T5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8" h="10">
                  <a:moveTo>
                    <a:pt x="0" y="1"/>
                  </a:moveTo>
                  <a:cubicBezTo>
                    <a:pt x="0" y="1"/>
                    <a:pt x="16" y="10"/>
                    <a:pt x="52" y="8"/>
                  </a:cubicBezTo>
                  <a:cubicBezTo>
                    <a:pt x="88" y="6"/>
                    <a:pt x="98" y="0"/>
                    <a:pt x="98" y="0"/>
                  </a:cubicBezTo>
                </a:path>
              </a:pathLst>
            </a:custGeom>
            <a:noFill/>
            <a:ln w="22225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81" name="Oval 29">
              <a:extLst>
                <a:ext uri="{FF2B5EF4-FFF2-40B4-BE49-F238E27FC236}">
                  <a16:creationId xmlns:a16="http://schemas.microsoft.com/office/drawing/2014/main" xmlns="" id="{AD92CBF0-AD9C-4D0F-810C-C721DAA0F0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86629" y="-98955"/>
              <a:ext cx="269875" cy="268288"/>
            </a:xfrm>
            <a:prstGeom prst="ellipse">
              <a:avLst/>
            </a:pr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82" name="Oval 30">
              <a:extLst>
                <a:ext uri="{FF2B5EF4-FFF2-40B4-BE49-F238E27FC236}">
                  <a16:creationId xmlns:a16="http://schemas.microsoft.com/office/drawing/2014/main" xmlns="" id="{41C8106E-596F-4636-B844-135072A575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72354" y="-13230"/>
              <a:ext cx="96838" cy="9683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83" name="Oval 31">
              <a:extLst>
                <a:ext uri="{FF2B5EF4-FFF2-40B4-BE49-F238E27FC236}">
                  <a16:creationId xmlns:a16="http://schemas.microsoft.com/office/drawing/2014/main" xmlns="" id="{7662D043-E04D-49F6-A2A6-152634ED8E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6717" y="-98955"/>
              <a:ext cx="269875" cy="268288"/>
            </a:xfrm>
            <a:prstGeom prst="ellipse">
              <a:avLst/>
            </a:pr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84" name="Oval 32">
              <a:extLst>
                <a:ext uri="{FF2B5EF4-FFF2-40B4-BE49-F238E27FC236}">
                  <a16:creationId xmlns:a16="http://schemas.microsoft.com/office/drawing/2014/main" xmlns="" id="{DD85FB75-E9AF-4150-A3B8-EA219E07AD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74029" y="-13230"/>
              <a:ext cx="96838" cy="9683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85" name="Freeform 33">
              <a:extLst>
                <a:ext uri="{FF2B5EF4-FFF2-40B4-BE49-F238E27FC236}">
                  <a16:creationId xmlns:a16="http://schemas.microsoft.com/office/drawing/2014/main" xmlns="" id="{5E4CA234-1FB5-4AE8-A0C4-74BF2CEFC3C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07204" y="948795"/>
              <a:ext cx="1912938" cy="1673225"/>
            </a:xfrm>
            <a:custGeom>
              <a:avLst/>
              <a:gdLst>
                <a:gd name="T0" fmla="*/ 32 w 355"/>
                <a:gd name="T1" fmla="*/ 26 h 313"/>
                <a:gd name="T2" fmla="*/ 179 w 355"/>
                <a:gd name="T3" fmla="*/ 1 h 313"/>
                <a:gd name="T4" fmla="*/ 355 w 355"/>
                <a:gd name="T5" fmla="*/ 41 h 313"/>
                <a:gd name="T6" fmla="*/ 179 w 355"/>
                <a:gd name="T7" fmla="*/ 308 h 313"/>
                <a:gd name="T8" fmla="*/ 0 w 355"/>
                <a:gd name="T9" fmla="*/ 38 h 313"/>
                <a:gd name="T10" fmla="*/ 32 w 355"/>
                <a:gd name="T11" fmla="*/ 26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5" h="313">
                  <a:moveTo>
                    <a:pt x="32" y="26"/>
                  </a:moveTo>
                  <a:cubicBezTo>
                    <a:pt x="32" y="26"/>
                    <a:pt x="78" y="0"/>
                    <a:pt x="179" y="1"/>
                  </a:cubicBezTo>
                  <a:cubicBezTo>
                    <a:pt x="281" y="2"/>
                    <a:pt x="355" y="41"/>
                    <a:pt x="355" y="41"/>
                  </a:cubicBezTo>
                  <a:cubicBezTo>
                    <a:pt x="355" y="41"/>
                    <a:pt x="324" y="302"/>
                    <a:pt x="179" y="308"/>
                  </a:cubicBezTo>
                  <a:cubicBezTo>
                    <a:pt x="35" y="313"/>
                    <a:pt x="0" y="38"/>
                    <a:pt x="0" y="38"/>
                  </a:cubicBezTo>
                  <a:lnTo>
                    <a:pt x="32" y="26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86" name="Freeform 36">
              <a:extLst>
                <a:ext uri="{FF2B5EF4-FFF2-40B4-BE49-F238E27FC236}">
                  <a16:creationId xmlns:a16="http://schemas.microsoft.com/office/drawing/2014/main" xmlns="" id="{9B0B144E-8144-40DB-AF7C-15D7CD07581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19916" y="3568170"/>
              <a:ext cx="393700" cy="417513"/>
            </a:xfrm>
            <a:custGeom>
              <a:avLst/>
              <a:gdLst>
                <a:gd name="T0" fmla="*/ 0 w 73"/>
                <a:gd name="T1" fmla="*/ 11 h 78"/>
                <a:gd name="T2" fmla="*/ 12 w 73"/>
                <a:gd name="T3" fmla="*/ 4 h 78"/>
                <a:gd name="T4" fmla="*/ 29 w 73"/>
                <a:gd name="T5" fmla="*/ 12 h 78"/>
                <a:gd name="T6" fmla="*/ 48 w 73"/>
                <a:gd name="T7" fmla="*/ 30 h 78"/>
                <a:gd name="T8" fmla="*/ 70 w 73"/>
                <a:gd name="T9" fmla="*/ 67 h 78"/>
                <a:gd name="T10" fmla="*/ 63 w 73"/>
                <a:gd name="T11" fmla="*/ 78 h 78"/>
                <a:gd name="T12" fmla="*/ 13 w 73"/>
                <a:gd name="T13" fmla="*/ 78 h 78"/>
                <a:gd name="T14" fmla="*/ 0 w 73"/>
                <a:gd name="T15" fmla="*/ 65 h 78"/>
                <a:gd name="T16" fmla="*/ 0 w 73"/>
                <a:gd name="T17" fmla="*/ 11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3" h="78">
                  <a:moveTo>
                    <a:pt x="0" y="11"/>
                  </a:moveTo>
                  <a:cubicBezTo>
                    <a:pt x="0" y="4"/>
                    <a:pt x="6" y="0"/>
                    <a:pt x="12" y="4"/>
                  </a:cubicBezTo>
                  <a:cubicBezTo>
                    <a:pt x="29" y="12"/>
                    <a:pt x="29" y="12"/>
                    <a:pt x="29" y="12"/>
                  </a:cubicBezTo>
                  <a:cubicBezTo>
                    <a:pt x="36" y="16"/>
                    <a:pt x="44" y="23"/>
                    <a:pt x="48" y="30"/>
                  </a:cubicBezTo>
                  <a:cubicBezTo>
                    <a:pt x="70" y="67"/>
                    <a:pt x="70" y="67"/>
                    <a:pt x="70" y="67"/>
                  </a:cubicBezTo>
                  <a:cubicBezTo>
                    <a:pt x="73" y="73"/>
                    <a:pt x="70" y="78"/>
                    <a:pt x="63" y="78"/>
                  </a:cubicBezTo>
                  <a:cubicBezTo>
                    <a:pt x="13" y="78"/>
                    <a:pt x="13" y="78"/>
                    <a:pt x="13" y="78"/>
                  </a:cubicBezTo>
                  <a:cubicBezTo>
                    <a:pt x="6" y="78"/>
                    <a:pt x="0" y="73"/>
                    <a:pt x="0" y="65"/>
                  </a:cubicBezTo>
                  <a:lnTo>
                    <a:pt x="0" y="11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87" name="Freeform 37">
              <a:extLst>
                <a:ext uri="{FF2B5EF4-FFF2-40B4-BE49-F238E27FC236}">
                  <a16:creationId xmlns:a16="http://schemas.microsoft.com/office/drawing/2014/main" xmlns="" id="{AD125312-717C-4D16-801A-6D96CDE24CDA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1017" y="3568170"/>
              <a:ext cx="392113" cy="417513"/>
            </a:xfrm>
            <a:custGeom>
              <a:avLst/>
              <a:gdLst>
                <a:gd name="T0" fmla="*/ 73 w 73"/>
                <a:gd name="T1" fmla="*/ 11 h 78"/>
                <a:gd name="T2" fmla="*/ 61 w 73"/>
                <a:gd name="T3" fmla="*/ 4 h 78"/>
                <a:gd name="T4" fmla="*/ 44 w 73"/>
                <a:gd name="T5" fmla="*/ 12 h 78"/>
                <a:gd name="T6" fmla="*/ 26 w 73"/>
                <a:gd name="T7" fmla="*/ 30 h 78"/>
                <a:gd name="T8" fmla="*/ 4 w 73"/>
                <a:gd name="T9" fmla="*/ 67 h 78"/>
                <a:gd name="T10" fmla="*/ 10 w 73"/>
                <a:gd name="T11" fmla="*/ 78 h 78"/>
                <a:gd name="T12" fmla="*/ 60 w 73"/>
                <a:gd name="T13" fmla="*/ 78 h 78"/>
                <a:gd name="T14" fmla="*/ 73 w 73"/>
                <a:gd name="T15" fmla="*/ 65 h 78"/>
                <a:gd name="T16" fmla="*/ 73 w 73"/>
                <a:gd name="T17" fmla="*/ 11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3" h="78">
                  <a:moveTo>
                    <a:pt x="73" y="11"/>
                  </a:moveTo>
                  <a:cubicBezTo>
                    <a:pt x="73" y="4"/>
                    <a:pt x="68" y="0"/>
                    <a:pt x="61" y="4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38" y="16"/>
                    <a:pt x="30" y="23"/>
                    <a:pt x="26" y="30"/>
                  </a:cubicBezTo>
                  <a:cubicBezTo>
                    <a:pt x="4" y="67"/>
                    <a:pt x="4" y="67"/>
                    <a:pt x="4" y="67"/>
                  </a:cubicBezTo>
                  <a:cubicBezTo>
                    <a:pt x="0" y="73"/>
                    <a:pt x="3" y="78"/>
                    <a:pt x="10" y="78"/>
                  </a:cubicBezTo>
                  <a:cubicBezTo>
                    <a:pt x="60" y="78"/>
                    <a:pt x="60" y="78"/>
                    <a:pt x="60" y="78"/>
                  </a:cubicBezTo>
                  <a:cubicBezTo>
                    <a:pt x="67" y="78"/>
                    <a:pt x="73" y="73"/>
                    <a:pt x="73" y="65"/>
                  </a:cubicBezTo>
                  <a:lnTo>
                    <a:pt x="73" y="11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88" name="Freeform 38">
              <a:extLst>
                <a:ext uri="{FF2B5EF4-FFF2-40B4-BE49-F238E27FC236}">
                  <a16:creationId xmlns:a16="http://schemas.microsoft.com/office/drawing/2014/main" xmlns="" id="{97EC6848-51B9-49F2-9D8A-D46E43CCBD4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81816" y="3098270"/>
              <a:ext cx="1676401" cy="449263"/>
            </a:xfrm>
            <a:custGeom>
              <a:avLst/>
              <a:gdLst>
                <a:gd name="T0" fmla="*/ 311 w 311"/>
                <a:gd name="T1" fmla="*/ 20 h 84"/>
                <a:gd name="T2" fmla="*/ 291 w 311"/>
                <a:gd name="T3" fmla="*/ 0 h 84"/>
                <a:gd name="T4" fmla="*/ 20 w 311"/>
                <a:gd name="T5" fmla="*/ 0 h 84"/>
                <a:gd name="T6" fmla="*/ 0 w 311"/>
                <a:gd name="T7" fmla="*/ 20 h 84"/>
                <a:gd name="T8" fmla="*/ 0 w 311"/>
                <a:gd name="T9" fmla="*/ 65 h 84"/>
                <a:gd name="T10" fmla="*/ 20 w 311"/>
                <a:gd name="T11" fmla="*/ 84 h 84"/>
                <a:gd name="T12" fmla="*/ 291 w 311"/>
                <a:gd name="T13" fmla="*/ 84 h 84"/>
                <a:gd name="T14" fmla="*/ 311 w 311"/>
                <a:gd name="T15" fmla="*/ 65 h 84"/>
                <a:gd name="T16" fmla="*/ 311 w 311"/>
                <a:gd name="T17" fmla="*/ 2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1" h="84">
                  <a:moveTo>
                    <a:pt x="311" y="20"/>
                  </a:moveTo>
                  <a:cubicBezTo>
                    <a:pt x="311" y="9"/>
                    <a:pt x="302" y="0"/>
                    <a:pt x="291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9" y="0"/>
                    <a:pt x="0" y="9"/>
                    <a:pt x="0" y="20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0" y="76"/>
                    <a:pt x="9" y="84"/>
                    <a:pt x="20" y="84"/>
                  </a:cubicBezTo>
                  <a:cubicBezTo>
                    <a:pt x="291" y="84"/>
                    <a:pt x="291" y="84"/>
                    <a:pt x="291" y="84"/>
                  </a:cubicBezTo>
                  <a:cubicBezTo>
                    <a:pt x="302" y="84"/>
                    <a:pt x="311" y="76"/>
                    <a:pt x="311" y="65"/>
                  </a:cubicBezTo>
                  <a:lnTo>
                    <a:pt x="311" y="20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89" name="Freeform 39">
              <a:extLst>
                <a:ext uri="{FF2B5EF4-FFF2-40B4-BE49-F238E27FC236}">
                  <a16:creationId xmlns:a16="http://schemas.microsoft.com/office/drawing/2014/main" xmlns="" id="{6AF99560-0021-496D-A1AD-543E5319794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81816" y="3231620"/>
              <a:ext cx="1676401" cy="273050"/>
            </a:xfrm>
            <a:custGeom>
              <a:avLst/>
              <a:gdLst>
                <a:gd name="T0" fmla="*/ 311 w 311"/>
                <a:gd name="T1" fmla="*/ 0 h 51"/>
                <a:gd name="T2" fmla="*/ 279 w 311"/>
                <a:gd name="T3" fmla="*/ 0 h 51"/>
                <a:gd name="T4" fmla="*/ 272 w 311"/>
                <a:gd name="T5" fmla="*/ 6 h 51"/>
                <a:gd name="T6" fmla="*/ 133 w 311"/>
                <a:gd name="T7" fmla="*/ 6 h 51"/>
                <a:gd name="T8" fmla="*/ 126 w 311"/>
                <a:gd name="T9" fmla="*/ 0 h 51"/>
                <a:gd name="T10" fmla="*/ 0 w 311"/>
                <a:gd name="T11" fmla="*/ 0 h 51"/>
                <a:gd name="T12" fmla="*/ 0 w 311"/>
                <a:gd name="T13" fmla="*/ 40 h 51"/>
                <a:gd name="T14" fmla="*/ 3 w 311"/>
                <a:gd name="T15" fmla="*/ 51 h 51"/>
                <a:gd name="T16" fmla="*/ 307 w 311"/>
                <a:gd name="T17" fmla="*/ 51 h 51"/>
                <a:gd name="T18" fmla="*/ 311 w 311"/>
                <a:gd name="T19" fmla="*/ 40 h 51"/>
                <a:gd name="T20" fmla="*/ 311 w 311"/>
                <a:gd name="T21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1" h="51">
                  <a:moveTo>
                    <a:pt x="311" y="0"/>
                  </a:moveTo>
                  <a:cubicBezTo>
                    <a:pt x="279" y="0"/>
                    <a:pt x="279" y="0"/>
                    <a:pt x="279" y="0"/>
                  </a:cubicBezTo>
                  <a:cubicBezTo>
                    <a:pt x="279" y="3"/>
                    <a:pt x="276" y="6"/>
                    <a:pt x="272" y="6"/>
                  </a:cubicBezTo>
                  <a:cubicBezTo>
                    <a:pt x="133" y="6"/>
                    <a:pt x="133" y="6"/>
                    <a:pt x="133" y="6"/>
                  </a:cubicBezTo>
                  <a:cubicBezTo>
                    <a:pt x="130" y="6"/>
                    <a:pt x="127" y="3"/>
                    <a:pt x="12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4"/>
                    <a:pt x="1" y="48"/>
                    <a:pt x="3" y="51"/>
                  </a:cubicBezTo>
                  <a:cubicBezTo>
                    <a:pt x="307" y="51"/>
                    <a:pt x="307" y="51"/>
                    <a:pt x="307" y="51"/>
                  </a:cubicBezTo>
                  <a:cubicBezTo>
                    <a:pt x="309" y="48"/>
                    <a:pt x="311" y="44"/>
                    <a:pt x="311" y="40"/>
                  </a:cubicBezTo>
                  <a:lnTo>
                    <a:pt x="311" y="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90" name="Freeform 40">
              <a:extLst>
                <a:ext uri="{FF2B5EF4-FFF2-40B4-BE49-F238E27FC236}">
                  <a16:creationId xmlns:a16="http://schemas.microsoft.com/office/drawing/2014/main" xmlns="" id="{03EEB90B-EE47-4054-949E-0E911A7B685A}"/>
                </a:ext>
              </a:extLst>
            </p:cNvPr>
            <p:cNvSpPr>
              <a:spLocks/>
            </p:cNvSpPr>
            <p:nvPr/>
          </p:nvSpPr>
          <p:spPr bwMode="auto">
            <a:xfrm>
              <a:off x="2823104" y="3547533"/>
              <a:ext cx="1373188" cy="433388"/>
            </a:xfrm>
            <a:custGeom>
              <a:avLst/>
              <a:gdLst>
                <a:gd name="T0" fmla="*/ 252 w 255"/>
                <a:gd name="T1" fmla="*/ 8 h 81"/>
                <a:gd name="T2" fmla="*/ 248 w 255"/>
                <a:gd name="T3" fmla="*/ 0 h 81"/>
                <a:gd name="T4" fmla="*/ 7 w 255"/>
                <a:gd name="T5" fmla="*/ 0 h 81"/>
                <a:gd name="T6" fmla="*/ 2 w 255"/>
                <a:gd name="T7" fmla="*/ 8 h 81"/>
                <a:gd name="T8" fmla="*/ 42 w 255"/>
                <a:gd name="T9" fmla="*/ 73 h 81"/>
                <a:gd name="T10" fmla="*/ 56 w 255"/>
                <a:gd name="T11" fmla="*/ 81 h 81"/>
                <a:gd name="T12" fmla="*/ 198 w 255"/>
                <a:gd name="T13" fmla="*/ 81 h 81"/>
                <a:gd name="T14" fmla="*/ 212 w 255"/>
                <a:gd name="T15" fmla="*/ 73 h 81"/>
                <a:gd name="T16" fmla="*/ 252 w 255"/>
                <a:gd name="T17" fmla="*/ 8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5" h="81">
                  <a:moveTo>
                    <a:pt x="252" y="8"/>
                  </a:moveTo>
                  <a:cubicBezTo>
                    <a:pt x="255" y="4"/>
                    <a:pt x="253" y="0"/>
                    <a:pt x="248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2" y="0"/>
                    <a:pt x="0" y="4"/>
                    <a:pt x="2" y="8"/>
                  </a:cubicBezTo>
                  <a:cubicBezTo>
                    <a:pt x="42" y="73"/>
                    <a:pt x="42" y="73"/>
                    <a:pt x="42" y="73"/>
                  </a:cubicBezTo>
                  <a:cubicBezTo>
                    <a:pt x="45" y="77"/>
                    <a:pt x="51" y="81"/>
                    <a:pt x="56" y="81"/>
                  </a:cubicBezTo>
                  <a:cubicBezTo>
                    <a:pt x="198" y="81"/>
                    <a:pt x="198" y="81"/>
                    <a:pt x="198" y="81"/>
                  </a:cubicBezTo>
                  <a:cubicBezTo>
                    <a:pt x="203" y="81"/>
                    <a:pt x="210" y="77"/>
                    <a:pt x="212" y="73"/>
                  </a:cubicBezTo>
                  <a:lnTo>
                    <a:pt x="252" y="8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91" name="Oval 49">
              <a:extLst>
                <a:ext uri="{FF2B5EF4-FFF2-40B4-BE49-F238E27FC236}">
                  <a16:creationId xmlns:a16="http://schemas.microsoft.com/office/drawing/2014/main" xmlns="" id="{D8C6CCD1-7727-4D28-8AE8-EC0D6414E3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96204" y="3461808"/>
              <a:ext cx="42863" cy="38100"/>
            </a:xfrm>
            <a:prstGeom prst="ellipse">
              <a:avLst/>
            </a:prstGeom>
            <a:solidFill>
              <a:srgbClr val="EBDE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92" name="Oval 50">
              <a:extLst>
                <a:ext uri="{FF2B5EF4-FFF2-40B4-BE49-F238E27FC236}">
                  <a16:creationId xmlns:a16="http://schemas.microsoft.com/office/drawing/2014/main" xmlns="" id="{FFDA9F80-3939-44C5-B9FE-57CBCD09B3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07317" y="3468158"/>
              <a:ext cx="20638" cy="25400"/>
            </a:xfrm>
            <a:prstGeom prst="ellipse">
              <a:avLst/>
            </a:prstGeom>
            <a:solidFill>
              <a:srgbClr val="7754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93" name="Oval 51">
              <a:extLst>
                <a:ext uri="{FF2B5EF4-FFF2-40B4-BE49-F238E27FC236}">
                  <a16:creationId xmlns:a16="http://schemas.microsoft.com/office/drawing/2014/main" xmlns="" id="{14D0490F-84A8-4857-81F0-F164C6551E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2079" y="3477683"/>
              <a:ext cx="11113" cy="6350"/>
            </a:xfrm>
            <a:prstGeom prst="ellipse">
              <a:avLst/>
            </a:prstGeom>
            <a:solidFill>
              <a:srgbClr val="543C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94" name="Oval 52">
              <a:extLst>
                <a:ext uri="{FF2B5EF4-FFF2-40B4-BE49-F238E27FC236}">
                  <a16:creationId xmlns:a16="http://schemas.microsoft.com/office/drawing/2014/main" xmlns="" id="{EE389ECD-D30C-4FC2-8106-53822552D7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85092" y="3434820"/>
              <a:ext cx="69850" cy="69850"/>
            </a:xfrm>
            <a:prstGeom prst="ellipse">
              <a:avLst/>
            </a:prstGeom>
            <a:solidFill>
              <a:srgbClr val="7754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95" name="Oval 53">
              <a:extLst>
                <a:ext uri="{FF2B5EF4-FFF2-40B4-BE49-F238E27FC236}">
                  <a16:creationId xmlns:a16="http://schemas.microsoft.com/office/drawing/2014/main" xmlns="" id="{C5244898-BC8E-4258-AD68-70B31AFE78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91442" y="3445933"/>
              <a:ext cx="53975" cy="53975"/>
            </a:xfrm>
            <a:prstGeom prst="ellipse">
              <a:avLst/>
            </a:prstGeom>
            <a:solidFill>
              <a:srgbClr val="EBDE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96" name="Oval 55">
              <a:extLst>
                <a:ext uri="{FF2B5EF4-FFF2-40B4-BE49-F238E27FC236}">
                  <a16:creationId xmlns:a16="http://schemas.microsoft.com/office/drawing/2014/main" xmlns="" id="{69A04EB8-90B0-4524-B690-62C6A7E7FE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34279" y="3195108"/>
              <a:ext cx="366713" cy="3683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97" name="Oval 56">
              <a:extLst>
                <a:ext uri="{FF2B5EF4-FFF2-40B4-BE49-F238E27FC236}">
                  <a16:creationId xmlns:a16="http://schemas.microsoft.com/office/drawing/2014/main" xmlns="" id="{DC2C493A-FE13-4F9A-8C12-EE2AFACF3E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50154" y="3210983"/>
              <a:ext cx="334963" cy="331788"/>
            </a:xfrm>
            <a:prstGeom prst="ellipse">
              <a:avLst/>
            </a:prstGeom>
            <a:solidFill>
              <a:srgbClr val="505050"/>
            </a:solidFill>
            <a:ln>
              <a:noFill/>
            </a:ln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716" kern="0">
                <a:solidFill>
                  <a:srgbClr val="FFFFFF"/>
                </a:solidFill>
              </a:endParaRPr>
            </a:p>
          </p:txBody>
        </p:sp>
        <p:sp>
          <p:nvSpPr>
            <p:cNvPr id="498" name="Oval 57">
              <a:extLst>
                <a:ext uri="{FF2B5EF4-FFF2-40B4-BE49-F238E27FC236}">
                  <a16:creationId xmlns:a16="http://schemas.microsoft.com/office/drawing/2014/main" xmlns="" id="{8258B291-9799-4ED2-830C-4755445438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0004" y="3280833"/>
              <a:ext cx="200025" cy="19685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grpSp>
          <p:nvGrpSpPr>
            <p:cNvPr id="499" name="Group 498">
              <a:extLst>
                <a:ext uri="{FF2B5EF4-FFF2-40B4-BE49-F238E27FC236}">
                  <a16:creationId xmlns:a16="http://schemas.microsoft.com/office/drawing/2014/main" xmlns="" id="{AF349446-3B3E-47F1-82EF-540DDD6BC92B}"/>
                </a:ext>
              </a:extLst>
            </p:cNvPr>
            <p:cNvGrpSpPr/>
            <p:nvPr/>
          </p:nvGrpSpPr>
          <p:grpSpPr>
            <a:xfrm>
              <a:off x="1722966" y="1077383"/>
              <a:ext cx="1084263" cy="3084513"/>
              <a:chOff x="1722966" y="1077383"/>
              <a:chExt cx="1084263" cy="3084513"/>
            </a:xfrm>
          </p:grpSpPr>
          <p:sp>
            <p:nvSpPr>
              <p:cNvPr id="556" name="Freeform 8">
                <a:extLst>
                  <a:ext uri="{FF2B5EF4-FFF2-40B4-BE49-F238E27FC236}">
                    <a16:creationId xmlns:a16="http://schemas.microsoft.com/office/drawing/2014/main" xmlns="" id="{7F51BA1A-CCE4-42CA-B8D9-762F840136D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05554" y="3617383"/>
                <a:ext cx="204788" cy="539750"/>
              </a:xfrm>
              <a:custGeom>
                <a:avLst/>
                <a:gdLst>
                  <a:gd name="T0" fmla="*/ 24 w 38"/>
                  <a:gd name="T1" fmla="*/ 101 h 101"/>
                  <a:gd name="T2" fmla="*/ 13 w 38"/>
                  <a:gd name="T3" fmla="*/ 94 h 101"/>
                  <a:gd name="T4" fmla="*/ 13 w 38"/>
                  <a:gd name="T5" fmla="*/ 10 h 101"/>
                  <a:gd name="T6" fmla="*/ 28 w 38"/>
                  <a:gd name="T7" fmla="*/ 1 h 101"/>
                  <a:gd name="T8" fmla="*/ 37 w 38"/>
                  <a:gd name="T9" fmla="*/ 16 h 101"/>
                  <a:gd name="T10" fmla="*/ 35 w 38"/>
                  <a:gd name="T11" fmla="*/ 84 h 101"/>
                  <a:gd name="T12" fmla="*/ 29 w 38"/>
                  <a:gd name="T13" fmla="*/ 100 h 101"/>
                  <a:gd name="T14" fmla="*/ 24 w 38"/>
                  <a:gd name="T15" fmla="*/ 101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8" h="101">
                    <a:moveTo>
                      <a:pt x="24" y="101"/>
                    </a:moveTo>
                    <a:cubicBezTo>
                      <a:pt x="20" y="101"/>
                      <a:pt x="15" y="98"/>
                      <a:pt x="13" y="94"/>
                    </a:cubicBezTo>
                    <a:cubicBezTo>
                      <a:pt x="0" y="65"/>
                      <a:pt x="12" y="15"/>
                      <a:pt x="13" y="10"/>
                    </a:cubicBezTo>
                    <a:cubicBezTo>
                      <a:pt x="15" y="3"/>
                      <a:pt x="22" y="0"/>
                      <a:pt x="28" y="1"/>
                    </a:cubicBezTo>
                    <a:cubicBezTo>
                      <a:pt x="34" y="3"/>
                      <a:pt x="38" y="9"/>
                      <a:pt x="37" y="16"/>
                    </a:cubicBezTo>
                    <a:cubicBezTo>
                      <a:pt x="34" y="29"/>
                      <a:pt x="27" y="66"/>
                      <a:pt x="35" y="84"/>
                    </a:cubicBezTo>
                    <a:cubicBezTo>
                      <a:pt x="38" y="90"/>
                      <a:pt x="35" y="97"/>
                      <a:pt x="29" y="100"/>
                    </a:cubicBezTo>
                    <a:cubicBezTo>
                      <a:pt x="28" y="100"/>
                      <a:pt x="26" y="101"/>
                      <a:pt x="24" y="101"/>
                    </a:cubicBezTo>
                    <a:close/>
                  </a:path>
                </a:pathLst>
              </a:custGeom>
              <a:solidFill>
                <a:srgbClr val="FFFFFF">
                  <a:lumMod val="65000"/>
                </a:srgbClr>
              </a:solidFill>
              <a:ln>
                <a:noFill/>
              </a:ln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en-US" sz="1716" kern="0">
                  <a:solidFill>
                    <a:srgbClr val="FFFFFF"/>
                  </a:solidFill>
                </a:endParaRPr>
              </a:p>
            </p:txBody>
          </p:sp>
          <p:sp>
            <p:nvSpPr>
              <p:cNvPr id="557" name="Freeform 9">
                <a:extLst>
                  <a:ext uri="{FF2B5EF4-FFF2-40B4-BE49-F238E27FC236}">
                    <a16:creationId xmlns:a16="http://schemas.microsoft.com/office/drawing/2014/main" xmlns="" id="{97124BEE-69D0-447B-8A98-835737001C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16641" y="3606270"/>
                <a:ext cx="222250" cy="555625"/>
              </a:xfrm>
              <a:custGeom>
                <a:avLst/>
                <a:gdLst>
                  <a:gd name="T0" fmla="*/ 24 w 41"/>
                  <a:gd name="T1" fmla="*/ 103 h 104"/>
                  <a:gd name="T2" fmla="*/ 13 w 41"/>
                  <a:gd name="T3" fmla="*/ 96 h 104"/>
                  <a:gd name="T4" fmla="*/ 16 w 41"/>
                  <a:gd name="T5" fmla="*/ 10 h 104"/>
                  <a:gd name="T6" fmla="*/ 31 w 41"/>
                  <a:gd name="T7" fmla="*/ 1 h 104"/>
                  <a:gd name="T8" fmla="*/ 39 w 41"/>
                  <a:gd name="T9" fmla="*/ 16 h 104"/>
                  <a:gd name="T10" fmla="*/ 35 w 41"/>
                  <a:gd name="T11" fmla="*/ 86 h 104"/>
                  <a:gd name="T12" fmla="*/ 29 w 41"/>
                  <a:gd name="T13" fmla="*/ 102 h 104"/>
                  <a:gd name="T14" fmla="*/ 24 w 41"/>
                  <a:gd name="T15" fmla="*/ 10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1" h="104">
                    <a:moveTo>
                      <a:pt x="24" y="103"/>
                    </a:moveTo>
                    <a:cubicBezTo>
                      <a:pt x="19" y="104"/>
                      <a:pt x="15" y="101"/>
                      <a:pt x="13" y="96"/>
                    </a:cubicBezTo>
                    <a:cubicBezTo>
                      <a:pt x="0" y="67"/>
                      <a:pt x="14" y="15"/>
                      <a:pt x="16" y="10"/>
                    </a:cubicBezTo>
                    <a:cubicBezTo>
                      <a:pt x="18" y="3"/>
                      <a:pt x="24" y="0"/>
                      <a:pt x="31" y="1"/>
                    </a:cubicBezTo>
                    <a:cubicBezTo>
                      <a:pt x="37" y="3"/>
                      <a:pt x="41" y="10"/>
                      <a:pt x="39" y="16"/>
                    </a:cubicBezTo>
                    <a:cubicBezTo>
                      <a:pt x="34" y="35"/>
                      <a:pt x="28" y="71"/>
                      <a:pt x="35" y="86"/>
                    </a:cubicBezTo>
                    <a:cubicBezTo>
                      <a:pt x="38" y="93"/>
                      <a:pt x="35" y="100"/>
                      <a:pt x="29" y="102"/>
                    </a:cubicBezTo>
                    <a:cubicBezTo>
                      <a:pt x="27" y="103"/>
                      <a:pt x="26" y="103"/>
                      <a:pt x="24" y="103"/>
                    </a:cubicBezTo>
                    <a:close/>
                  </a:path>
                </a:pathLst>
              </a:custGeom>
              <a:solidFill>
                <a:srgbClr val="FFFFFF">
                  <a:lumMod val="65000"/>
                </a:srgbClr>
              </a:solidFill>
              <a:ln>
                <a:noFill/>
              </a:ln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en-US" sz="1716" kern="0">
                  <a:solidFill>
                    <a:srgbClr val="FFFFFF"/>
                  </a:solidFill>
                </a:endParaRPr>
              </a:p>
            </p:txBody>
          </p:sp>
          <p:sp>
            <p:nvSpPr>
              <p:cNvPr id="558" name="Freeform 10">
                <a:extLst>
                  <a:ext uri="{FF2B5EF4-FFF2-40B4-BE49-F238E27FC236}">
                    <a16:creationId xmlns:a16="http://schemas.microsoft.com/office/drawing/2014/main" xmlns="" id="{5E7B3E71-C1C9-4086-87B2-92F968D06D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22966" y="3633258"/>
                <a:ext cx="227013" cy="528638"/>
              </a:xfrm>
              <a:custGeom>
                <a:avLst/>
                <a:gdLst>
                  <a:gd name="T0" fmla="*/ 25 w 42"/>
                  <a:gd name="T1" fmla="*/ 99 h 99"/>
                  <a:gd name="T2" fmla="*/ 14 w 42"/>
                  <a:gd name="T3" fmla="*/ 92 h 99"/>
                  <a:gd name="T4" fmla="*/ 17 w 42"/>
                  <a:gd name="T5" fmla="*/ 10 h 99"/>
                  <a:gd name="T6" fmla="*/ 32 w 42"/>
                  <a:gd name="T7" fmla="*/ 2 h 99"/>
                  <a:gd name="T8" fmla="*/ 40 w 42"/>
                  <a:gd name="T9" fmla="*/ 18 h 99"/>
                  <a:gd name="T10" fmla="*/ 35 w 42"/>
                  <a:gd name="T11" fmla="*/ 82 h 99"/>
                  <a:gd name="T12" fmla="*/ 29 w 42"/>
                  <a:gd name="T13" fmla="*/ 98 h 99"/>
                  <a:gd name="T14" fmla="*/ 25 w 42"/>
                  <a:gd name="T15" fmla="*/ 99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2" h="99">
                    <a:moveTo>
                      <a:pt x="25" y="99"/>
                    </a:moveTo>
                    <a:cubicBezTo>
                      <a:pt x="20" y="99"/>
                      <a:pt x="16" y="97"/>
                      <a:pt x="14" y="92"/>
                    </a:cubicBezTo>
                    <a:cubicBezTo>
                      <a:pt x="0" y="63"/>
                      <a:pt x="15" y="16"/>
                      <a:pt x="17" y="10"/>
                    </a:cubicBezTo>
                    <a:cubicBezTo>
                      <a:pt x="19" y="4"/>
                      <a:pt x="26" y="0"/>
                      <a:pt x="32" y="2"/>
                    </a:cubicBezTo>
                    <a:cubicBezTo>
                      <a:pt x="38" y="4"/>
                      <a:pt x="42" y="11"/>
                      <a:pt x="40" y="18"/>
                    </a:cubicBezTo>
                    <a:cubicBezTo>
                      <a:pt x="36" y="30"/>
                      <a:pt x="28" y="65"/>
                      <a:pt x="35" y="82"/>
                    </a:cubicBezTo>
                    <a:cubicBezTo>
                      <a:pt x="38" y="88"/>
                      <a:pt x="35" y="95"/>
                      <a:pt x="29" y="98"/>
                    </a:cubicBezTo>
                    <a:cubicBezTo>
                      <a:pt x="28" y="99"/>
                      <a:pt x="26" y="99"/>
                      <a:pt x="25" y="99"/>
                    </a:cubicBezTo>
                    <a:close/>
                  </a:path>
                </a:pathLst>
              </a:custGeom>
              <a:solidFill>
                <a:srgbClr val="FFFFFF">
                  <a:lumMod val="65000"/>
                </a:srgbClr>
              </a:solidFill>
              <a:ln>
                <a:noFill/>
              </a:ln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en-US" sz="1716" kern="0">
                  <a:solidFill>
                    <a:srgbClr val="FFFFFF"/>
                  </a:solidFill>
                </a:endParaRPr>
              </a:p>
            </p:txBody>
          </p:sp>
          <p:grpSp>
            <p:nvGrpSpPr>
              <p:cNvPr id="559" name="Group 558">
                <a:extLst>
                  <a:ext uri="{FF2B5EF4-FFF2-40B4-BE49-F238E27FC236}">
                    <a16:creationId xmlns:a16="http://schemas.microsoft.com/office/drawing/2014/main" xmlns="" id="{6A9667BF-0DAD-426E-99B4-B3F1F2830394}"/>
                  </a:ext>
                </a:extLst>
              </p:cNvPr>
              <p:cNvGrpSpPr/>
              <p:nvPr/>
            </p:nvGrpSpPr>
            <p:grpSpPr>
              <a:xfrm>
                <a:off x="1749954" y="1077383"/>
                <a:ext cx="1057275" cy="2817813"/>
                <a:chOff x="1749954" y="1077383"/>
                <a:chExt cx="1057275" cy="2817813"/>
              </a:xfrm>
            </p:grpSpPr>
            <p:sp>
              <p:nvSpPr>
                <p:cNvPr id="560" name="Freeform 16">
                  <a:extLst>
                    <a:ext uri="{FF2B5EF4-FFF2-40B4-BE49-F238E27FC236}">
                      <a16:creationId xmlns:a16="http://schemas.microsoft.com/office/drawing/2014/main" xmlns="" id="{B7A0786A-F816-42CF-8513-F7094E6B13A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76941" y="2206095"/>
                  <a:ext cx="388938" cy="433388"/>
                </a:xfrm>
                <a:custGeom>
                  <a:avLst/>
                  <a:gdLst>
                    <a:gd name="T0" fmla="*/ 72 w 72"/>
                    <a:gd name="T1" fmla="*/ 73 h 81"/>
                    <a:gd name="T2" fmla="*/ 49 w 72"/>
                    <a:gd name="T3" fmla="*/ 77 h 81"/>
                    <a:gd name="T4" fmla="*/ 5 w 72"/>
                    <a:gd name="T5" fmla="*/ 47 h 81"/>
                    <a:gd name="T6" fmla="*/ 3 w 72"/>
                    <a:gd name="T7" fmla="*/ 33 h 81"/>
                    <a:gd name="T8" fmla="*/ 25 w 72"/>
                    <a:gd name="T9" fmla="*/ 0 h 81"/>
                    <a:gd name="T10" fmla="*/ 27 w 72"/>
                    <a:gd name="T11" fmla="*/ 12 h 81"/>
                    <a:gd name="T12" fmla="*/ 14 w 72"/>
                    <a:gd name="T13" fmla="*/ 31 h 81"/>
                    <a:gd name="T14" fmla="*/ 17 w 72"/>
                    <a:gd name="T15" fmla="*/ 45 h 81"/>
                    <a:gd name="T16" fmla="*/ 47 w 72"/>
                    <a:gd name="T17" fmla="*/ 65 h 81"/>
                    <a:gd name="T18" fmla="*/ 70 w 72"/>
                    <a:gd name="T19" fmla="*/ 61 h 81"/>
                    <a:gd name="T20" fmla="*/ 72 w 72"/>
                    <a:gd name="T21" fmla="*/ 73 h 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72" h="81">
                      <a:moveTo>
                        <a:pt x="72" y="73"/>
                      </a:moveTo>
                      <a:cubicBezTo>
                        <a:pt x="49" y="77"/>
                        <a:pt x="49" y="77"/>
                        <a:pt x="49" y="77"/>
                      </a:cubicBezTo>
                      <a:cubicBezTo>
                        <a:pt x="29" y="81"/>
                        <a:pt x="9" y="68"/>
                        <a:pt x="5" y="47"/>
                      </a:cubicBezTo>
                      <a:cubicBezTo>
                        <a:pt x="3" y="33"/>
                        <a:pt x="3" y="33"/>
                        <a:pt x="3" y="33"/>
                      </a:cubicBezTo>
                      <a:cubicBezTo>
                        <a:pt x="0" y="18"/>
                        <a:pt x="10" y="3"/>
                        <a:pt x="25" y="0"/>
                      </a:cubicBezTo>
                      <a:cubicBezTo>
                        <a:pt x="27" y="12"/>
                        <a:pt x="27" y="12"/>
                        <a:pt x="27" y="12"/>
                      </a:cubicBezTo>
                      <a:cubicBezTo>
                        <a:pt x="18" y="13"/>
                        <a:pt x="12" y="22"/>
                        <a:pt x="14" y="31"/>
                      </a:cubicBezTo>
                      <a:cubicBezTo>
                        <a:pt x="17" y="45"/>
                        <a:pt x="17" y="45"/>
                        <a:pt x="17" y="45"/>
                      </a:cubicBezTo>
                      <a:cubicBezTo>
                        <a:pt x="20" y="59"/>
                        <a:pt x="33" y="68"/>
                        <a:pt x="47" y="65"/>
                      </a:cubicBezTo>
                      <a:cubicBezTo>
                        <a:pt x="70" y="61"/>
                        <a:pt x="70" y="61"/>
                        <a:pt x="70" y="61"/>
                      </a:cubicBezTo>
                      <a:lnTo>
                        <a:pt x="72" y="73"/>
                      </a:lnTo>
                      <a:close/>
                    </a:path>
                  </a:pathLst>
                </a:custGeom>
                <a:solidFill>
                  <a:srgbClr val="505050">
                    <a:lumMod val="50000"/>
                  </a:srgbClr>
                </a:solidFill>
                <a:ln>
                  <a:noFill/>
                </a:ln>
              </p:spPr>
              <p:txBody>
                <a:bodyPr vert="horz" wrap="square" lIns="74915" tIns="37458" rIns="74915" bIns="37458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lang="en-US" sz="1716" kern="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561" name="Freeform 5">
                  <a:extLst>
                    <a:ext uri="{FF2B5EF4-FFF2-40B4-BE49-F238E27FC236}">
                      <a16:creationId xmlns:a16="http://schemas.microsoft.com/office/drawing/2014/main" xmlns="" id="{3CF928C1-7B9E-499D-A3C1-87DF26FA9F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56366" y="3499908"/>
                  <a:ext cx="339725" cy="395288"/>
                </a:xfrm>
                <a:custGeom>
                  <a:avLst/>
                  <a:gdLst>
                    <a:gd name="T0" fmla="*/ 50 w 63"/>
                    <a:gd name="T1" fmla="*/ 74 h 74"/>
                    <a:gd name="T2" fmla="*/ 49 w 63"/>
                    <a:gd name="T3" fmla="*/ 74 h 74"/>
                    <a:gd name="T4" fmla="*/ 37 w 63"/>
                    <a:gd name="T5" fmla="*/ 62 h 74"/>
                    <a:gd name="T6" fmla="*/ 11 w 63"/>
                    <a:gd name="T7" fmla="*/ 25 h 74"/>
                    <a:gd name="T8" fmla="*/ 1 w 63"/>
                    <a:gd name="T9" fmla="*/ 11 h 74"/>
                    <a:gd name="T10" fmla="*/ 14 w 63"/>
                    <a:gd name="T11" fmla="*/ 1 h 74"/>
                    <a:gd name="T12" fmla="*/ 61 w 63"/>
                    <a:gd name="T13" fmla="*/ 63 h 74"/>
                    <a:gd name="T14" fmla="*/ 50 w 63"/>
                    <a:gd name="T15" fmla="*/ 74 h 7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63" h="74">
                      <a:moveTo>
                        <a:pt x="50" y="74"/>
                      </a:moveTo>
                      <a:cubicBezTo>
                        <a:pt x="50" y="74"/>
                        <a:pt x="49" y="74"/>
                        <a:pt x="49" y="74"/>
                      </a:cubicBezTo>
                      <a:cubicBezTo>
                        <a:pt x="43" y="74"/>
                        <a:pt x="37" y="69"/>
                        <a:pt x="37" y="62"/>
                      </a:cubicBezTo>
                      <a:cubicBezTo>
                        <a:pt x="38" y="30"/>
                        <a:pt x="12" y="25"/>
                        <a:pt x="11" y="25"/>
                      </a:cubicBezTo>
                      <a:cubicBezTo>
                        <a:pt x="4" y="24"/>
                        <a:pt x="0" y="18"/>
                        <a:pt x="1" y="11"/>
                      </a:cubicBezTo>
                      <a:cubicBezTo>
                        <a:pt x="2" y="5"/>
                        <a:pt x="8" y="0"/>
                        <a:pt x="14" y="1"/>
                      </a:cubicBezTo>
                      <a:cubicBezTo>
                        <a:pt x="31" y="4"/>
                        <a:pt x="63" y="20"/>
                        <a:pt x="61" y="63"/>
                      </a:cubicBezTo>
                      <a:cubicBezTo>
                        <a:pt x="61" y="69"/>
                        <a:pt x="56" y="74"/>
                        <a:pt x="50" y="74"/>
                      </a:cubicBezTo>
                      <a:close/>
                    </a:path>
                  </a:pathLst>
                </a:custGeom>
                <a:solidFill>
                  <a:srgbClr val="FFFFFF">
                    <a:lumMod val="65000"/>
                  </a:srgbClr>
                </a:solidFill>
                <a:ln>
                  <a:noFill/>
                </a:ln>
              </p:spPr>
              <p:txBody>
                <a:bodyPr vert="horz" wrap="square" lIns="74915" tIns="37458" rIns="74915" bIns="37458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lang="en-US" sz="1716" kern="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562" name="Freeform 6">
                  <a:extLst>
                    <a:ext uri="{FF2B5EF4-FFF2-40B4-BE49-F238E27FC236}">
                      <a16:creationId xmlns:a16="http://schemas.microsoft.com/office/drawing/2014/main" xmlns="" id="{8C6474FA-3A0B-4812-A15E-6419E10EC92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22991" y="2194983"/>
                  <a:ext cx="306388" cy="1144588"/>
                </a:xfrm>
                <a:custGeom>
                  <a:avLst/>
                  <a:gdLst>
                    <a:gd name="T0" fmla="*/ 0 w 57"/>
                    <a:gd name="T1" fmla="*/ 23 h 214"/>
                    <a:gd name="T2" fmla="*/ 28 w 57"/>
                    <a:gd name="T3" fmla="*/ 214 h 214"/>
                    <a:gd name="T4" fmla="*/ 57 w 57"/>
                    <a:gd name="T5" fmla="*/ 206 h 214"/>
                    <a:gd name="T6" fmla="*/ 53 w 57"/>
                    <a:gd name="T7" fmla="*/ 6 h 214"/>
                    <a:gd name="T8" fmla="*/ 40 w 57"/>
                    <a:gd name="T9" fmla="*/ 0 h 214"/>
                    <a:gd name="T10" fmla="*/ 0 w 57"/>
                    <a:gd name="T11" fmla="*/ 23 h 2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7" h="214">
                      <a:moveTo>
                        <a:pt x="0" y="23"/>
                      </a:moveTo>
                      <a:cubicBezTo>
                        <a:pt x="0" y="23"/>
                        <a:pt x="3" y="166"/>
                        <a:pt x="28" y="214"/>
                      </a:cubicBezTo>
                      <a:cubicBezTo>
                        <a:pt x="57" y="206"/>
                        <a:pt x="57" y="206"/>
                        <a:pt x="57" y="206"/>
                      </a:cubicBezTo>
                      <a:cubicBezTo>
                        <a:pt x="53" y="6"/>
                        <a:pt x="53" y="6"/>
                        <a:pt x="53" y="6"/>
                      </a:cubicBezTo>
                      <a:cubicBezTo>
                        <a:pt x="40" y="0"/>
                        <a:pt x="40" y="0"/>
                        <a:pt x="40" y="0"/>
                      </a:cubicBezTo>
                      <a:lnTo>
                        <a:pt x="0" y="23"/>
                      </a:lnTo>
                      <a:close/>
                    </a:path>
                  </a:pathLst>
                </a:custGeom>
                <a:solidFill>
                  <a:srgbClr val="A6A6A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74915" tIns="37458" rIns="74915" bIns="37458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/>
                </a:p>
              </p:txBody>
            </p:sp>
            <p:sp>
              <p:nvSpPr>
                <p:cNvPr id="563" name="Freeform 7">
                  <a:extLst>
                    <a:ext uri="{FF2B5EF4-FFF2-40B4-BE49-F238E27FC236}">
                      <a16:creationId xmlns:a16="http://schemas.microsoft.com/office/drawing/2014/main" xmlns="" id="{75549212-B56A-4B59-A665-129B5702B69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49954" y="2799820"/>
                  <a:ext cx="695325" cy="998538"/>
                </a:xfrm>
                <a:custGeom>
                  <a:avLst/>
                  <a:gdLst>
                    <a:gd name="T0" fmla="*/ 94 w 129"/>
                    <a:gd name="T1" fmla="*/ 185 h 187"/>
                    <a:gd name="T2" fmla="*/ 35 w 129"/>
                    <a:gd name="T3" fmla="*/ 186 h 187"/>
                    <a:gd name="T4" fmla="*/ 4 w 129"/>
                    <a:gd name="T5" fmla="*/ 148 h 187"/>
                    <a:gd name="T6" fmla="*/ 33 w 129"/>
                    <a:gd name="T7" fmla="*/ 25 h 187"/>
                    <a:gd name="T8" fmla="*/ 62 w 129"/>
                    <a:gd name="T9" fmla="*/ 1 h 187"/>
                    <a:gd name="T10" fmla="*/ 62 w 129"/>
                    <a:gd name="T11" fmla="*/ 1 h 187"/>
                    <a:gd name="T12" fmla="*/ 93 w 129"/>
                    <a:gd name="T13" fmla="*/ 24 h 187"/>
                    <a:gd name="T14" fmla="*/ 124 w 129"/>
                    <a:gd name="T15" fmla="*/ 146 h 187"/>
                    <a:gd name="T16" fmla="*/ 94 w 129"/>
                    <a:gd name="T17" fmla="*/ 185 h 1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29" h="187">
                      <a:moveTo>
                        <a:pt x="94" y="185"/>
                      </a:moveTo>
                      <a:cubicBezTo>
                        <a:pt x="35" y="186"/>
                        <a:pt x="35" y="186"/>
                        <a:pt x="35" y="186"/>
                      </a:cubicBezTo>
                      <a:cubicBezTo>
                        <a:pt x="15" y="187"/>
                        <a:pt x="0" y="168"/>
                        <a:pt x="4" y="148"/>
                      </a:cubicBezTo>
                      <a:cubicBezTo>
                        <a:pt x="33" y="25"/>
                        <a:pt x="33" y="25"/>
                        <a:pt x="33" y="25"/>
                      </a:cubicBezTo>
                      <a:cubicBezTo>
                        <a:pt x="36" y="11"/>
                        <a:pt x="48" y="1"/>
                        <a:pt x="62" y="1"/>
                      </a:cubicBezTo>
                      <a:cubicBezTo>
                        <a:pt x="62" y="1"/>
                        <a:pt x="62" y="1"/>
                        <a:pt x="62" y="1"/>
                      </a:cubicBezTo>
                      <a:cubicBezTo>
                        <a:pt x="77" y="0"/>
                        <a:pt x="90" y="10"/>
                        <a:pt x="93" y="24"/>
                      </a:cubicBezTo>
                      <a:cubicBezTo>
                        <a:pt x="124" y="146"/>
                        <a:pt x="124" y="146"/>
                        <a:pt x="124" y="146"/>
                      </a:cubicBezTo>
                      <a:cubicBezTo>
                        <a:pt x="129" y="166"/>
                        <a:pt x="114" y="185"/>
                        <a:pt x="94" y="185"/>
                      </a:cubicBezTo>
                      <a:close/>
                    </a:path>
                  </a:pathLst>
                </a:custGeom>
                <a:solidFill>
                  <a:srgbClr val="7F7F7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74915" tIns="37458" rIns="74915" bIns="37458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/>
                </a:p>
              </p:txBody>
            </p:sp>
            <p:sp>
              <p:nvSpPr>
                <p:cNvPr id="564" name="Freeform 11">
                  <a:extLst>
                    <a:ext uri="{FF2B5EF4-FFF2-40B4-BE49-F238E27FC236}">
                      <a16:creationId xmlns:a16="http://schemas.microsoft.com/office/drawing/2014/main" xmlns="" id="{304AB426-2CA6-4AE8-9152-C30486493CD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43629" y="3242733"/>
                  <a:ext cx="258763" cy="250825"/>
                </a:xfrm>
                <a:custGeom>
                  <a:avLst/>
                  <a:gdLst>
                    <a:gd name="T0" fmla="*/ 47 w 48"/>
                    <a:gd name="T1" fmla="*/ 23 h 47"/>
                    <a:gd name="T2" fmla="*/ 24 w 48"/>
                    <a:gd name="T3" fmla="*/ 47 h 47"/>
                    <a:gd name="T4" fmla="*/ 0 w 48"/>
                    <a:gd name="T5" fmla="*/ 24 h 47"/>
                    <a:gd name="T6" fmla="*/ 23 w 48"/>
                    <a:gd name="T7" fmla="*/ 0 h 47"/>
                    <a:gd name="T8" fmla="*/ 47 w 48"/>
                    <a:gd name="T9" fmla="*/ 23 h 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8" h="47">
                      <a:moveTo>
                        <a:pt x="47" y="23"/>
                      </a:moveTo>
                      <a:cubicBezTo>
                        <a:pt x="48" y="36"/>
                        <a:pt x="37" y="47"/>
                        <a:pt x="24" y="47"/>
                      </a:cubicBezTo>
                      <a:cubicBezTo>
                        <a:pt x="11" y="47"/>
                        <a:pt x="1" y="37"/>
                        <a:pt x="0" y="24"/>
                      </a:cubicBezTo>
                      <a:cubicBezTo>
                        <a:pt x="0" y="11"/>
                        <a:pt x="10" y="0"/>
                        <a:pt x="23" y="0"/>
                      </a:cubicBezTo>
                      <a:cubicBezTo>
                        <a:pt x="36" y="0"/>
                        <a:pt x="47" y="10"/>
                        <a:pt x="47" y="23"/>
                      </a:cubicBezTo>
                      <a:close/>
                    </a:path>
                  </a:pathLst>
                </a:custGeom>
                <a:solidFill>
                  <a:srgbClr val="FFFFFF">
                    <a:lumMod val="65000"/>
                  </a:srgbClr>
                </a:solidFill>
                <a:ln>
                  <a:noFill/>
                </a:ln>
              </p:spPr>
              <p:txBody>
                <a:bodyPr vert="horz" wrap="square" lIns="74915" tIns="37458" rIns="74915" bIns="37458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lang="en-US" sz="1716" kern="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565" name="Freeform 12">
                  <a:extLst>
                    <a:ext uri="{FF2B5EF4-FFF2-40B4-BE49-F238E27FC236}">
                      <a16:creationId xmlns:a16="http://schemas.microsoft.com/office/drawing/2014/main" xmlns="" id="{89B0DA6A-A694-46EC-AD67-2CA96E3DB72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70616" y="3264958"/>
                  <a:ext cx="204788" cy="203200"/>
                </a:xfrm>
                <a:custGeom>
                  <a:avLst/>
                  <a:gdLst>
                    <a:gd name="T0" fmla="*/ 38 w 38"/>
                    <a:gd name="T1" fmla="*/ 19 h 38"/>
                    <a:gd name="T2" fmla="*/ 19 w 38"/>
                    <a:gd name="T3" fmla="*/ 38 h 38"/>
                    <a:gd name="T4" fmla="*/ 0 w 38"/>
                    <a:gd name="T5" fmla="*/ 20 h 38"/>
                    <a:gd name="T6" fmla="*/ 18 w 38"/>
                    <a:gd name="T7" fmla="*/ 1 h 38"/>
                    <a:gd name="T8" fmla="*/ 38 w 38"/>
                    <a:gd name="T9" fmla="*/ 19 h 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8" h="38">
                      <a:moveTo>
                        <a:pt x="38" y="19"/>
                      </a:moveTo>
                      <a:cubicBezTo>
                        <a:pt x="38" y="29"/>
                        <a:pt x="30" y="38"/>
                        <a:pt x="19" y="38"/>
                      </a:cubicBezTo>
                      <a:cubicBezTo>
                        <a:pt x="9" y="38"/>
                        <a:pt x="0" y="30"/>
                        <a:pt x="0" y="20"/>
                      </a:cubicBezTo>
                      <a:cubicBezTo>
                        <a:pt x="0" y="9"/>
                        <a:pt x="8" y="1"/>
                        <a:pt x="18" y="1"/>
                      </a:cubicBezTo>
                      <a:cubicBezTo>
                        <a:pt x="29" y="0"/>
                        <a:pt x="37" y="9"/>
                        <a:pt x="38" y="1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74915" tIns="37458" rIns="74915" bIns="37458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/>
                </a:p>
              </p:txBody>
            </p:sp>
            <p:sp>
              <p:nvSpPr>
                <p:cNvPr id="566" name="Freeform 15">
                  <a:extLst>
                    <a:ext uri="{FF2B5EF4-FFF2-40B4-BE49-F238E27FC236}">
                      <a16:creationId xmlns:a16="http://schemas.microsoft.com/office/drawing/2014/main" xmlns="" id="{74B38DB0-5B40-4AB8-A08A-5EE512CE2D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65854" y="1151995"/>
                  <a:ext cx="706438" cy="1004888"/>
                </a:xfrm>
                <a:custGeom>
                  <a:avLst/>
                  <a:gdLst>
                    <a:gd name="T0" fmla="*/ 74 w 131"/>
                    <a:gd name="T1" fmla="*/ 0 h 188"/>
                    <a:gd name="T2" fmla="*/ 1 w 131"/>
                    <a:gd name="T3" fmla="*/ 179 h 188"/>
                    <a:gd name="T4" fmla="*/ 38 w 131"/>
                    <a:gd name="T5" fmla="*/ 188 h 188"/>
                    <a:gd name="T6" fmla="*/ 125 w 131"/>
                    <a:gd name="T7" fmla="*/ 85 h 188"/>
                    <a:gd name="T8" fmla="*/ 131 w 131"/>
                    <a:gd name="T9" fmla="*/ 2 h 188"/>
                    <a:gd name="T10" fmla="*/ 74 w 131"/>
                    <a:gd name="T11" fmla="*/ 0 h 1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31" h="188">
                      <a:moveTo>
                        <a:pt x="74" y="0"/>
                      </a:moveTo>
                      <a:cubicBezTo>
                        <a:pt x="74" y="0"/>
                        <a:pt x="0" y="125"/>
                        <a:pt x="1" y="179"/>
                      </a:cubicBezTo>
                      <a:cubicBezTo>
                        <a:pt x="38" y="188"/>
                        <a:pt x="38" y="188"/>
                        <a:pt x="38" y="188"/>
                      </a:cubicBezTo>
                      <a:cubicBezTo>
                        <a:pt x="125" y="85"/>
                        <a:pt x="125" y="85"/>
                        <a:pt x="125" y="85"/>
                      </a:cubicBezTo>
                      <a:cubicBezTo>
                        <a:pt x="131" y="2"/>
                        <a:pt x="131" y="2"/>
                        <a:pt x="131" y="2"/>
                      </a:cubicBezTo>
                      <a:lnTo>
                        <a:pt x="74" y="0"/>
                      </a:lnTo>
                      <a:close/>
                    </a:path>
                  </a:pathLst>
                </a:custGeom>
                <a:solidFill>
                  <a:srgbClr val="A6A6A6"/>
                </a:solidFill>
                <a:ln>
                  <a:noFill/>
                </a:ln>
              </p:spPr>
              <p:txBody>
                <a:bodyPr vert="horz" wrap="square" lIns="74915" tIns="37458" rIns="74915" bIns="37458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/>
                </a:p>
              </p:txBody>
            </p:sp>
            <p:sp>
              <p:nvSpPr>
                <p:cNvPr id="567" name="Freeform 17">
                  <a:extLst>
                    <a:ext uri="{FF2B5EF4-FFF2-40B4-BE49-F238E27FC236}">
                      <a16:creationId xmlns:a16="http://schemas.microsoft.com/office/drawing/2014/main" xmlns="" id="{28140CB9-7A8C-4034-8366-5C4846E649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30916" y="1928283"/>
                  <a:ext cx="485775" cy="481013"/>
                </a:xfrm>
                <a:custGeom>
                  <a:avLst/>
                  <a:gdLst>
                    <a:gd name="T0" fmla="*/ 85 w 90"/>
                    <a:gd name="T1" fmla="*/ 37 h 90"/>
                    <a:gd name="T2" fmla="*/ 53 w 90"/>
                    <a:gd name="T3" fmla="*/ 85 h 90"/>
                    <a:gd name="T4" fmla="*/ 5 w 90"/>
                    <a:gd name="T5" fmla="*/ 53 h 90"/>
                    <a:gd name="T6" fmla="*/ 37 w 90"/>
                    <a:gd name="T7" fmla="*/ 5 h 90"/>
                    <a:gd name="T8" fmla="*/ 85 w 90"/>
                    <a:gd name="T9" fmla="*/ 37 h 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90">
                      <a:moveTo>
                        <a:pt x="85" y="37"/>
                      </a:moveTo>
                      <a:cubicBezTo>
                        <a:pt x="90" y="59"/>
                        <a:pt x="75" y="81"/>
                        <a:pt x="53" y="85"/>
                      </a:cubicBezTo>
                      <a:cubicBezTo>
                        <a:pt x="31" y="90"/>
                        <a:pt x="9" y="75"/>
                        <a:pt x="5" y="53"/>
                      </a:cubicBezTo>
                      <a:cubicBezTo>
                        <a:pt x="0" y="31"/>
                        <a:pt x="15" y="9"/>
                        <a:pt x="37" y="5"/>
                      </a:cubicBezTo>
                      <a:cubicBezTo>
                        <a:pt x="59" y="0"/>
                        <a:pt x="81" y="15"/>
                        <a:pt x="85" y="37"/>
                      </a:cubicBezTo>
                      <a:close/>
                    </a:path>
                  </a:pathLst>
                </a:custGeom>
                <a:solidFill>
                  <a:srgbClr val="FFFFFF">
                    <a:lumMod val="50000"/>
                  </a:srgbClr>
                </a:solidFill>
                <a:ln>
                  <a:noFill/>
                </a:ln>
              </p:spPr>
              <p:txBody>
                <a:bodyPr vert="horz" wrap="square" lIns="74915" tIns="37458" rIns="74915" bIns="37458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lang="en-US" sz="1716" kern="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568" name="Freeform 18">
                  <a:extLst>
                    <a:ext uri="{FF2B5EF4-FFF2-40B4-BE49-F238E27FC236}">
                      <a16:creationId xmlns:a16="http://schemas.microsoft.com/office/drawing/2014/main" xmlns="" id="{130A5B66-174A-494B-99B1-A169C25FD88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70616" y="2066395"/>
                  <a:ext cx="204788" cy="203200"/>
                </a:xfrm>
                <a:custGeom>
                  <a:avLst/>
                  <a:gdLst>
                    <a:gd name="T0" fmla="*/ 2 w 38"/>
                    <a:gd name="T1" fmla="*/ 22 h 38"/>
                    <a:gd name="T2" fmla="*/ 22 w 38"/>
                    <a:gd name="T3" fmla="*/ 36 h 38"/>
                    <a:gd name="T4" fmla="*/ 36 w 38"/>
                    <a:gd name="T5" fmla="*/ 16 h 38"/>
                    <a:gd name="T6" fmla="*/ 16 w 38"/>
                    <a:gd name="T7" fmla="*/ 2 h 38"/>
                    <a:gd name="T8" fmla="*/ 2 w 38"/>
                    <a:gd name="T9" fmla="*/ 22 h 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8" h="38">
                      <a:moveTo>
                        <a:pt x="2" y="22"/>
                      </a:moveTo>
                      <a:cubicBezTo>
                        <a:pt x="4" y="32"/>
                        <a:pt x="13" y="38"/>
                        <a:pt x="22" y="36"/>
                      </a:cubicBezTo>
                      <a:cubicBezTo>
                        <a:pt x="32" y="34"/>
                        <a:pt x="38" y="25"/>
                        <a:pt x="36" y="16"/>
                      </a:cubicBezTo>
                      <a:cubicBezTo>
                        <a:pt x="34" y="6"/>
                        <a:pt x="25" y="0"/>
                        <a:pt x="16" y="2"/>
                      </a:cubicBezTo>
                      <a:cubicBezTo>
                        <a:pt x="6" y="4"/>
                        <a:pt x="0" y="13"/>
                        <a:pt x="2" y="22"/>
                      </a:cubicBezTo>
                      <a:close/>
                    </a:path>
                  </a:pathLst>
                </a:custGeom>
                <a:solidFill>
                  <a:srgbClr val="505050"/>
                </a:solidFill>
                <a:ln>
                  <a:noFill/>
                </a:ln>
              </p:spPr>
              <p:txBody>
                <a:bodyPr vert="horz" wrap="square" lIns="74915" tIns="37458" rIns="74915" bIns="37458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lang="en-US" sz="1716" kern="0">
                    <a:solidFill>
                      <a:srgbClr val="FFFFFF"/>
                    </a:solidFill>
                  </a:endParaRPr>
                </a:p>
              </p:txBody>
            </p:sp>
            <p:grpSp>
              <p:nvGrpSpPr>
                <p:cNvPr id="569" name="Group 568">
                  <a:extLst>
                    <a:ext uri="{FF2B5EF4-FFF2-40B4-BE49-F238E27FC236}">
                      <a16:creationId xmlns:a16="http://schemas.microsoft.com/office/drawing/2014/main" xmlns="" id="{FB11313F-915D-4A8F-BBEC-FAA01FBBE97D}"/>
                    </a:ext>
                  </a:extLst>
                </p:cNvPr>
                <p:cNvGrpSpPr/>
                <p:nvPr/>
              </p:nvGrpSpPr>
              <p:grpSpPr>
                <a:xfrm>
                  <a:off x="2235729" y="1077383"/>
                  <a:ext cx="571500" cy="566738"/>
                  <a:chOff x="2235729" y="1077383"/>
                  <a:chExt cx="571500" cy="566738"/>
                </a:xfrm>
              </p:grpSpPr>
              <p:sp>
                <p:nvSpPr>
                  <p:cNvPr id="570" name="Oval 63">
                    <a:extLst>
                      <a:ext uri="{FF2B5EF4-FFF2-40B4-BE49-F238E27FC236}">
                        <a16:creationId xmlns:a16="http://schemas.microsoft.com/office/drawing/2014/main" xmlns="" id="{4E0A785D-02B9-4C65-AC23-92D9979C593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235729" y="1077383"/>
                    <a:ext cx="571500" cy="566738"/>
                  </a:xfrm>
                  <a:prstGeom prst="ellipse">
                    <a:avLst/>
                  </a:prstGeom>
                  <a:solidFill>
                    <a:srgbClr val="505050"/>
                  </a:solidFill>
                  <a:ln>
                    <a:noFill/>
                  </a:ln>
                </p:spPr>
                <p:txBody>
                  <a:bodyPr vert="horz" wrap="square" lIns="74915" tIns="37458" rIns="74915" bIns="37458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14400"/>
                    <a:endParaRPr lang="en-US" sz="1716" kern="0">
                      <a:solidFill>
                        <a:srgbClr val="FFFFFF"/>
                      </a:solidFill>
                    </a:endParaRPr>
                  </a:p>
                </p:txBody>
              </p:sp>
              <p:sp>
                <p:nvSpPr>
                  <p:cNvPr id="571" name="Oval 64">
                    <a:extLst>
                      <a:ext uri="{FF2B5EF4-FFF2-40B4-BE49-F238E27FC236}">
                        <a16:creationId xmlns:a16="http://schemas.microsoft.com/office/drawing/2014/main" xmlns="" id="{DA9B42F9-1709-47AC-B2F2-FED90F0C4C2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289704" y="1126595"/>
                    <a:ext cx="463550" cy="465138"/>
                  </a:xfrm>
                  <a:prstGeom prst="ellipse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74915" tIns="37458" rIns="74915" bIns="37458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2400"/>
                  </a:p>
                </p:txBody>
              </p:sp>
              <p:sp>
                <p:nvSpPr>
                  <p:cNvPr id="572" name="Oval 65">
                    <a:extLst>
                      <a:ext uri="{FF2B5EF4-FFF2-40B4-BE49-F238E27FC236}">
                        <a16:creationId xmlns:a16="http://schemas.microsoft.com/office/drawing/2014/main" xmlns="" id="{8B67BB26-05CD-4914-9743-5B58C8CC630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332566" y="1174220"/>
                    <a:ext cx="376238" cy="37465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txBody>
                  <a:bodyPr vert="horz" wrap="square" lIns="74915" tIns="37458" rIns="74915" bIns="37458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2400"/>
                  </a:p>
                </p:txBody>
              </p:sp>
            </p:grpSp>
          </p:grpSp>
        </p:grpSp>
        <p:sp>
          <p:nvSpPr>
            <p:cNvPr id="500" name="Line 84">
              <a:extLst>
                <a:ext uri="{FF2B5EF4-FFF2-40B4-BE49-F238E27FC236}">
                  <a16:creationId xmlns:a16="http://schemas.microsoft.com/office/drawing/2014/main" xmlns="" id="{95925BA8-9C8F-4812-8163-D77FAABC72F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88254" y="1483783"/>
              <a:ext cx="350838" cy="0"/>
            </a:xfrm>
            <a:prstGeom prst="line">
              <a:avLst/>
            </a:prstGeom>
            <a:noFill/>
            <a:ln w="650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501" name="Line 85">
              <a:extLst>
                <a:ext uri="{FF2B5EF4-FFF2-40B4-BE49-F238E27FC236}">
                  <a16:creationId xmlns:a16="http://schemas.microsoft.com/office/drawing/2014/main" xmlns="" id="{E5F2C4EA-71F3-49AC-BF35-38A2DCF676C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13642" y="1644120"/>
              <a:ext cx="495300" cy="0"/>
            </a:xfrm>
            <a:prstGeom prst="line">
              <a:avLst/>
            </a:prstGeom>
            <a:noFill/>
            <a:ln w="650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502" name="Line 86">
              <a:extLst>
                <a:ext uri="{FF2B5EF4-FFF2-40B4-BE49-F238E27FC236}">
                  <a16:creationId xmlns:a16="http://schemas.microsoft.com/office/drawing/2014/main" xmlns="" id="{B5EDD1E1-4C21-4717-8B01-4A4BDCAA9D2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88254" y="1799695"/>
              <a:ext cx="350838" cy="0"/>
            </a:xfrm>
            <a:prstGeom prst="line">
              <a:avLst/>
            </a:prstGeom>
            <a:noFill/>
            <a:ln w="650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grpSp>
          <p:nvGrpSpPr>
            <p:cNvPr id="503" name="Group 502">
              <a:extLst>
                <a:ext uri="{FF2B5EF4-FFF2-40B4-BE49-F238E27FC236}">
                  <a16:creationId xmlns:a16="http://schemas.microsoft.com/office/drawing/2014/main" xmlns="" id="{56189674-319E-487B-B560-8A24034337EF}"/>
                </a:ext>
              </a:extLst>
            </p:cNvPr>
            <p:cNvGrpSpPr/>
            <p:nvPr/>
          </p:nvGrpSpPr>
          <p:grpSpPr>
            <a:xfrm>
              <a:off x="4166446" y="1077383"/>
              <a:ext cx="1084263" cy="3084513"/>
              <a:chOff x="4166446" y="1077383"/>
              <a:chExt cx="1084263" cy="3084513"/>
            </a:xfrm>
          </p:grpSpPr>
          <p:sp>
            <p:nvSpPr>
              <p:cNvPr id="540" name="Freeform 16">
                <a:extLst>
                  <a:ext uri="{FF2B5EF4-FFF2-40B4-BE49-F238E27FC236}">
                    <a16:creationId xmlns:a16="http://schemas.microsoft.com/office/drawing/2014/main" xmlns="" id="{43533D79-3A73-4309-8C7B-319A633B93FE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4807796" y="2206095"/>
                <a:ext cx="388938" cy="433388"/>
              </a:xfrm>
              <a:custGeom>
                <a:avLst/>
                <a:gdLst>
                  <a:gd name="T0" fmla="*/ 72 w 72"/>
                  <a:gd name="T1" fmla="*/ 73 h 81"/>
                  <a:gd name="T2" fmla="*/ 49 w 72"/>
                  <a:gd name="T3" fmla="*/ 77 h 81"/>
                  <a:gd name="T4" fmla="*/ 5 w 72"/>
                  <a:gd name="T5" fmla="*/ 47 h 81"/>
                  <a:gd name="T6" fmla="*/ 3 w 72"/>
                  <a:gd name="T7" fmla="*/ 33 h 81"/>
                  <a:gd name="T8" fmla="*/ 25 w 72"/>
                  <a:gd name="T9" fmla="*/ 0 h 81"/>
                  <a:gd name="T10" fmla="*/ 27 w 72"/>
                  <a:gd name="T11" fmla="*/ 12 h 81"/>
                  <a:gd name="T12" fmla="*/ 14 w 72"/>
                  <a:gd name="T13" fmla="*/ 31 h 81"/>
                  <a:gd name="T14" fmla="*/ 17 w 72"/>
                  <a:gd name="T15" fmla="*/ 45 h 81"/>
                  <a:gd name="T16" fmla="*/ 47 w 72"/>
                  <a:gd name="T17" fmla="*/ 65 h 81"/>
                  <a:gd name="T18" fmla="*/ 70 w 72"/>
                  <a:gd name="T19" fmla="*/ 61 h 81"/>
                  <a:gd name="T20" fmla="*/ 72 w 72"/>
                  <a:gd name="T21" fmla="*/ 73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2" h="81">
                    <a:moveTo>
                      <a:pt x="72" y="73"/>
                    </a:moveTo>
                    <a:cubicBezTo>
                      <a:pt x="49" y="77"/>
                      <a:pt x="49" y="77"/>
                      <a:pt x="49" y="77"/>
                    </a:cubicBezTo>
                    <a:cubicBezTo>
                      <a:pt x="29" y="81"/>
                      <a:pt x="9" y="68"/>
                      <a:pt x="5" y="47"/>
                    </a:cubicBezTo>
                    <a:cubicBezTo>
                      <a:pt x="3" y="33"/>
                      <a:pt x="3" y="33"/>
                      <a:pt x="3" y="33"/>
                    </a:cubicBezTo>
                    <a:cubicBezTo>
                      <a:pt x="0" y="18"/>
                      <a:pt x="10" y="3"/>
                      <a:pt x="25" y="0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18" y="13"/>
                      <a:pt x="12" y="22"/>
                      <a:pt x="14" y="31"/>
                    </a:cubicBezTo>
                    <a:cubicBezTo>
                      <a:pt x="17" y="45"/>
                      <a:pt x="17" y="45"/>
                      <a:pt x="17" y="45"/>
                    </a:cubicBezTo>
                    <a:cubicBezTo>
                      <a:pt x="20" y="59"/>
                      <a:pt x="33" y="68"/>
                      <a:pt x="47" y="65"/>
                    </a:cubicBezTo>
                    <a:cubicBezTo>
                      <a:pt x="70" y="61"/>
                      <a:pt x="70" y="61"/>
                      <a:pt x="70" y="61"/>
                    </a:cubicBezTo>
                    <a:lnTo>
                      <a:pt x="72" y="73"/>
                    </a:lnTo>
                    <a:close/>
                  </a:path>
                </a:pathLst>
              </a:custGeom>
              <a:solidFill>
                <a:srgbClr val="505050">
                  <a:lumMod val="50000"/>
                </a:srgbClr>
              </a:solidFill>
              <a:ln>
                <a:noFill/>
              </a:ln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en-US" sz="1716" kern="0">
                  <a:solidFill>
                    <a:srgbClr val="FFFFFF"/>
                  </a:solidFill>
                </a:endParaRPr>
              </a:p>
            </p:txBody>
          </p:sp>
          <p:sp>
            <p:nvSpPr>
              <p:cNvPr id="541" name="Freeform 5">
                <a:extLst>
                  <a:ext uri="{FF2B5EF4-FFF2-40B4-BE49-F238E27FC236}">
                    <a16:creationId xmlns:a16="http://schemas.microsoft.com/office/drawing/2014/main" xmlns="" id="{E226FAF2-A708-496C-B579-CAE1D8BC390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4377584" y="3499908"/>
                <a:ext cx="339725" cy="395288"/>
              </a:xfrm>
              <a:custGeom>
                <a:avLst/>
                <a:gdLst>
                  <a:gd name="T0" fmla="*/ 50 w 63"/>
                  <a:gd name="T1" fmla="*/ 74 h 74"/>
                  <a:gd name="T2" fmla="*/ 49 w 63"/>
                  <a:gd name="T3" fmla="*/ 74 h 74"/>
                  <a:gd name="T4" fmla="*/ 37 w 63"/>
                  <a:gd name="T5" fmla="*/ 62 h 74"/>
                  <a:gd name="T6" fmla="*/ 11 w 63"/>
                  <a:gd name="T7" fmla="*/ 25 h 74"/>
                  <a:gd name="T8" fmla="*/ 1 w 63"/>
                  <a:gd name="T9" fmla="*/ 11 h 74"/>
                  <a:gd name="T10" fmla="*/ 14 w 63"/>
                  <a:gd name="T11" fmla="*/ 1 h 74"/>
                  <a:gd name="T12" fmla="*/ 61 w 63"/>
                  <a:gd name="T13" fmla="*/ 63 h 74"/>
                  <a:gd name="T14" fmla="*/ 50 w 63"/>
                  <a:gd name="T15" fmla="*/ 7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3" h="74">
                    <a:moveTo>
                      <a:pt x="50" y="74"/>
                    </a:moveTo>
                    <a:cubicBezTo>
                      <a:pt x="50" y="74"/>
                      <a:pt x="49" y="74"/>
                      <a:pt x="49" y="74"/>
                    </a:cubicBezTo>
                    <a:cubicBezTo>
                      <a:pt x="43" y="74"/>
                      <a:pt x="37" y="69"/>
                      <a:pt x="37" y="62"/>
                    </a:cubicBezTo>
                    <a:cubicBezTo>
                      <a:pt x="38" y="30"/>
                      <a:pt x="12" y="25"/>
                      <a:pt x="11" y="25"/>
                    </a:cubicBezTo>
                    <a:cubicBezTo>
                      <a:pt x="4" y="24"/>
                      <a:pt x="0" y="18"/>
                      <a:pt x="1" y="11"/>
                    </a:cubicBezTo>
                    <a:cubicBezTo>
                      <a:pt x="2" y="5"/>
                      <a:pt x="8" y="0"/>
                      <a:pt x="14" y="1"/>
                    </a:cubicBezTo>
                    <a:cubicBezTo>
                      <a:pt x="31" y="4"/>
                      <a:pt x="63" y="20"/>
                      <a:pt x="61" y="63"/>
                    </a:cubicBezTo>
                    <a:cubicBezTo>
                      <a:pt x="61" y="69"/>
                      <a:pt x="56" y="74"/>
                      <a:pt x="50" y="74"/>
                    </a:cubicBezTo>
                    <a:close/>
                  </a:path>
                </a:pathLst>
              </a:custGeom>
              <a:solidFill>
                <a:srgbClr val="FFFFFF">
                  <a:lumMod val="65000"/>
                </a:srgbClr>
              </a:solidFill>
              <a:ln>
                <a:noFill/>
              </a:ln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en-US" sz="1716" kern="0">
                  <a:solidFill>
                    <a:srgbClr val="FFFFFF"/>
                  </a:solidFill>
                </a:endParaRPr>
              </a:p>
            </p:txBody>
          </p:sp>
          <p:sp>
            <p:nvSpPr>
              <p:cNvPr id="542" name="Freeform 6">
                <a:extLst>
                  <a:ext uri="{FF2B5EF4-FFF2-40B4-BE49-F238E27FC236}">
                    <a16:creationId xmlns:a16="http://schemas.microsoft.com/office/drawing/2014/main" xmlns="" id="{50516705-0A88-47C7-8A62-0878B745AF86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4744296" y="2194983"/>
                <a:ext cx="306388" cy="1144588"/>
              </a:xfrm>
              <a:custGeom>
                <a:avLst/>
                <a:gdLst>
                  <a:gd name="T0" fmla="*/ 0 w 57"/>
                  <a:gd name="T1" fmla="*/ 23 h 214"/>
                  <a:gd name="T2" fmla="*/ 28 w 57"/>
                  <a:gd name="T3" fmla="*/ 214 h 214"/>
                  <a:gd name="T4" fmla="*/ 57 w 57"/>
                  <a:gd name="T5" fmla="*/ 206 h 214"/>
                  <a:gd name="T6" fmla="*/ 53 w 57"/>
                  <a:gd name="T7" fmla="*/ 6 h 214"/>
                  <a:gd name="T8" fmla="*/ 40 w 57"/>
                  <a:gd name="T9" fmla="*/ 0 h 214"/>
                  <a:gd name="T10" fmla="*/ 0 w 57"/>
                  <a:gd name="T11" fmla="*/ 23 h 2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7" h="214">
                    <a:moveTo>
                      <a:pt x="0" y="23"/>
                    </a:moveTo>
                    <a:cubicBezTo>
                      <a:pt x="0" y="23"/>
                      <a:pt x="3" y="166"/>
                      <a:pt x="28" y="214"/>
                    </a:cubicBezTo>
                    <a:cubicBezTo>
                      <a:pt x="57" y="206"/>
                      <a:pt x="57" y="206"/>
                      <a:pt x="57" y="206"/>
                    </a:cubicBezTo>
                    <a:cubicBezTo>
                      <a:pt x="53" y="6"/>
                      <a:pt x="53" y="6"/>
                      <a:pt x="53" y="6"/>
                    </a:cubicBezTo>
                    <a:cubicBezTo>
                      <a:pt x="40" y="0"/>
                      <a:pt x="40" y="0"/>
                      <a:pt x="40" y="0"/>
                    </a:cubicBezTo>
                    <a:lnTo>
                      <a:pt x="0" y="23"/>
                    </a:ln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543" name="Freeform 7">
                <a:extLst>
                  <a:ext uri="{FF2B5EF4-FFF2-40B4-BE49-F238E27FC236}">
                    <a16:creationId xmlns:a16="http://schemas.microsoft.com/office/drawing/2014/main" xmlns="" id="{CABC8763-D118-4A28-9B39-045FB44DC8AF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4528396" y="2799820"/>
                <a:ext cx="695325" cy="998538"/>
              </a:xfrm>
              <a:custGeom>
                <a:avLst/>
                <a:gdLst>
                  <a:gd name="T0" fmla="*/ 94 w 129"/>
                  <a:gd name="T1" fmla="*/ 185 h 187"/>
                  <a:gd name="T2" fmla="*/ 35 w 129"/>
                  <a:gd name="T3" fmla="*/ 186 h 187"/>
                  <a:gd name="T4" fmla="*/ 4 w 129"/>
                  <a:gd name="T5" fmla="*/ 148 h 187"/>
                  <a:gd name="T6" fmla="*/ 33 w 129"/>
                  <a:gd name="T7" fmla="*/ 25 h 187"/>
                  <a:gd name="T8" fmla="*/ 62 w 129"/>
                  <a:gd name="T9" fmla="*/ 1 h 187"/>
                  <a:gd name="T10" fmla="*/ 62 w 129"/>
                  <a:gd name="T11" fmla="*/ 1 h 187"/>
                  <a:gd name="T12" fmla="*/ 93 w 129"/>
                  <a:gd name="T13" fmla="*/ 24 h 187"/>
                  <a:gd name="T14" fmla="*/ 124 w 129"/>
                  <a:gd name="T15" fmla="*/ 146 h 187"/>
                  <a:gd name="T16" fmla="*/ 94 w 129"/>
                  <a:gd name="T17" fmla="*/ 185 h 1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9" h="187">
                    <a:moveTo>
                      <a:pt x="94" y="185"/>
                    </a:moveTo>
                    <a:cubicBezTo>
                      <a:pt x="35" y="186"/>
                      <a:pt x="35" y="186"/>
                      <a:pt x="35" y="186"/>
                    </a:cubicBezTo>
                    <a:cubicBezTo>
                      <a:pt x="15" y="187"/>
                      <a:pt x="0" y="168"/>
                      <a:pt x="4" y="148"/>
                    </a:cubicBezTo>
                    <a:cubicBezTo>
                      <a:pt x="33" y="25"/>
                      <a:pt x="33" y="25"/>
                      <a:pt x="33" y="25"/>
                    </a:cubicBezTo>
                    <a:cubicBezTo>
                      <a:pt x="36" y="11"/>
                      <a:pt x="48" y="1"/>
                      <a:pt x="62" y="1"/>
                    </a:cubicBezTo>
                    <a:cubicBezTo>
                      <a:pt x="62" y="1"/>
                      <a:pt x="62" y="1"/>
                      <a:pt x="62" y="1"/>
                    </a:cubicBezTo>
                    <a:cubicBezTo>
                      <a:pt x="77" y="0"/>
                      <a:pt x="90" y="10"/>
                      <a:pt x="93" y="24"/>
                    </a:cubicBezTo>
                    <a:cubicBezTo>
                      <a:pt x="124" y="146"/>
                      <a:pt x="124" y="146"/>
                      <a:pt x="124" y="146"/>
                    </a:cubicBezTo>
                    <a:cubicBezTo>
                      <a:pt x="129" y="166"/>
                      <a:pt x="114" y="185"/>
                      <a:pt x="94" y="185"/>
                    </a:cubicBez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544" name="Freeform 8">
                <a:extLst>
                  <a:ext uri="{FF2B5EF4-FFF2-40B4-BE49-F238E27FC236}">
                    <a16:creationId xmlns:a16="http://schemas.microsoft.com/office/drawing/2014/main" xmlns="" id="{E460851E-CBB1-4232-96CD-0E09686AB5F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4663333" y="3617383"/>
                <a:ext cx="204788" cy="539750"/>
              </a:xfrm>
              <a:custGeom>
                <a:avLst/>
                <a:gdLst>
                  <a:gd name="T0" fmla="*/ 24 w 38"/>
                  <a:gd name="T1" fmla="*/ 101 h 101"/>
                  <a:gd name="T2" fmla="*/ 13 w 38"/>
                  <a:gd name="T3" fmla="*/ 94 h 101"/>
                  <a:gd name="T4" fmla="*/ 13 w 38"/>
                  <a:gd name="T5" fmla="*/ 10 h 101"/>
                  <a:gd name="T6" fmla="*/ 28 w 38"/>
                  <a:gd name="T7" fmla="*/ 1 h 101"/>
                  <a:gd name="T8" fmla="*/ 37 w 38"/>
                  <a:gd name="T9" fmla="*/ 16 h 101"/>
                  <a:gd name="T10" fmla="*/ 35 w 38"/>
                  <a:gd name="T11" fmla="*/ 84 h 101"/>
                  <a:gd name="T12" fmla="*/ 29 w 38"/>
                  <a:gd name="T13" fmla="*/ 100 h 101"/>
                  <a:gd name="T14" fmla="*/ 24 w 38"/>
                  <a:gd name="T15" fmla="*/ 101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8" h="101">
                    <a:moveTo>
                      <a:pt x="24" y="101"/>
                    </a:moveTo>
                    <a:cubicBezTo>
                      <a:pt x="20" y="101"/>
                      <a:pt x="15" y="98"/>
                      <a:pt x="13" y="94"/>
                    </a:cubicBezTo>
                    <a:cubicBezTo>
                      <a:pt x="0" y="65"/>
                      <a:pt x="12" y="15"/>
                      <a:pt x="13" y="10"/>
                    </a:cubicBezTo>
                    <a:cubicBezTo>
                      <a:pt x="15" y="3"/>
                      <a:pt x="22" y="0"/>
                      <a:pt x="28" y="1"/>
                    </a:cubicBezTo>
                    <a:cubicBezTo>
                      <a:pt x="34" y="3"/>
                      <a:pt x="38" y="9"/>
                      <a:pt x="37" y="16"/>
                    </a:cubicBezTo>
                    <a:cubicBezTo>
                      <a:pt x="34" y="29"/>
                      <a:pt x="27" y="66"/>
                      <a:pt x="35" y="84"/>
                    </a:cubicBezTo>
                    <a:cubicBezTo>
                      <a:pt x="38" y="90"/>
                      <a:pt x="35" y="97"/>
                      <a:pt x="29" y="100"/>
                    </a:cubicBezTo>
                    <a:cubicBezTo>
                      <a:pt x="28" y="100"/>
                      <a:pt x="26" y="101"/>
                      <a:pt x="24" y="101"/>
                    </a:cubicBezTo>
                    <a:close/>
                  </a:path>
                </a:pathLst>
              </a:custGeom>
              <a:solidFill>
                <a:srgbClr val="FFFFFF">
                  <a:lumMod val="65000"/>
                </a:srgbClr>
              </a:solidFill>
              <a:ln>
                <a:noFill/>
              </a:ln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en-US" sz="1716" kern="0">
                  <a:solidFill>
                    <a:srgbClr val="FFFFFF"/>
                  </a:solidFill>
                </a:endParaRPr>
              </a:p>
            </p:txBody>
          </p:sp>
          <p:sp>
            <p:nvSpPr>
              <p:cNvPr id="545" name="Freeform 9">
                <a:extLst>
                  <a:ext uri="{FF2B5EF4-FFF2-40B4-BE49-F238E27FC236}">
                    <a16:creationId xmlns:a16="http://schemas.microsoft.com/office/drawing/2014/main" xmlns="" id="{742E4674-6B0E-4F9C-AE08-17D14D8405E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4834784" y="3606270"/>
                <a:ext cx="222250" cy="555625"/>
              </a:xfrm>
              <a:custGeom>
                <a:avLst/>
                <a:gdLst>
                  <a:gd name="T0" fmla="*/ 24 w 41"/>
                  <a:gd name="T1" fmla="*/ 103 h 104"/>
                  <a:gd name="T2" fmla="*/ 13 w 41"/>
                  <a:gd name="T3" fmla="*/ 96 h 104"/>
                  <a:gd name="T4" fmla="*/ 16 w 41"/>
                  <a:gd name="T5" fmla="*/ 10 h 104"/>
                  <a:gd name="T6" fmla="*/ 31 w 41"/>
                  <a:gd name="T7" fmla="*/ 1 h 104"/>
                  <a:gd name="T8" fmla="*/ 39 w 41"/>
                  <a:gd name="T9" fmla="*/ 16 h 104"/>
                  <a:gd name="T10" fmla="*/ 35 w 41"/>
                  <a:gd name="T11" fmla="*/ 86 h 104"/>
                  <a:gd name="T12" fmla="*/ 29 w 41"/>
                  <a:gd name="T13" fmla="*/ 102 h 104"/>
                  <a:gd name="T14" fmla="*/ 24 w 41"/>
                  <a:gd name="T15" fmla="*/ 10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1" h="104">
                    <a:moveTo>
                      <a:pt x="24" y="103"/>
                    </a:moveTo>
                    <a:cubicBezTo>
                      <a:pt x="19" y="104"/>
                      <a:pt x="15" y="101"/>
                      <a:pt x="13" y="96"/>
                    </a:cubicBezTo>
                    <a:cubicBezTo>
                      <a:pt x="0" y="67"/>
                      <a:pt x="14" y="15"/>
                      <a:pt x="16" y="10"/>
                    </a:cubicBezTo>
                    <a:cubicBezTo>
                      <a:pt x="18" y="3"/>
                      <a:pt x="24" y="0"/>
                      <a:pt x="31" y="1"/>
                    </a:cubicBezTo>
                    <a:cubicBezTo>
                      <a:pt x="37" y="3"/>
                      <a:pt x="41" y="10"/>
                      <a:pt x="39" y="16"/>
                    </a:cubicBezTo>
                    <a:cubicBezTo>
                      <a:pt x="34" y="35"/>
                      <a:pt x="28" y="71"/>
                      <a:pt x="35" y="86"/>
                    </a:cubicBezTo>
                    <a:cubicBezTo>
                      <a:pt x="38" y="93"/>
                      <a:pt x="35" y="100"/>
                      <a:pt x="29" y="102"/>
                    </a:cubicBezTo>
                    <a:cubicBezTo>
                      <a:pt x="27" y="103"/>
                      <a:pt x="26" y="103"/>
                      <a:pt x="24" y="103"/>
                    </a:cubicBezTo>
                    <a:close/>
                  </a:path>
                </a:pathLst>
              </a:custGeom>
              <a:solidFill>
                <a:srgbClr val="FFFFFF">
                  <a:lumMod val="65000"/>
                </a:srgbClr>
              </a:solidFill>
              <a:ln>
                <a:noFill/>
              </a:ln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en-US" sz="1716" kern="0">
                  <a:solidFill>
                    <a:srgbClr val="FFFFFF"/>
                  </a:solidFill>
                </a:endParaRPr>
              </a:p>
            </p:txBody>
          </p:sp>
          <p:sp>
            <p:nvSpPr>
              <p:cNvPr id="546" name="Freeform 10">
                <a:extLst>
                  <a:ext uri="{FF2B5EF4-FFF2-40B4-BE49-F238E27FC236}">
                    <a16:creationId xmlns:a16="http://schemas.microsoft.com/office/drawing/2014/main" xmlns="" id="{E730A4F0-5867-421E-BA18-64DA7445E9B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5023696" y="3633258"/>
                <a:ext cx="227013" cy="528638"/>
              </a:xfrm>
              <a:custGeom>
                <a:avLst/>
                <a:gdLst>
                  <a:gd name="T0" fmla="*/ 25 w 42"/>
                  <a:gd name="T1" fmla="*/ 99 h 99"/>
                  <a:gd name="T2" fmla="*/ 14 w 42"/>
                  <a:gd name="T3" fmla="*/ 92 h 99"/>
                  <a:gd name="T4" fmla="*/ 17 w 42"/>
                  <a:gd name="T5" fmla="*/ 10 h 99"/>
                  <a:gd name="T6" fmla="*/ 32 w 42"/>
                  <a:gd name="T7" fmla="*/ 2 h 99"/>
                  <a:gd name="T8" fmla="*/ 40 w 42"/>
                  <a:gd name="T9" fmla="*/ 18 h 99"/>
                  <a:gd name="T10" fmla="*/ 35 w 42"/>
                  <a:gd name="T11" fmla="*/ 82 h 99"/>
                  <a:gd name="T12" fmla="*/ 29 w 42"/>
                  <a:gd name="T13" fmla="*/ 98 h 99"/>
                  <a:gd name="T14" fmla="*/ 25 w 42"/>
                  <a:gd name="T15" fmla="*/ 99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2" h="99">
                    <a:moveTo>
                      <a:pt x="25" y="99"/>
                    </a:moveTo>
                    <a:cubicBezTo>
                      <a:pt x="20" y="99"/>
                      <a:pt x="16" y="97"/>
                      <a:pt x="14" y="92"/>
                    </a:cubicBezTo>
                    <a:cubicBezTo>
                      <a:pt x="0" y="63"/>
                      <a:pt x="15" y="16"/>
                      <a:pt x="17" y="10"/>
                    </a:cubicBezTo>
                    <a:cubicBezTo>
                      <a:pt x="19" y="4"/>
                      <a:pt x="26" y="0"/>
                      <a:pt x="32" y="2"/>
                    </a:cubicBezTo>
                    <a:cubicBezTo>
                      <a:pt x="38" y="4"/>
                      <a:pt x="42" y="11"/>
                      <a:pt x="40" y="18"/>
                    </a:cubicBezTo>
                    <a:cubicBezTo>
                      <a:pt x="36" y="30"/>
                      <a:pt x="28" y="65"/>
                      <a:pt x="35" y="82"/>
                    </a:cubicBezTo>
                    <a:cubicBezTo>
                      <a:pt x="38" y="88"/>
                      <a:pt x="35" y="95"/>
                      <a:pt x="29" y="98"/>
                    </a:cubicBezTo>
                    <a:cubicBezTo>
                      <a:pt x="28" y="99"/>
                      <a:pt x="26" y="99"/>
                      <a:pt x="25" y="99"/>
                    </a:cubicBezTo>
                    <a:close/>
                  </a:path>
                </a:pathLst>
              </a:custGeom>
              <a:solidFill>
                <a:srgbClr val="FFFFFF">
                  <a:lumMod val="65000"/>
                </a:srgbClr>
              </a:solidFill>
              <a:ln>
                <a:noFill/>
              </a:ln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en-US" sz="1716" kern="0">
                  <a:solidFill>
                    <a:srgbClr val="FFFFFF"/>
                  </a:solidFill>
                </a:endParaRPr>
              </a:p>
            </p:txBody>
          </p:sp>
          <p:sp>
            <p:nvSpPr>
              <p:cNvPr id="547" name="Freeform 11">
                <a:extLst>
                  <a:ext uri="{FF2B5EF4-FFF2-40B4-BE49-F238E27FC236}">
                    <a16:creationId xmlns:a16="http://schemas.microsoft.com/office/drawing/2014/main" xmlns="" id="{AE25FB6E-737F-4D5B-8835-534F1E40612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4771283" y="3242733"/>
                <a:ext cx="258763" cy="250825"/>
              </a:xfrm>
              <a:custGeom>
                <a:avLst/>
                <a:gdLst>
                  <a:gd name="T0" fmla="*/ 47 w 48"/>
                  <a:gd name="T1" fmla="*/ 23 h 47"/>
                  <a:gd name="T2" fmla="*/ 24 w 48"/>
                  <a:gd name="T3" fmla="*/ 47 h 47"/>
                  <a:gd name="T4" fmla="*/ 0 w 48"/>
                  <a:gd name="T5" fmla="*/ 24 h 47"/>
                  <a:gd name="T6" fmla="*/ 23 w 48"/>
                  <a:gd name="T7" fmla="*/ 0 h 47"/>
                  <a:gd name="T8" fmla="*/ 47 w 48"/>
                  <a:gd name="T9" fmla="*/ 23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47">
                    <a:moveTo>
                      <a:pt x="47" y="23"/>
                    </a:moveTo>
                    <a:cubicBezTo>
                      <a:pt x="48" y="36"/>
                      <a:pt x="37" y="47"/>
                      <a:pt x="24" y="47"/>
                    </a:cubicBezTo>
                    <a:cubicBezTo>
                      <a:pt x="11" y="47"/>
                      <a:pt x="1" y="37"/>
                      <a:pt x="0" y="24"/>
                    </a:cubicBezTo>
                    <a:cubicBezTo>
                      <a:pt x="0" y="11"/>
                      <a:pt x="10" y="0"/>
                      <a:pt x="23" y="0"/>
                    </a:cubicBezTo>
                    <a:cubicBezTo>
                      <a:pt x="36" y="0"/>
                      <a:pt x="47" y="10"/>
                      <a:pt x="47" y="23"/>
                    </a:cubicBezTo>
                    <a:close/>
                  </a:path>
                </a:pathLst>
              </a:custGeom>
              <a:solidFill>
                <a:srgbClr val="FFFFFF">
                  <a:lumMod val="65000"/>
                </a:srgbClr>
              </a:solidFill>
              <a:ln>
                <a:noFill/>
              </a:ln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en-US" sz="1716" kern="0">
                  <a:solidFill>
                    <a:srgbClr val="FFFFFF"/>
                  </a:solidFill>
                </a:endParaRPr>
              </a:p>
            </p:txBody>
          </p:sp>
          <p:sp>
            <p:nvSpPr>
              <p:cNvPr id="548" name="Freeform 12">
                <a:extLst>
                  <a:ext uri="{FF2B5EF4-FFF2-40B4-BE49-F238E27FC236}">
                    <a16:creationId xmlns:a16="http://schemas.microsoft.com/office/drawing/2014/main" xmlns="" id="{E0F73A44-5CE6-4D4E-BF6E-7457D726BCF2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4798271" y="3264958"/>
                <a:ext cx="204788" cy="203200"/>
              </a:xfrm>
              <a:custGeom>
                <a:avLst/>
                <a:gdLst>
                  <a:gd name="T0" fmla="*/ 38 w 38"/>
                  <a:gd name="T1" fmla="*/ 19 h 38"/>
                  <a:gd name="T2" fmla="*/ 19 w 38"/>
                  <a:gd name="T3" fmla="*/ 38 h 38"/>
                  <a:gd name="T4" fmla="*/ 0 w 38"/>
                  <a:gd name="T5" fmla="*/ 20 h 38"/>
                  <a:gd name="T6" fmla="*/ 18 w 38"/>
                  <a:gd name="T7" fmla="*/ 1 h 38"/>
                  <a:gd name="T8" fmla="*/ 38 w 38"/>
                  <a:gd name="T9" fmla="*/ 19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38">
                    <a:moveTo>
                      <a:pt x="38" y="19"/>
                    </a:moveTo>
                    <a:cubicBezTo>
                      <a:pt x="38" y="29"/>
                      <a:pt x="30" y="38"/>
                      <a:pt x="19" y="38"/>
                    </a:cubicBezTo>
                    <a:cubicBezTo>
                      <a:pt x="9" y="38"/>
                      <a:pt x="0" y="30"/>
                      <a:pt x="0" y="20"/>
                    </a:cubicBezTo>
                    <a:cubicBezTo>
                      <a:pt x="0" y="9"/>
                      <a:pt x="8" y="1"/>
                      <a:pt x="18" y="1"/>
                    </a:cubicBezTo>
                    <a:cubicBezTo>
                      <a:pt x="29" y="0"/>
                      <a:pt x="37" y="9"/>
                      <a:pt x="38" y="19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549" name="Freeform 15">
                <a:extLst>
                  <a:ext uri="{FF2B5EF4-FFF2-40B4-BE49-F238E27FC236}">
                    <a16:creationId xmlns:a16="http://schemas.microsoft.com/office/drawing/2014/main" xmlns="" id="{75FC72F8-5244-4233-9737-3DC852978C2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4301383" y="1151995"/>
                <a:ext cx="706438" cy="1004888"/>
              </a:xfrm>
              <a:custGeom>
                <a:avLst/>
                <a:gdLst>
                  <a:gd name="T0" fmla="*/ 74 w 131"/>
                  <a:gd name="T1" fmla="*/ 0 h 188"/>
                  <a:gd name="T2" fmla="*/ 1 w 131"/>
                  <a:gd name="T3" fmla="*/ 179 h 188"/>
                  <a:gd name="T4" fmla="*/ 38 w 131"/>
                  <a:gd name="T5" fmla="*/ 188 h 188"/>
                  <a:gd name="T6" fmla="*/ 125 w 131"/>
                  <a:gd name="T7" fmla="*/ 85 h 188"/>
                  <a:gd name="T8" fmla="*/ 131 w 131"/>
                  <a:gd name="T9" fmla="*/ 2 h 188"/>
                  <a:gd name="T10" fmla="*/ 74 w 131"/>
                  <a:gd name="T11" fmla="*/ 0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1" h="188">
                    <a:moveTo>
                      <a:pt x="74" y="0"/>
                    </a:moveTo>
                    <a:cubicBezTo>
                      <a:pt x="74" y="0"/>
                      <a:pt x="0" y="125"/>
                      <a:pt x="1" y="179"/>
                    </a:cubicBezTo>
                    <a:cubicBezTo>
                      <a:pt x="38" y="188"/>
                      <a:pt x="38" y="188"/>
                      <a:pt x="38" y="188"/>
                    </a:cubicBezTo>
                    <a:cubicBezTo>
                      <a:pt x="125" y="85"/>
                      <a:pt x="125" y="85"/>
                      <a:pt x="125" y="85"/>
                    </a:cubicBezTo>
                    <a:cubicBezTo>
                      <a:pt x="131" y="2"/>
                      <a:pt x="131" y="2"/>
                      <a:pt x="131" y="2"/>
                    </a:cubicBezTo>
                    <a:lnTo>
                      <a:pt x="74" y="0"/>
                    </a:ln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550" name="Freeform 17">
                <a:extLst>
                  <a:ext uri="{FF2B5EF4-FFF2-40B4-BE49-F238E27FC236}">
                    <a16:creationId xmlns:a16="http://schemas.microsoft.com/office/drawing/2014/main" xmlns="" id="{7910F9F7-A1A3-4664-8D82-0E77E4720CFE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4656984" y="1928283"/>
                <a:ext cx="485775" cy="481013"/>
              </a:xfrm>
              <a:custGeom>
                <a:avLst/>
                <a:gdLst>
                  <a:gd name="T0" fmla="*/ 85 w 90"/>
                  <a:gd name="T1" fmla="*/ 37 h 90"/>
                  <a:gd name="T2" fmla="*/ 53 w 90"/>
                  <a:gd name="T3" fmla="*/ 85 h 90"/>
                  <a:gd name="T4" fmla="*/ 5 w 90"/>
                  <a:gd name="T5" fmla="*/ 53 h 90"/>
                  <a:gd name="T6" fmla="*/ 37 w 90"/>
                  <a:gd name="T7" fmla="*/ 5 h 90"/>
                  <a:gd name="T8" fmla="*/ 85 w 90"/>
                  <a:gd name="T9" fmla="*/ 37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0" h="90">
                    <a:moveTo>
                      <a:pt x="85" y="37"/>
                    </a:moveTo>
                    <a:cubicBezTo>
                      <a:pt x="90" y="59"/>
                      <a:pt x="75" y="81"/>
                      <a:pt x="53" y="85"/>
                    </a:cubicBezTo>
                    <a:cubicBezTo>
                      <a:pt x="31" y="90"/>
                      <a:pt x="9" y="75"/>
                      <a:pt x="5" y="53"/>
                    </a:cubicBezTo>
                    <a:cubicBezTo>
                      <a:pt x="0" y="31"/>
                      <a:pt x="15" y="9"/>
                      <a:pt x="37" y="5"/>
                    </a:cubicBezTo>
                    <a:cubicBezTo>
                      <a:pt x="59" y="0"/>
                      <a:pt x="81" y="15"/>
                      <a:pt x="85" y="37"/>
                    </a:cubicBezTo>
                    <a:close/>
                  </a:path>
                </a:pathLst>
              </a:custGeom>
              <a:solidFill>
                <a:srgbClr val="FFFFFF">
                  <a:lumMod val="50000"/>
                </a:srgbClr>
              </a:solidFill>
              <a:ln>
                <a:noFill/>
              </a:ln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en-US" sz="1716" kern="0">
                  <a:solidFill>
                    <a:srgbClr val="FFFFFF"/>
                  </a:solidFill>
                </a:endParaRPr>
              </a:p>
            </p:txBody>
          </p:sp>
          <p:sp>
            <p:nvSpPr>
              <p:cNvPr id="551" name="Freeform 18">
                <a:extLst>
                  <a:ext uri="{FF2B5EF4-FFF2-40B4-BE49-F238E27FC236}">
                    <a16:creationId xmlns:a16="http://schemas.microsoft.com/office/drawing/2014/main" xmlns="" id="{4114C766-E8CC-480F-A7C4-67A9FE0ECD8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4798271" y="2066395"/>
                <a:ext cx="204788" cy="203200"/>
              </a:xfrm>
              <a:custGeom>
                <a:avLst/>
                <a:gdLst>
                  <a:gd name="T0" fmla="*/ 2 w 38"/>
                  <a:gd name="T1" fmla="*/ 22 h 38"/>
                  <a:gd name="T2" fmla="*/ 22 w 38"/>
                  <a:gd name="T3" fmla="*/ 36 h 38"/>
                  <a:gd name="T4" fmla="*/ 36 w 38"/>
                  <a:gd name="T5" fmla="*/ 16 h 38"/>
                  <a:gd name="T6" fmla="*/ 16 w 38"/>
                  <a:gd name="T7" fmla="*/ 2 h 38"/>
                  <a:gd name="T8" fmla="*/ 2 w 38"/>
                  <a:gd name="T9" fmla="*/ 22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38">
                    <a:moveTo>
                      <a:pt x="2" y="22"/>
                    </a:moveTo>
                    <a:cubicBezTo>
                      <a:pt x="4" y="32"/>
                      <a:pt x="13" y="38"/>
                      <a:pt x="22" y="36"/>
                    </a:cubicBezTo>
                    <a:cubicBezTo>
                      <a:pt x="32" y="34"/>
                      <a:pt x="38" y="25"/>
                      <a:pt x="36" y="16"/>
                    </a:cubicBezTo>
                    <a:cubicBezTo>
                      <a:pt x="34" y="6"/>
                      <a:pt x="25" y="0"/>
                      <a:pt x="16" y="2"/>
                    </a:cubicBezTo>
                    <a:cubicBezTo>
                      <a:pt x="6" y="4"/>
                      <a:pt x="0" y="13"/>
                      <a:pt x="2" y="22"/>
                    </a:cubicBez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en-US" sz="1716" kern="0">
                  <a:solidFill>
                    <a:srgbClr val="FFFFFF"/>
                  </a:solidFill>
                </a:endParaRPr>
              </a:p>
            </p:txBody>
          </p:sp>
          <p:grpSp>
            <p:nvGrpSpPr>
              <p:cNvPr id="552" name="Group 551">
                <a:extLst>
                  <a:ext uri="{FF2B5EF4-FFF2-40B4-BE49-F238E27FC236}">
                    <a16:creationId xmlns:a16="http://schemas.microsoft.com/office/drawing/2014/main" xmlns="" id="{B5E0A626-651A-488A-9490-7AE26D238830}"/>
                  </a:ext>
                </a:extLst>
              </p:cNvPr>
              <p:cNvGrpSpPr/>
              <p:nvPr/>
            </p:nvGrpSpPr>
            <p:grpSpPr>
              <a:xfrm>
                <a:off x="4166446" y="1077383"/>
                <a:ext cx="571500" cy="566738"/>
                <a:chOff x="4166446" y="1077383"/>
                <a:chExt cx="571500" cy="566738"/>
              </a:xfrm>
            </p:grpSpPr>
            <p:sp>
              <p:nvSpPr>
                <p:cNvPr id="553" name="Oval 63">
                  <a:extLst>
                    <a:ext uri="{FF2B5EF4-FFF2-40B4-BE49-F238E27FC236}">
                      <a16:creationId xmlns:a16="http://schemas.microsoft.com/office/drawing/2014/main" xmlns="" id="{0F5C7398-E44C-4A10-9C6D-D9C582FE147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>
                  <a:off x="4166446" y="1077383"/>
                  <a:ext cx="571500" cy="566738"/>
                </a:xfrm>
                <a:prstGeom prst="ellipse">
                  <a:avLst/>
                </a:prstGeom>
                <a:solidFill>
                  <a:srgbClr val="505050"/>
                </a:solidFill>
                <a:ln>
                  <a:noFill/>
                </a:ln>
              </p:spPr>
              <p:txBody>
                <a:bodyPr vert="horz" wrap="square" lIns="74915" tIns="37458" rIns="74915" bIns="37458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lang="en-US" sz="1716" kern="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554" name="Oval 64">
                  <a:extLst>
                    <a:ext uri="{FF2B5EF4-FFF2-40B4-BE49-F238E27FC236}">
                      <a16:creationId xmlns:a16="http://schemas.microsoft.com/office/drawing/2014/main" xmlns="" id="{72057C0E-FC05-4783-B43E-70B0885DE26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>
                  <a:off x="4220421" y="1126595"/>
                  <a:ext cx="463550" cy="465138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74915" tIns="37458" rIns="74915" bIns="37458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/>
                </a:p>
              </p:txBody>
            </p:sp>
            <p:sp>
              <p:nvSpPr>
                <p:cNvPr id="555" name="Oval 65">
                  <a:extLst>
                    <a:ext uri="{FF2B5EF4-FFF2-40B4-BE49-F238E27FC236}">
                      <a16:creationId xmlns:a16="http://schemas.microsoft.com/office/drawing/2014/main" xmlns="" id="{094DDCAF-0E4C-45F4-B9E3-5A04CF1F4ED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>
                  <a:off x="4264871" y="1174220"/>
                  <a:ext cx="376238" cy="37465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74915" tIns="37458" rIns="74915" bIns="37458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/>
                </a:p>
              </p:txBody>
            </p:sp>
          </p:grpSp>
        </p:grpSp>
        <p:grpSp>
          <p:nvGrpSpPr>
            <p:cNvPr id="504" name="Group 503">
              <a:extLst>
                <a:ext uri="{FF2B5EF4-FFF2-40B4-BE49-F238E27FC236}">
                  <a16:creationId xmlns:a16="http://schemas.microsoft.com/office/drawing/2014/main" xmlns="" id="{2CD4BDC3-C367-4754-AC86-DF16E4A93602}"/>
                </a:ext>
              </a:extLst>
            </p:cNvPr>
            <p:cNvGrpSpPr/>
            <p:nvPr/>
          </p:nvGrpSpPr>
          <p:grpSpPr>
            <a:xfrm>
              <a:off x="2159529" y="3980920"/>
              <a:ext cx="1012825" cy="3409950"/>
              <a:chOff x="2159529" y="3980920"/>
              <a:chExt cx="1012825" cy="3409950"/>
            </a:xfrm>
          </p:grpSpPr>
          <p:sp>
            <p:nvSpPr>
              <p:cNvPr id="523" name="Freeform 13">
                <a:extLst>
                  <a:ext uri="{FF2B5EF4-FFF2-40B4-BE49-F238E27FC236}">
                    <a16:creationId xmlns:a16="http://schemas.microsoft.com/office/drawing/2014/main" xmlns="" id="{D49EF28A-F40E-4445-863D-6F68376879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59529" y="7006695"/>
                <a:ext cx="1012825" cy="384175"/>
              </a:xfrm>
              <a:custGeom>
                <a:avLst/>
                <a:gdLst>
                  <a:gd name="T0" fmla="*/ 32 w 188"/>
                  <a:gd name="T1" fmla="*/ 0 h 72"/>
                  <a:gd name="T2" fmla="*/ 0 w 188"/>
                  <a:gd name="T3" fmla="*/ 33 h 72"/>
                  <a:gd name="T4" fmla="*/ 0 w 188"/>
                  <a:gd name="T5" fmla="*/ 39 h 72"/>
                  <a:gd name="T6" fmla="*/ 3 w 188"/>
                  <a:gd name="T7" fmla="*/ 53 h 72"/>
                  <a:gd name="T8" fmla="*/ 32 w 188"/>
                  <a:gd name="T9" fmla="*/ 72 h 72"/>
                  <a:gd name="T10" fmla="*/ 180 w 188"/>
                  <a:gd name="T11" fmla="*/ 72 h 72"/>
                  <a:gd name="T12" fmla="*/ 188 w 188"/>
                  <a:gd name="T13" fmla="*/ 64 h 72"/>
                  <a:gd name="T14" fmla="*/ 188 w 188"/>
                  <a:gd name="T15" fmla="*/ 53 h 72"/>
                  <a:gd name="T16" fmla="*/ 188 w 188"/>
                  <a:gd name="T17" fmla="*/ 8 h 72"/>
                  <a:gd name="T18" fmla="*/ 180 w 188"/>
                  <a:gd name="T19" fmla="*/ 0 h 72"/>
                  <a:gd name="T20" fmla="*/ 32 w 188"/>
                  <a:gd name="T21" fmla="*/ 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88" h="72">
                    <a:moveTo>
                      <a:pt x="32" y="0"/>
                    </a:moveTo>
                    <a:cubicBezTo>
                      <a:pt x="14" y="0"/>
                      <a:pt x="0" y="14"/>
                      <a:pt x="0" y="33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0" y="44"/>
                      <a:pt x="1" y="48"/>
                      <a:pt x="3" y="53"/>
                    </a:cubicBezTo>
                    <a:cubicBezTo>
                      <a:pt x="8" y="64"/>
                      <a:pt x="19" y="72"/>
                      <a:pt x="32" y="72"/>
                    </a:cubicBezTo>
                    <a:cubicBezTo>
                      <a:pt x="180" y="72"/>
                      <a:pt x="180" y="72"/>
                      <a:pt x="180" y="72"/>
                    </a:cubicBezTo>
                    <a:cubicBezTo>
                      <a:pt x="185" y="72"/>
                      <a:pt x="188" y="68"/>
                      <a:pt x="188" y="64"/>
                    </a:cubicBezTo>
                    <a:cubicBezTo>
                      <a:pt x="188" y="53"/>
                      <a:pt x="188" y="53"/>
                      <a:pt x="188" y="53"/>
                    </a:cubicBezTo>
                    <a:cubicBezTo>
                      <a:pt x="188" y="8"/>
                      <a:pt x="188" y="8"/>
                      <a:pt x="188" y="8"/>
                    </a:cubicBezTo>
                    <a:cubicBezTo>
                      <a:pt x="188" y="3"/>
                      <a:pt x="185" y="0"/>
                      <a:pt x="180" y="0"/>
                    </a:cubicBezTo>
                    <a:lnTo>
                      <a:pt x="32" y="0"/>
                    </a:ln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524" name="Freeform 14">
                <a:extLst>
                  <a:ext uri="{FF2B5EF4-FFF2-40B4-BE49-F238E27FC236}">
                    <a16:creationId xmlns:a16="http://schemas.microsoft.com/office/drawing/2014/main" xmlns="" id="{7B40D632-8F9B-435F-93AD-4B0222C85F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75404" y="7289270"/>
                <a:ext cx="996950" cy="101600"/>
              </a:xfrm>
              <a:custGeom>
                <a:avLst/>
                <a:gdLst>
                  <a:gd name="T0" fmla="*/ 0 w 185"/>
                  <a:gd name="T1" fmla="*/ 0 h 19"/>
                  <a:gd name="T2" fmla="*/ 29 w 185"/>
                  <a:gd name="T3" fmla="*/ 19 h 19"/>
                  <a:gd name="T4" fmla="*/ 177 w 185"/>
                  <a:gd name="T5" fmla="*/ 19 h 19"/>
                  <a:gd name="T6" fmla="*/ 185 w 185"/>
                  <a:gd name="T7" fmla="*/ 11 h 19"/>
                  <a:gd name="T8" fmla="*/ 185 w 185"/>
                  <a:gd name="T9" fmla="*/ 0 h 19"/>
                  <a:gd name="T10" fmla="*/ 0 w 185"/>
                  <a:gd name="T11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5" h="19">
                    <a:moveTo>
                      <a:pt x="0" y="0"/>
                    </a:moveTo>
                    <a:cubicBezTo>
                      <a:pt x="5" y="11"/>
                      <a:pt x="16" y="19"/>
                      <a:pt x="29" y="19"/>
                    </a:cubicBezTo>
                    <a:cubicBezTo>
                      <a:pt x="177" y="19"/>
                      <a:pt x="177" y="19"/>
                      <a:pt x="177" y="19"/>
                    </a:cubicBezTo>
                    <a:cubicBezTo>
                      <a:pt x="182" y="19"/>
                      <a:pt x="185" y="15"/>
                      <a:pt x="185" y="11"/>
                    </a:cubicBezTo>
                    <a:cubicBezTo>
                      <a:pt x="185" y="0"/>
                      <a:pt x="185" y="0"/>
                      <a:pt x="185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16"/>
              </a:p>
            </p:txBody>
          </p:sp>
          <p:sp>
            <p:nvSpPr>
              <p:cNvPr id="525" name="Freeform 35">
                <a:extLst>
                  <a:ext uri="{FF2B5EF4-FFF2-40B4-BE49-F238E27FC236}">
                    <a16:creationId xmlns:a16="http://schemas.microsoft.com/office/drawing/2014/main" xmlns="" id="{884AE495-15C1-4171-9DCB-2D7BB011BE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45279" y="3980920"/>
                <a:ext cx="727075" cy="1463675"/>
              </a:xfrm>
              <a:custGeom>
                <a:avLst/>
                <a:gdLst>
                  <a:gd name="T0" fmla="*/ 135 w 135"/>
                  <a:gd name="T1" fmla="*/ 9 h 274"/>
                  <a:gd name="T2" fmla="*/ 126 w 135"/>
                  <a:gd name="T3" fmla="*/ 0 h 274"/>
                  <a:gd name="T4" fmla="*/ 58 w 135"/>
                  <a:gd name="T5" fmla="*/ 0 h 274"/>
                  <a:gd name="T6" fmla="*/ 47 w 135"/>
                  <a:gd name="T7" fmla="*/ 9 h 274"/>
                  <a:gd name="T8" fmla="*/ 1 w 135"/>
                  <a:gd name="T9" fmla="*/ 265 h 274"/>
                  <a:gd name="T10" fmla="*/ 9 w 135"/>
                  <a:gd name="T11" fmla="*/ 274 h 274"/>
                  <a:gd name="T12" fmla="*/ 126 w 135"/>
                  <a:gd name="T13" fmla="*/ 274 h 274"/>
                  <a:gd name="T14" fmla="*/ 135 w 135"/>
                  <a:gd name="T15" fmla="*/ 265 h 274"/>
                  <a:gd name="T16" fmla="*/ 135 w 135"/>
                  <a:gd name="T17" fmla="*/ 9 h 2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5" h="274">
                    <a:moveTo>
                      <a:pt x="135" y="9"/>
                    </a:moveTo>
                    <a:cubicBezTo>
                      <a:pt x="135" y="4"/>
                      <a:pt x="131" y="0"/>
                      <a:pt x="126" y="0"/>
                    </a:cubicBezTo>
                    <a:cubicBezTo>
                      <a:pt x="58" y="0"/>
                      <a:pt x="58" y="0"/>
                      <a:pt x="58" y="0"/>
                    </a:cubicBezTo>
                    <a:cubicBezTo>
                      <a:pt x="53" y="0"/>
                      <a:pt x="48" y="4"/>
                      <a:pt x="47" y="9"/>
                    </a:cubicBezTo>
                    <a:cubicBezTo>
                      <a:pt x="1" y="265"/>
                      <a:pt x="1" y="265"/>
                      <a:pt x="1" y="265"/>
                    </a:cubicBezTo>
                    <a:cubicBezTo>
                      <a:pt x="0" y="270"/>
                      <a:pt x="3" y="274"/>
                      <a:pt x="9" y="274"/>
                    </a:cubicBezTo>
                    <a:cubicBezTo>
                      <a:pt x="126" y="274"/>
                      <a:pt x="126" y="274"/>
                      <a:pt x="126" y="274"/>
                    </a:cubicBezTo>
                    <a:cubicBezTo>
                      <a:pt x="131" y="274"/>
                      <a:pt x="135" y="270"/>
                      <a:pt x="135" y="265"/>
                    </a:cubicBezTo>
                    <a:lnTo>
                      <a:pt x="135" y="9"/>
                    </a:ln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526" name="Oval 41">
                <a:extLst>
                  <a:ext uri="{FF2B5EF4-FFF2-40B4-BE49-F238E27FC236}">
                    <a16:creationId xmlns:a16="http://schemas.microsoft.com/office/drawing/2014/main" xmlns="" id="{2FE0EA35-966F-41FB-854E-BA11EC52BD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19916" y="5060420"/>
                <a:ext cx="247650" cy="246063"/>
              </a:xfrm>
              <a:prstGeom prst="ellipse">
                <a:avLst/>
              </a:prstGeom>
              <a:solidFill>
                <a:srgbClr val="7F7F7F"/>
              </a:solidFill>
              <a:ln>
                <a:noFill/>
              </a:ln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16"/>
              </a:p>
            </p:txBody>
          </p:sp>
          <p:sp>
            <p:nvSpPr>
              <p:cNvPr id="527" name="Freeform 43">
                <a:extLst>
                  <a:ext uri="{FF2B5EF4-FFF2-40B4-BE49-F238E27FC236}">
                    <a16:creationId xmlns:a16="http://schemas.microsoft.com/office/drawing/2014/main" xmlns="" id="{82488E8F-84F9-4E7C-8F98-D13F6BDFF0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40516" y="5444595"/>
                <a:ext cx="731838" cy="236538"/>
              </a:xfrm>
              <a:custGeom>
                <a:avLst/>
                <a:gdLst>
                  <a:gd name="T0" fmla="*/ 0 w 136"/>
                  <a:gd name="T1" fmla="*/ 34 h 44"/>
                  <a:gd name="T2" fmla="*/ 10 w 136"/>
                  <a:gd name="T3" fmla="*/ 44 h 44"/>
                  <a:gd name="T4" fmla="*/ 127 w 136"/>
                  <a:gd name="T5" fmla="*/ 44 h 44"/>
                  <a:gd name="T6" fmla="*/ 136 w 136"/>
                  <a:gd name="T7" fmla="*/ 34 h 44"/>
                  <a:gd name="T8" fmla="*/ 136 w 136"/>
                  <a:gd name="T9" fmla="*/ 10 h 44"/>
                  <a:gd name="T10" fmla="*/ 127 w 136"/>
                  <a:gd name="T11" fmla="*/ 0 h 44"/>
                  <a:gd name="T12" fmla="*/ 10 w 136"/>
                  <a:gd name="T13" fmla="*/ 0 h 44"/>
                  <a:gd name="T14" fmla="*/ 0 w 136"/>
                  <a:gd name="T15" fmla="*/ 10 h 44"/>
                  <a:gd name="T16" fmla="*/ 0 w 136"/>
                  <a:gd name="T17" fmla="*/ 3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6" h="44">
                    <a:moveTo>
                      <a:pt x="0" y="34"/>
                    </a:moveTo>
                    <a:cubicBezTo>
                      <a:pt x="0" y="40"/>
                      <a:pt x="4" y="44"/>
                      <a:pt x="10" y="44"/>
                    </a:cubicBezTo>
                    <a:cubicBezTo>
                      <a:pt x="127" y="44"/>
                      <a:pt x="127" y="44"/>
                      <a:pt x="127" y="44"/>
                    </a:cubicBezTo>
                    <a:cubicBezTo>
                      <a:pt x="132" y="44"/>
                      <a:pt x="136" y="40"/>
                      <a:pt x="136" y="34"/>
                    </a:cubicBezTo>
                    <a:cubicBezTo>
                      <a:pt x="136" y="10"/>
                      <a:pt x="136" y="10"/>
                      <a:pt x="136" y="10"/>
                    </a:cubicBezTo>
                    <a:cubicBezTo>
                      <a:pt x="136" y="5"/>
                      <a:pt x="132" y="0"/>
                      <a:pt x="127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4" y="0"/>
                      <a:pt x="0" y="5"/>
                      <a:pt x="0" y="10"/>
                    </a:cubicBezTo>
                    <a:lnTo>
                      <a:pt x="0" y="34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528" name="Freeform 45">
                <a:extLst>
                  <a:ext uri="{FF2B5EF4-FFF2-40B4-BE49-F238E27FC236}">
                    <a16:creationId xmlns:a16="http://schemas.microsoft.com/office/drawing/2014/main" xmlns="" id="{AEF7538A-498D-46E4-82ED-ABEA56F4BE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40516" y="5681133"/>
                <a:ext cx="731838" cy="1063625"/>
              </a:xfrm>
              <a:custGeom>
                <a:avLst/>
                <a:gdLst>
                  <a:gd name="T0" fmla="*/ 136 w 136"/>
                  <a:gd name="T1" fmla="*/ 190 h 199"/>
                  <a:gd name="T2" fmla="*/ 127 w 136"/>
                  <a:gd name="T3" fmla="*/ 199 h 199"/>
                  <a:gd name="T4" fmla="*/ 10 w 136"/>
                  <a:gd name="T5" fmla="*/ 199 h 199"/>
                  <a:gd name="T6" fmla="*/ 0 w 136"/>
                  <a:gd name="T7" fmla="*/ 190 h 199"/>
                  <a:gd name="T8" fmla="*/ 0 w 136"/>
                  <a:gd name="T9" fmla="*/ 9 h 199"/>
                  <a:gd name="T10" fmla="*/ 10 w 136"/>
                  <a:gd name="T11" fmla="*/ 0 h 199"/>
                  <a:gd name="T12" fmla="*/ 127 w 136"/>
                  <a:gd name="T13" fmla="*/ 0 h 199"/>
                  <a:gd name="T14" fmla="*/ 136 w 136"/>
                  <a:gd name="T15" fmla="*/ 9 h 199"/>
                  <a:gd name="T16" fmla="*/ 136 w 136"/>
                  <a:gd name="T17" fmla="*/ 190 h 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6" h="199">
                    <a:moveTo>
                      <a:pt x="136" y="190"/>
                    </a:moveTo>
                    <a:cubicBezTo>
                      <a:pt x="136" y="195"/>
                      <a:pt x="132" y="199"/>
                      <a:pt x="127" y="199"/>
                    </a:cubicBezTo>
                    <a:cubicBezTo>
                      <a:pt x="10" y="199"/>
                      <a:pt x="10" y="199"/>
                      <a:pt x="10" y="199"/>
                    </a:cubicBezTo>
                    <a:cubicBezTo>
                      <a:pt x="4" y="199"/>
                      <a:pt x="0" y="195"/>
                      <a:pt x="0" y="190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4"/>
                      <a:pt x="4" y="0"/>
                      <a:pt x="10" y="0"/>
                    </a:cubicBezTo>
                    <a:cubicBezTo>
                      <a:pt x="127" y="0"/>
                      <a:pt x="127" y="0"/>
                      <a:pt x="127" y="0"/>
                    </a:cubicBezTo>
                    <a:cubicBezTo>
                      <a:pt x="132" y="0"/>
                      <a:pt x="136" y="4"/>
                      <a:pt x="136" y="9"/>
                    </a:cubicBezTo>
                    <a:lnTo>
                      <a:pt x="136" y="190"/>
                    </a:ln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529" name="Freeform 47">
                <a:extLst>
                  <a:ext uri="{FF2B5EF4-FFF2-40B4-BE49-F238E27FC236}">
                    <a16:creationId xmlns:a16="http://schemas.microsoft.com/office/drawing/2014/main" xmlns="" id="{E689D4B3-2F94-4E12-A51F-6AEC4CE607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7354" y="6476470"/>
                <a:ext cx="544513" cy="171450"/>
              </a:xfrm>
              <a:custGeom>
                <a:avLst/>
                <a:gdLst>
                  <a:gd name="T0" fmla="*/ 0 w 101"/>
                  <a:gd name="T1" fmla="*/ 23 h 32"/>
                  <a:gd name="T2" fmla="*/ 9 w 101"/>
                  <a:gd name="T3" fmla="*/ 32 h 32"/>
                  <a:gd name="T4" fmla="*/ 91 w 101"/>
                  <a:gd name="T5" fmla="*/ 32 h 32"/>
                  <a:gd name="T6" fmla="*/ 101 w 101"/>
                  <a:gd name="T7" fmla="*/ 23 h 32"/>
                  <a:gd name="T8" fmla="*/ 101 w 101"/>
                  <a:gd name="T9" fmla="*/ 9 h 32"/>
                  <a:gd name="T10" fmla="*/ 91 w 101"/>
                  <a:gd name="T11" fmla="*/ 0 h 32"/>
                  <a:gd name="T12" fmla="*/ 9 w 101"/>
                  <a:gd name="T13" fmla="*/ 0 h 32"/>
                  <a:gd name="T14" fmla="*/ 0 w 101"/>
                  <a:gd name="T15" fmla="*/ 9 h 32"/>
                  <a:gd name="T16" fmla="*/ 0 w 101"/>
                  <a:gd name="T17" fmla="*/ 2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1" h="32">
                    <a:moveTo>
                      <a:pt x="0" y="23"/>
                    </a:moveTo>
                    <a:cubicBezTo>
                      <a:pt x="0" y="28"/>
                      <a:pt x="4" y="32"/>
                      <a:pt x="9" y="32"/>
                    </a:cubicBezTo>
                    <a:cubicBezTo>
                      <a:pt x="91" y="32"/>
                      <a:pt x="91" y="32"/>
                      <a:pt x="91" y="32"/>
                    </a:cubicBezTo>
                    <a:cubicBezTo>
                      <a:pt x="97" y="32"/>
                      <a:pt x="101" y="28"/>
                      <a:pt x="101" y="23"/>
                    </a:cubicBezTo>
                    <a:cubicBezTo>
                      <a:pt x="101" y="9"/>
                      <a:pt x="101" y="9"/>
                      <a:pt x="101" y="9"/>
                    </a:cubicBezTo>
                    <a:cubicBezTo>
                      <a:pt x="101" y="4"/>
                      <a:pt x="97" y="0"/>
                      <a:pt x="91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4" y="0"/>
                      <a:pt x="0" y="4"/>
                      <a:pt x="0" y="9"/>
                    </a:cubicBezTo>
                    <a:lnTo>
                      <a:pt x="0" y="23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16"/>
              </a:p>
            </p:txBody>
          </p:sp>
          <p:sp>
            <p:nvSpPr>
              <p:cNvPr id="530" name="Freeform 66">
                <a:extLst>
                  <a:ext uri="{FF2B5EF4-FFF2-40B4-BE49-F238E27FC236}">
                    <a16:creationId xmlns:a16="http://schemas.microsoft.com/office/drawing/2014/main" xmlns="" id="{5DFB631E-B85A-4C4D-BC86-17D820F84B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40516" y="6749520"/>
                <a:ext cx="731838" cy="234950"/>
              </a:xfrm>
              <a:custGeom>
                <a:avLst/>
                <a:gdLst>
                  <a:gd name="T0" fmla="*/ 0 w 136"/>
                  <a:gd name="T1" fmla="*/ 34 h 44"/>
                  <a:gd name="T2" fmla="*/ 10 w 136"/>
                  <a:gd name="T3" fmla="*/ 44 h 44"/>
                  <a:gd name="T4" fmla="*/ 127 w 136"/>
                  <a:gd name="T5" fmla="*/ 44 h 44"/>
                  <a:gd name="T6" fmla="*/ 136 w 136"/>
                  <a:gd name="T7" fmla="*/ 34 h 44"/>
                  <a:gd name="T8" fmla="*/ 136 w 136"/>
                  <a:gd name="T9" fmla="*/ 10 h 44"/>
                  <a:gd name="T10" fmla="*/ 127 w 136"/>
                  <a:gd name="T11" fmla="*/ 0 h 44"/>
                  <a:gd name="T12" fmla="*/ 10 w 136"/>
                  <a:gd name="T13" fmla="*/ 0 h 44"/>
                  <a:gd name="T14" fmla="*/ 0 w 136"/>
                  <a:gd name="T15" fmla="*/ 10 h 44"/>
                  <a:gd name="T16" fmla="*/ 0 w 136"/>
                  <a:gd name="T17" fmla="*/ 3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6" h="44">
                    <a:moveTo>
                      <a:pt x="0" y="34"/>
                    </a:moveTo>
                    <a:cubicBezTo>
                      <a:pt x="0" y="39"/>
                      <a:pt x="4" y="44"/>
                      <a:pt x="10" y="44"/>
                    </a:cubicBezTo>
                    <a:cubicBezTo>
                      <a:pt x="127" y="44"/>
                      <a:pt x="127" y="44"/>
                      <a:pt x="127" y="44"/>
                    </a:cubicBezTo>
                    <a:cubicBezTo>
                      <a:pt x="132" y="44"/>
                      <a:pt x="136" y="39"/>
                      <a:pt x="136" y="34"/>
                    </a:cubicBezTo>
                    <a:cubicBezTo>
                      <a:pt x="136" y="10"/>
                      <a:pt x="136" y="10"/>
                      <a:pt x="136" y="10"/>
                    </a:cubicBezTo>
                    <a:cubicBezTo>
                      <a:pt x="136" y="4"/>
                      <a:pt x="132" y="0"/>
                      <a:pt x="127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4" y="0"/>
                      <a:pt x="0" y="4"/>
                      <a:pt x="0" y="10"/>
                    </a:cubicBezTo>
                    <a:lnTo>
                      <a:pt x="0" y="34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531" name="Freeform 68">
                <a:extLst>
                  <a:ext uri="{FF2B5EF4-FFF2-40B4-BE49-F238E27FC236}">
                    <a16:creationId xmlns:a16="http://schemas.microsoft.com/office/drawing/2014/main" xmlns="" id="{28F8A73A-3A1C-4FF2-8935-2D03F3C55D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04041" y="7006695"/>
                <a:ext cx="468313" cy="384175"/>
              </a:xfrm>
              <a:custGeom>
                <a:avLst/>
                <a:gdLst>
                  <a:gd name="T0" fmla="*/ 33 w 87"/>
                  <a:gd name="T1" fmla="*/ 72 h 72"/>
                  <a:gd name="T2" fmla="*/ 79 w 87"/>
                  <a:gd name="T3" fmla="*/ 72 h 72"/>
                  <a:gd name="T4" fmla="*/ 87 w 87"/>
                  <a:gd name="T5" fmla="*/ 64 h 72"/>
                  <a:gd name="T6" fmla="*/ 87 w 87"/>
                  <a:gd name="T7" fmla="*/ 8 h 72"/>
                  <a:gd name="T8" fmla="*/ 79 w 87"/>
                  <a:gd name="T9" fmla="*/ 0 h 72"/>
                  <a:gd name="T10" fmla="*/ 33 w 87"/>
                  <a:gd name="T11" fmla="*/ 0 h 72"/>
                  <a:gd name="T12" fmla="*/ 0 w 87"/>
                  <a:gd name="T13" fmla="*/ 33 h 72"/>
                  <a:gd name="T14" fmla="*/ 0 w 87"/>
                  <a:gd name="T15" fmla="*/ 39 h 72"/>
                  <a:gd name="T16" fmla="*/ 33 w 87"/>
                  <a:gd name="T17" fmla="*/ 7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7" h="72">
                    <a:moveTo>
                      <a:pt x="33" y="72"/>
                    </a:moveTo>
                    <a:cubicBezTo>
                      <a:pt x="79" y="72"/>
                      <a:pt x="79" y="72"/>
                      <a:pt x="79" y="72"/>
                    </a:cubicBezTo>
                    <a:cubicBezTo>
                      <a:pt x="84" y="72"/>
                      <a:pt x="87" y="68"/>
                      <a:pt x="87" y="64"/>
                    </a:cubicBezTo>
                    <a:cubicBezTo>
                      <a:pt x="87" y="8"/>
                      <a:pt x="87" y="8"/>
                      <a:pt x="87" y="8"/>
                    </a:cubicBezTo>
                    <a:cubicBezTo>
                      <a:pt x="87" y="3"/>
                      <a:pt x="84" y="0"/>
                      <a:pt x="79" y="0"/>
                    </a:cubicBezTo>
                    <a:cubicBezTo>
                      <a:pt x="33" y="0"/>
                      <a:pt x="33" y="0"/>
                      <a:pt x="33" y="0"/>
                    </a:cubicBezTo>
                    <a:cubicBezTo>
                      <a:pt x="15" y="0"/>
                      <a:pt x="0" y="14"/>
                      <a:pt x="0" y="33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0" y="57"/>
                      <a:pt x="15" y="72"/>
                      <a:pt x="33" y="72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532" name="Freeform 69">
                <a:extLst>
                  <a:ext uri="{FF2B5EF4-FFF2-40B4-BE49-F238E27FC236}">
                    <a16:creationId xmlns:a16="http://schemas.microsoft.com/office/drawing/2014/main" xmlns="" id="{69307338-8EAA-4D41-A536-B1AA1EE928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4879" y="7171795"/>
                <a:ext cx="58738" cy="58738"/>
              </a:xfrm>
              <a:custGeom>
                <a:avLst/>
                <a:gdLst>
                  <a:gd name="T0" fmla="*/ 8 w 11"/>
                  <a:gd name="T1" fmla="*/ 0 h 11"/>
                  <a:gd name="T2" fmla="*/ 5 w 11"/>
                  <a:gd name="T3" fmla="*/ 0 h 11"/>
                  <a:gd name="T4" fmla="*/ 5 w 11"/>
                  <a:gd name="T5" fmla="*/ 0 h 11"/>
                  <a:gd name="T6" fmla="*/ 0 w 11"/>
                  <a:gd name="T7" fmla="*/ 6 h 11"/>
                  <a:gd name="T8" fmla="*/ 0 w 11"/>
                  <a:gd name="T9" fmla="*/ 8 h 11"/>
                  <a:gd name="T10" fmla="*/ 5 w 11"/>
                  <a:gd name="T11" fmla="*/ 11 h 11"/>
                  <a:gd name="T12" fmla="*/ 5 w 11"/>
                  <a:gd name="T13" fmla="*/ 11 h 11"/>
                  <a:gd name="T14" fmla="*/ 8 w 11"/>
                  <a:gd name="T15" fmla="*/ 11 h 11"/>
                  <a:gd name="T16" fmla="*/ 10 w 11"/>
                  <a:gd name="T17" fmla="*/ 8 h 11"/>
                  <a:gd name="T18" fmla="*/ 11 w 11"/>
                  <a:gd name="T19" fmla="*/ 6 h 11"/>
                  <a:gd name="T20" fmla="*/ 8 w 11"/>
                  <a:gd name="T21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" h="11">
                    <a:moveTo>
                      <a:pt x="8" y="0"/>
                    </a:move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2" y="0"/>
                      <a:pt x="0" y="2"/>
                      <a:pt x="0" y="6"/>
                    </a:cubicBezTo>
                    <a:cubicBezTo>
                      <a:pt x="0" y="6"/>
                      <a:pt x="0" y="7"/>
                      <a:pt x="0" y="8"/>
                    </a:cubicBezTo>
                    <a:cubicBezTo>
                      <a:pt x="1" y="10"/>
                      <a:pt x="3" y="11"/>
                      <a:pt x="5" y="11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8" y="11"/>
                      <a:pt x="8" y="11"/>
                      <a:pt x="8" y="11"/>
                    </a:cubicBezTo>
                    <a:cubicBezTo>
                      <a:pt x="8" y="11"/>
                      <a:pt x="10" y="9"/>
                      <a:pt x="10" y="8"/>
                    </a:cubicBezTo>
                    <a:cubicBezTo>
                      <a:pt x="11" y="7"/>
                      <a:pt x="11" y="6"/>
                      <a:pt x="11" y="6"/>
                    </a:cubicBezTo>
                    <a:cubicBezTo>
                      <a:pt x="11" y="3"/>
                      <a:pt x="8" y="0"/>
                      <a:pt x="8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533" name="Freeform 70">
                <a:extLst>
                  <a:ext uri="{FF2B5EF4-FFF2-40B4-BE49-F238E27FC236}">
                    <a16:creationId xmlns:a16="http://schemas.microsoft.com/office/drawing/2014/main" xmlns="" id="{DC0144AD-14C2-49EF-BD87-06910B77AC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4879" y="7214658"/>
                <a:ext cx="53975" cy="15875"/>
              </a:xfrm>
              <a:custGeom>
                <a:avLst/>
                <a:gdLst>
                  <a:gd name="T0" fmla="*/ 0 w 10"/>
                  <a:gd name="T1" fmla="*/ 0 h 3"/>
                  <a:gd name="T2" fmla="*/ 5 w 10"/>
                  <a:gd name="T3" fmla="*/ 3 h 3"/>
                  <a:gd name="T4" fmla="*/ 5 w 10"/>
                  <a:gd name="T5" fmla="*/ 3 h 3"/>
                  <a:gd name="T6" fmla="*/ 8 w 10"/>
                  <a:gd name="T7" fmla="*/ 3 h 3"/>
                  <a:gd name="T8" fmla="*/ 10 w 10"/>
                  <a:gd name="T9" fmla="*/ 0 h 3"/>
                  <a:gd name="T10" fmla="*/ 0 w 10"/>
                  <a:gd name="T11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" h="3">
                    <a:moveTo>
                      <a:pt x="0" y="0"/>
                    </a:moveTo>
                    <a:cubicBezTo>
                      <a:pt x="1" y="2"/>
                      <a:pt x="3" y="3"/>
                      <a:pt x="5" y="3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8" y="3"/>
                      <a:pt x="10" y="1"/>
                      <a:pt x="1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534" name="Oval 71">
                <a:extLst>
                  <a:ext uri="{FF2B5EF4-FFF2-40B4-BE49-F238E27FC236}">
                    <a16:creationId xmlns:a16="http://schemas.microsoft.com/office/drawing/2014/main" xmlns="" id="{6F76F7A7-588D-42F9-82F1-2353D9B41A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1866" y="7167033"/>
                <a:ext cx="69850" cy="69850"/>
              </a:xfrm>
              <a:prstGeom prst="ellipse">
                <a:avLst/>
              </a:prstGeom>
              <a:solidFill>
                <a:srgbClr val="6E726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535" name="Oval 72">
                <a:extLst>
                  <a:ext uri="{FF2B5EF4-FFF2-40B4-BE49-F238E27FC236}">
                    <a16:creationId xmlns:a16="http://schemas.microsoft.com/office/drawing/2014/main" xmlns="" id="{37A87AE2-F7E9-41EA-B0D7-E8F58F8910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1866" y="7167033"/>
                <a:ext cx="69850" cy="69850"/>
              </a:xfrm>
              <a:prstGeom prst="ellipse">
                <a:avLst/>
              </a:prstGeom>
              <a:solidFill>
                <a:schemeClr val="tx1">
                  <a:lumMod val="85000"/>
                </a:schemeClr>
              </a:solidFill>
              <a:ln>
                <a:noFill/>
              </a:ln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536" name="Oval 73">
                <a:extLst>
                  <a:ext uri="{FF2B5EF4-FFF2-40B4-BE49-F238E27FC236}">
                    <a16:creationId xmlns:a16="http://schemas.microsoft.com/office/drawing/2014/main" xmlns="" id="{E8951EB3-94DC-4DCB-9CB8-D85813D7F2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97741" y="7178145"/>
                <a:ext cx="42863" cy="47625"/>
              </a:xfrm>
              <a:prstGeom prst="ellipse">
                <a:avLst/>
              </a:prstGeom>
              <a:solidFill>
                <a:srgbClr val="60606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537" name="Oval 74">
                <a:extLst>
                  <a:ext uri="{FF2B5EF4-FFF2-40B4-BE49-F238E27FC236}">
                    <a16:creationId xmlns:a16="http://schemas.microsoft.com/office/drawing/2014/main" xmlns="" id="{2B4DA07B-AEAD-49EF-8D93-660E16BE23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97741" y="7178145"/>
                <a:ext cx="42863" cy="47625"/>
              </a:xfrm>
              <a:prstGeom prst="ellipse">
                <a:avLst/>
              </a:prstGeom>
              <a:solidFill>
                <a:srgbClr val="7F7F7F"/>
              </a:solidFill>
              <a:ln>
                <a:noFill/>
              </a:ln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16"/>
              </a:p>
            </p:txBody>
          </p:sp>
          <p:sp>
            <p:nvSpPr>
              <p:cNvPr id="538" name="Oval 41">
                <a:extLst>
                  <a:ext uri="{FF2B5EF4-FFF2-40B4-BE49-F238E27FC236}">
                    <a16:creationId xmlns:a16="http://schemas.microsoft.com/office/drawing/2014/main" xmlns="" id="{F544D6FA-01FF-47CD-B129-8DF8400E65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23701" y="5540005"/>
                <a:ext cx="46014" cy="45719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539" name="Oval 41">
                <a:extLst>
                  <a:ext uri="{FF2B5EF4-FFF2-40B4-BE49-F238E27FC236}">
                    <a16:creationId xmlns:a16="http://schemas.microsoft.com/office/drawing/2014/main" xmlns="" id="{29903C29-17C0-4A8B-94DA-1FA9B18631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04714" y="5540005"/>
                <a:ext cx="46014" cy="45719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</p:grpSp>
        <p:grpSp>
          <p:nvGrpSpPr>
            <p:cNvPr id="505" name="Group 504">
              <a:extLst>
                <a:ext uri="{FF2B5EF4-FFF2-40B4-BE49-F238E27FC236}">
                  <a16:creationId xmlns:a16="http://schemas.microsoft.com/office/drawing/2014/main" xmlns="" id="{EB46A555-501A-4A2B-98DE-39869BEFE77A}"/>
                </a:ext>
              </a:extLst>
            </p:cNvPr>
            <p:cNvGrpSpPr/>
            <p:nvPr/>
          </p:nvGrpSpPr>
          <p:grpSpPr>
            <a:xfrm flipH="1">
              <a:off x="3812222" y="3980920"/>
              <a:ext cx="1012825" cy="3409950"/>
              <a:chOff x="2159529" y="3980920"/>
              <a:chExt cx="1012825" cy="3409950"/>
            </a:xfrm>
          </p:grpSpPr>
          <p:sp>
            <p:nvSpPr>
              <p:cNvPr id="506" name="Freeform 13">
                <a:extLst>
                  <a:ext uri="{FF2B5EF4-FFF2-40B4-BE49-F238E27FC236}">
                    <a16:creationId xmlns:a16="http://schemas.microsoft.com/office/drawing/2014/main" xmlns="" id="{11559FFD-0BAC-491C-A8E6-C105543985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59529" y="7006695"/>
                <a:ext cx="1012825" cy="384175"/>
              </a:xfrm>
              <a:custGeom>
                <a:avLst/>
                <a:gdLst>
                  <a:gd name="T0" fmla="*/ 32 w 188"/>
                  <a:gd name="T1" fmla="*/ 0 h 72"/>
                  <a:gd name="T2" fmla="*/ 0 w 188"/>
                  <a:gd name="T3" fmla="*/ 33 h 72"/>
                  <a:gd name="T4" fmla="*/ 0 w 188"/>
                  <a:gd name="T5" fmla="*/ 39 h 72"/>
                  <a:gd name="T6" fmla="*/ 3 w 188"/>
                  <a:gd name="T7" fmla="*/ 53 h 72"/>
                  <a:gd name="T8" fmla="*/ 32 w 188"/>
                  <a:gd name="T9" fmla="*/ 72 h 72"/>
                  <a:gd name="T10" fmla="*/ 180 w 188"/>
                  <a:gd name="T11" fmla="*/ 72 h 72"/>
                  <a:gd name="T12" fmla="*/ 188 w 188"/>
                  <a:gd name="T13" fmla="*/ 64 h 72"/>
                  <a:gd name="T14" fmla="*/ 188 w 188"/>
                  <a:gd name="T15" fmla="*/ 53 h 72"/>
                  <a:gd name="T16" fmla="*/ 188 w 188"/>
                  <a:gd name="T17" fmla="*/ 8 h 72"/>
                  <a:gd name="T18" fmla="*/ 180 w 188"/>
                  <a:gd name="T19" fmla="*/ 0 h 72"/>
                  <a:gd name="T20" fmla="*/ 32 w 188"/>
                  <a:gd name="T21" fmla="*/ 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88" h="72">
                    <a:moveTo>
                      <a:pt x="32" y="0"/>
                    </a:moveTo>
                    <a:cubicBezTo>
                      <a:pt x="14" y="0"/>
                      <a:pt x="0" y="14"/>
                      <a:pt x="0" y="33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0" y="44"/>
                      <a:pt x="1" y="48"/>
                      <a:pt x="3" y="53"/>
                    </a:cubicBezTo>
                    <a:cubicBezTo>
                      <a:pt x="8" y="64"/>
                      <a:pt x="19" y="72"/>
                      <a:pt x="32" y="72"/>
                    </a:cubicBezTo>
                    <a:cubicBezTo>
                      <a:pt x="180" y="72"/>
                      <a:pt x="180" y="72"/>
                      <a:pt x="180" y="72"/>
                    </a:cubicBezTo>
                    <a:cubicBezTo>
                      <a:pt x="185" y="72"/>
                      <a:pt x="188" y="68"/>
                      <a:pt x="188" y="64"/>
                    </a:cubicBezTo>
                    <a:cubicBezTo>
                      <a:pt x="188" y="53"/>
                      <a:pt x="188" y="53"/>
                      <a:pt x="188" y="53"/>
                    </a:cubicBezTo>
                    <a:cubicBezTo>
                      <a:pt x="188" y="8"/>
                      <a:pt x="188" y="8"/>
                      <a:pt x="188" y="8"/>
                    </a:cubicBezTo>
                    <a:cubicBezTo>
                      <a:pt x="188" y="3"/>
                      <a:pt x="185" y="0"/>
                      <a:pt x="180" y="0"/>
                    </a:cubicBezTo>
                    <a:lnTo>
                      <a:pt x="32" y="0"/>
                    </a:ln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507" name="Freeform 14">
                <a:extLst>
                  <a:ext uri="{FF2B5EF4-FFF2-40B4-BE49-F238E27FC236}">
                    <a16:creationId xmlns:a16="http://schemas.microsoft.com/office/drawing/2014/main" xmlns="" id="{142A44B2-6D0E-473B-93AC-6CC3FA7A74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75404" y="7289270"/>
                <a:ext cx="996950" cy="101600"/>
              </a:xfrm>
              <a:custGeom>
                <a:avLst/>
                <a:gdLst>
                  <a:gd name="T0" fmla="*/ 0 w 185"/>
                  <a:gd name="T1" fmla="*/ 0 h 19"/>
                  <a:gd name="T2" fmla="*/ 29 w 185"/>
                  <a:gd name="T3" fmla="*/ 19 h 19"/>
                  <a:gd name="T4" fmla="*/ 177 w 185"/>
                  <a:gd name="T5" fmla="*/ 19 h 19"/>
                  <a:gd name="T6" fmla="*/ 185 w 185"/>
                  <a:gd name="T7" fmla="*/ 11 h 19"/>
                  <a:gd name="T8" fmla="*/ 185 w 185"/>
                  <a:gd name="T9" fmla="*/ 0 h 19"/>
                  <a:gd name="T10" fmla="*/ 0 w 185"/>
                  <a:gd name="T11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5" h="19">
                    <a:moveTo>
                      <a:pt x="0" y="0"/>
                    </a:moveTo>
                    <a:cubicBezTo>
                      <a:pt x="5" y="11"/>
                      <a:pt x="16" y="19"/>
                      <a:pt x="29" y="19"/>
                    </a:cubicBezTo>
                    <a:cubicBezTo>
                      <a:pt x="177" y="19"/>
                      <a:pt x="177" y="19"/>
                      <a:pt x="177" y="19"/>
                    </a:cubicBezTo>
                    <a:cubicBezTo>
                      <a:pt x="182" y="19"/>
                      <a:pt x="185" y="15"/>
                      <a:pt x="185" y="11"/>
                    </a:cubicBezTo>
                    <a:cubicBezTo>
                      <a:pt x="185" y="0"/>
                      <a:pt x="185" y="0"/>
                      <a:pt x="185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508" name="Freeform 35">
                <a:extLst>
                  <a:ext uri="{FF2B5EF4-FFF2-40B4-BE49-F238E27FC236}">
                    <a16:creationId xmlns:a16="http://schemas.microsoft.com/office/drawing/2014/main" xmlns="" id="{666F3990-6172-4A26-BA7F-B9F3000824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45279" y="3980920"/>
                <a:ext cx="727075" cy="1463675"/>
              </a:xfrm>
              <a:custGeom>
                <a:avLst/>
                <a:gdLst>
                  <a:gd name="T0" fmla="*/ 135 w 135"/>
                  <a:gd name="T1" fmla="*/ 9 h 274"/>
                  <a:gd name="T2" fmla="*/ 126 w 135"/>
                  <a:gd name="T3" fmla="*/ 0 h 274"/>
                  <a:gd name="T4" fmla="*/ 58 w 135"/>
                  <a:gd name="T5" fmla="*/ 0 h 274"/>
                  <a:gd name="T6" fmla="*/ 47 w 135"/>
                  <a:gd name="T7" fmla="*/ 9 h 274"/>
                  <a:gd name="T8" fmla="*/ 1 w 135"/>
                  <a:gd name="T9" fmla="*/ 265 h 274"/>
                  <a:gd name="T10" fmla="*/ 9 w 135"/>
                  <a:gd name="T11" fmla="*/ 274 h 274"/>
                  <a:gd name="T12" fmla="*/ 126 w 135"/>
                  <a:gd name="T13" fmla="*/ 274 h 274"/>
                  <a:gd name="T14" fmla="*/ 135 w 135"/>
                  <a:gd name="T15" fmla="*/ 265 h 274"/>
                  <a:gd name="T16" fmla="*/ 135 w 135"/>
                  <a:gd name="T17" fmla="*/ 9 h 2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5" h="274">
                    <a:moveTo>
                      <a:pt x="135" y="9"/>
                    </a:moveTo>
                    <a:cubicBezTo>
                      <a:pt x="135" y="4"/>
                      <a:pt x="131" y="0"/>
                      <a:pt x="126" y="0"/>
                    </a:cubicBezTo>
                    <a:cubicBezTo>
                      <a:pt x="58" y="0"/>
                      <a:pt x="58" y="0"/>
                      <a:pt x="58" y="0"/>
                    </a:cubicBezTo>
                    <a:cubicBezTo>
                      <a:pt x="53" y="0"/>
                      <a:pt x="48" y="4"/>
                      <a:pt x="47" y="9"/>
                    </a:cubicBezTo>
                    <a:cubicBezTo>
                      <a:pt x="1" y="265"/>
                      <a:pt x="1" y="265"/>
                      <a:pt x="1" y="265"/>
                    </a:cubicBezTo>
                    <a:cubicBezTo>
                      <a:pt x="0" y="270"/>
                      <a:pt x="3" y="274"/>
                      <a:pt x="9" y="274"/>
                    </a:cubicBezTo>
                    <a:cubicBezTo>
                      <a:pt x="126" y="274"/>
                      <a:pt x="126" y="274"/>
                      <a:pt x="126" y="274"/>
                    </a:cubicBezTo>
                    <a:cubicBezTo>
                      <a:pt x="131" y="274"/>
                      <a:pt x="135" y="270"/>
                      <a:pt x="135" y="265"/>
                    </a:cubicBezTo>
                    <a:lnTo>
                      <a:pt x="135" y="9"/>
                    </a:ln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509" name="Oval 41">
                <a:extLst>
                  <a:ext uri="{FF2B5EF4-FFF2-40B4-BE49-F238E27FC236}">
                    <a16:creationId xmlns:a16="http://schemas.microsoft.com/office/drawing/2014/main" xmlns="" id="{6CDD4726-38F9-4E6B-A7F5-051D036C43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19916" y="5060420"/>
                <a:ext cx="247650" cy="246063"/>
              </a:xfrm>
              <a:prstGeom prst="ellipse">
                <a:avLst/>
              </a:prstGeom>
              <a:solidFill>
                <a:srgbClr val="7F7F7F"/>
              </a:solidFill>
              <a:ln>
                <a:noFill/>
              </a:ln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16"/>
              </a:p>
            </p:txBody>
          </p:sp>
          <p:sp>
            <p:nvSpPr>
              <p:cNvPr id="510" name="Freeform 43">
                <a:extLst>
                  <a:ext uri="{FF2B5EF4-FFF2-40B4-BE49-F238E27FC236}">
                    <a16:creationId xmlns:a16="http://schemas.microsoft.com/office/drawing/2014/main" xmlns="" id="{F7ED32AC-B5E6-4860-83A4-0830B198B9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40516" y="5444595"/>
                <a:ext cx="731838" cy="236538"/>
              </a:xfrm>
              <a:custGeom>
                <a:avLst/>
                <a:gdLst>
                  <a:gd name="T0" fmla="*/ 0 w 136"/>
                  <a:gd name="T1" fmla="*/ 34 h 44"/>
                  <a:gd name="T2" fmla="*/ 10 w 136"/>
                  <a:gd name="T3" fmla="*/ 44 h 44"/>
                  <a:gd name="T4" fmla="*/ 127 w 136"/>
                  <a:gd name="T5" fmla="*/ 44 h 44"/>
                  <a:gd name="T6" fmla="*/ 136 w 136"/>
                  <a:gd name="T7" fmla="*/ 34 h 44"/>
                  <a:gd name="T8" fmla="*/ 136 w 136"/>
                  <a:gd name="T9" fmla="*/ 10 h 44"/>
                  <a:gd name="T10" fmla="*/ 127 w 136"/>
                  <a:gd name="T11" fmla="*/ 0 h 44"/>
                  <a:gd name="T12" fmla="*/ 10 w 136"/>
                  <a:gd name="T13" fmla="*/ 0 h 44"/>
                  <a:gd name="T14" fmla="*/ 0 w 136"/>
                  <a:gd name="T15" fmla="*/ 10 h 44"/>
                  <a:gd name="T16" fmla="*/ 0 w 136"/>
                  <a:gd name="T17" fmla="*/ 3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6" h="44">
                    <a:moveTo>
                      <a:pt x="0" y="34"/>
                    </a:moveTo>
                    <a:cubicBezTo>
                      <a:pt x="0" y="40"/>
                      <a:pt x="4" y="44"/>
                      <a:pt x="10" y="44"/>
                    </a:cubicBezTo>
                    <a:cubicBezTo>
                      <a:pt x="127" y="44"/>
                      <a:pt x="127" y="44"/>
                      <a:pt x="127" y="44"/>
                    </a:cubicBezTo>
                    <a:cubicBezTo>
                      <a:pt x="132" y="44"/>
                      <a:pt x="136" y="40"/>
                      <a:pt x="136" y="34"/>
                    </a:cubicBezTo>
                    <a:cubicBezTo>
                      <a:pt x="136" y="10"/>
                      <a:pt x="136" y="10"/>
                      <a:pt x="136" y="10"/>
                    </a:cubicBezTo>
                    <a:cubicBezTo>
                      <a:pt x="136" y="5"/>
                      <a:pt x="132" y="0"/>
                      <a:pt x="127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4" y="0"/>
                      <a:pt x="0" y="5"/>
                      <a:pt x="0" y="10"/>
                    </a:cubicBezTo>
                    <a:lnTo>
                      <a:pt x="0" y="34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511" name="Freeform 45">
                <a:extLst>
                  <a:ext uri="{FF2B5EF4-FFF2-40B4-BE49-F238E27FC236}">
                    <a16:creationId xmlns:a16="http://schemas.microsoft.com/office/drawing/2014/main" xmlns="" id="{A5114AF3-2581-43D1-B8B5-FDBBA77336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40516" y="5681133"/>
                <a:ext cx="731838" cy="1063625"/>
              </a:xfrm>
              <a:custGeom>
                <a:avLst/>
                <a:gdLst>
                  <a:gd name="T0" fmla="*/ 136 w 136"/>
                  <a:gd name="T1" fmla="*/ 190 h 199"/>
                  <a:gd name="T2" fmla="*/ 127 w 136"/>
                  <a:gd name="T3" fmla="*/ 199 h 199"/>
                  <a:gd name="T4" fmla="*/ 10 w 136"/>
                  <a:gd name="T5" fmla="*/ 199 h 199"/>
                  <a:gd name="T6" fmla="*/ 0 w 136"/>
                  <a:gd name="T7" fmla="*/ 190 h 199"/>
                  <a:gd name="T8" fmla="*/ 0 w 136"/>
                  <a:gd name="T9" fmla="*/ 9 h 199"/>
                  <a:gd name="T10" fmla="*/ 10 w 136"/>
                  <a:gd name="T11" fmla="*/ 0 h 199"/>
                  <a:gd name="T12" fmla="*/ 127 w 136"/>
                  <a:gd name="T13" fmla="*/ 0 h 199"/>
                  <a:gd name="T14" fmla="*/ 136 w 136"/>
                  <a:gd name="T15" fmla="*/ 9 h 199"/>
                  <a:gd name="T16" fmla="*/ 136 w 136"/>
                  <a:gd name="T17" fmla="*/ 190 h 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6" h="199">
                    <a:moveTo>
                      <a:pt x="136" y="190"/>
                    </a:moveTo>
                    <a:cubicBezTo>
                      <a:pt x="136" y="195"/>
                      <a:pt x="132" y="199"/>
                      <a:pt x="127" y="199"/>
                    </a:cubicBezTo>
                    <a:cubicBezTo>
                      <a:pt x="10" y="199"/>
                      <a:pt x="10" y="199"/>
                      <a:pt x="10" y="199"/>
                    </a:cubicBezTo>
                    <a:cubicBezTo>
                      <a:pt x="4" y="199"/>
                      <a:pt x="0" y="195"/>
                      <a:pt x="0" y="190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4"/>
                      <a:pt x="4" y="0"/>
                      <a:pt x="10" y="0"/>
                    </a:cubicBezTo>
                    <a:cubicBezTo>
                      <a:pt x="127" y="0"/>
                      <a:pt x="127" y="0"/>
                      <a:pt x="127" y="0"/>
                    </a:cubicBezTo>
                    <a:cubicBezTo>
                      <a:pt x="132" y="0"/>
                      <a:pt x="136" y="4"/>
                      <a:pt x="136" y="9"/>
                    </a:cubicBezTo>
                    <a:lnTo>
                      <a:pt x="136" y="190"/>
                    </a:ln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512" name="Freeform 47">
                <a:extLst>
                  <a:ext uri="{FF2B5EF4-FFF2-40B4-BE49-F238E27FC236}">
                    <a16:creationId xmlns:a16="http://schemas.microsoft.com/office/drawing/2014/main" xmlns="" id="{972DB60D-5943-46C9-A7D1-7158E1D175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7354" y="6476470"/>
                <a:ext cx="544513" cy="171450"/>
              </a:xfrm>
              <a:custGeom>
                <a:avLst/>
                <a:gdLst>
                  <a:gd name="T0" fmla="*/ 0 w 101"/>
                  <a:gd name="T1" fmla="*/ 23 h 32"/>
                  <a:gd name="T2" fmla="*/ 9 w 101"/>
                  <a:gd name="T3" fmla="*/ 32 h 32"/>
                  <a:gd name="T4" fmla="*/ 91 w 101"/>
                  <a:gd name="T5" fmla="*/ 32 h 32"/>
                  <a:gd name="T6" fmla="*/ 101 w 101"/>
                  <a:gd name="T7" fmla="*/ 23 h 32"/>
                  <a:gd name="T8" fmla="*/ 101 w 101"/>
                  <a:gd name="T9" fmla="*/ 9 h 32"/>
                  <a:gd name="T10" fmla="*/ 91 w 101"/>
                  <a:gd name="T11" fmla="*/ 0 h 32"/>
                  <a:gd name="T12" fmla="*/ 9 w 101"/>
                  <a:gd name="T13" fmla="*/ 0 h 32"/>
                  <a:gd name="T14" fmla="*/ 0 w 101"/>
                  <a:gd name="T15" fmla="*/ 9 h 32"/>
                  <a:gd name="T16" fmla="*/ 0 w 101"/>
                  <a:gd name="T17" fmla="*/ 2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1" h="32">
                    <a:moveTo>
                      <a:pt x="0" y="23"/>
                    </a:moveTo>
                    <a:cubicBezTo>
                      <a:pt x="0" y="28"/>
                      <a:pt x="4" y="32"/>
                      <a:pt x="9" y="32"/>
                    </a:cubicBezTo>
                    <a:cubicBezTo>
                      <a:pt x="91" y="32"/>
                      <a:pt x="91" y="32"/>
                      <a:pt x="91" y="32"/>
                    </a:cubicBezTo>
                    <a:cubicBezTo>
                      <a:pt x="97" y="32"/>
                      <a:pt x="101" y="28"/>
                      <a:pt x="101" y="23"/>
                    </a:cubicBezTo>
                    <a:cubicBezTo>
                      <a:pt x="101" y="9"/>
                      <a:pt x="101" y="9"/>
                      <a:pt x="101" y="9"/>
                    </a:cubicBezTo>
                    <a:cubicBezTo>
                      <a:pt x="101" y="4"/>
                      <a:pt x="97" y="0"/>
                      <a:pt x="91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4" y="0"/>
                      <a:pt x="0" y="4"/>
                      <a:pt x="0" y="9"/>
                    </a:cubicBezTo>
                    <a:lnTo>
                      <a:pt x="0" y="23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16"/>
              </a:p>
            </p:txBody>
          </p:sp>
          <p:sp>
            <p:nvSpPr>
              <p:cNvPr id="513" name="Freeform 66">
                <a:extLst>
                  <a:ext uri="{FF2B5EF4-FFF2-40B4-BE49-F238E27FC236}">
                    <a16:creationId xmlns:a16="http://schemas.microsoft.com/office/drawing/2014/main" xmlns="" id="{7DEFCDB5-F4A0-4076-89CC-726FEE5095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40516" y="6749520"/>
                <a:ext cx="731838" cy="234950"/>
              </a:xfrm>
              <a:custGeom>
                <a:avLst/>
                <a:gdLst>
                  <a:gd name="T0" fmla="*/ 0 w 136"/>
                  <a:gd name="T1" fmla="*/ 34 h 44"/>
                  <a:gd name="T2" fmla="*/ 10 w 136"/>
                  <a:gd name="T3" fmla="*/ 44 h 44"/>
                  <a:gd name="T4" fmla="*/ 127 w 136"/>
                  <a:gd name="T5" fmla="*/ 44 h 44"/>
                  <a:gd name="T6" fmla="*/ 136 w 136"/>
                  <a:gd name="T7" fmla="*/ 34 h 44"/>
                  <a:gd name="T8" fmla="*/ 136 w 136"/>
                  <a:gd name="T9" fmla="*/ 10 h 44"/>
                  <a:gd name="T10" fmla="*/ 127 w 136"/>
                  <a:gd name="T11" fmla="*/ 0 h 44"/>
                  <a:gd name="T12" fmla="*/ 10 w 136"/>
                  <a:gd name="T13" fmla="*/ 0 h 44"/>
                  <a:gd name="T14" fmla="*/ 0 w 136"/>
                  <a:gd name="T15" fmla="*/ 10 h 44"/>
                  <a:gd name="T16" fmla="*/ 0 w 136"/>
                  <a:gd name="T17" fmla="*/ 3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6" h="44">
                    <a:moveTo>
                      <a:pt x="0" y="34"/>
                    </a:moveTo>
                    <a:cubicBezTo>
                      <a:pt x="0" y="39"/>
                      <a:pt x="4" y="44"/>
                      <a:pt x="10" y="44"/>
                    </a:cubicBezTo>
                    <a:cubicBezTo>
                      <a:pt x="127" y="44"/>
                      <a:pt x="127" y="44"/>
                      <a:pt x="127" y="44"/>
                    </a:cubicBezTo>
                    <a:cubicBezTo>
                      <a:pt x="132" y="44"/>
                      <a:pt x="136" y="39"/>
                      <a:pt x="136" y="34"/>
                    </a:cubicBezTo>
                    <a:cubicBezTo>
                      <a:pt x="136" y="10"/>
                      <a:pt x="136" y="10"/>
                      <a:pt x="136" y="10"/>
                    </a:cubicBezTo>
                    <a:cubicBezTo>
                      <a:pt x="136" y="4"/>
                      <a:pt x="132" y="0"/>
                      <a:pt x="127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4" y="0"/>
                      <a:pt x="0" y="4"/>
                      <a:pt x="0" y="10"/>
                    </a:cubicBezTo>
                    <a:lnTo>
                      <a:pt x="0" y="34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514" name="Freeform 68">
                <a:extLst>
                  <a:ext uri="{FF2B5EF4-FFF2-40B4-BE49-F238E27FC236}">
                    <a16:creationId xmlns:a16="http://schemas.microsoft.com/office/drawing/2014/main" xmlns="" id="{4C54916E-7569-484A-8DBF-EE0AB515B7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04041" y="7006695"/>
                <a:ext cx="468313" cy="384175"/>
              </a:xfrm>
              <a:custGeom>
                <a:avLst/>
                <a:gdLst>
                  <a:gd name="T0" fmla="*/ 33 w 87"/>
                  <a:gd name="T1" fmla="*/ 72 h 72"/>
                  <a:gd name="T2" fmla="*/ 79 w 87"/>
                  <a:gd name="T3" fmla="*/ 72 h 72"/>
                  <a:gd name="T4" fmla="*/ 87 w 87"/>
                  <a:gd name="T5" fmla="*/ 64 h 72"/>
                  <a:gd name="T6" fmla="*/ 87 w 87"/>
                  <a:gd name="T7" fmla="*/ 8 h 72"/>
                  <a:gd name="T8" fmla="*/ 79 w 87"/>
                  <a:gd name="T9" fmla="*/ 0 h 72"/>
                  <a:gd name="T10" fmla="*/ 33 w 87"/>
                  <a:gd name="T11" fmla="*/ 0 h 72"/>
                  <a:gd name="T12" fmla="*/ 0 w 87"/>
                  <a:gd name="T13" fmla="*/ 33 h 72"/>
                  <a:gd name="T14" fmla="*/ 0 w 87"/>
                  <a:gd name="T15" fmla="*/ 39 h 72"/>
                  <a:gd name="T16" fmla="*/ 33 w 87"/>
                  <a:gd name="T17" fmla="*/ 7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7" h="72">
                    <a:moveTo>
                      <a:pt x="33" y="72"/>
                    </a:moveTo>
                    <a:cubicBezTo>
                      <a:pt x="79" y="72"/>
                      <a:pt x="79" y="72"/>
                      <a:pt x="79" y="72"/>
                    </a:cubicBezTo>
                    <a:cubicBezTo>
                      <a:pt x="84" y="72"/>
                      <a:pt x="87" y="68"/>
                      <a:pt x="87" y="64"/>
                    </a:cubicBezTo>
                    <a:cubicBezTo>
                      <a:pt x="87" y="8"/>
                      <a:pt x="87" y="8"/>
                      <a:pt x="87" y="8"/>
                    </a:cubicBezTo>
                    <a:cubicBezTo>
                      <a:pt x="87" y="3"/>
                      <a:pt x="84" y="0"/>
                      <a:pt x="79" y="0"/>
                    </a:cubicBezTo>
                    <a:cubicBezTo>
                      <a:pt x="33" y="0"/>
                      <a:pt x="33" y="0"/>
                      <a:pt x="33" y="0"/>
                    </a:cubicBezTo>
                    <a:cubicBezTo>
                      <a:pt x="15" y="0"/>
                      <a:pt x="0" y="14"/>
                      <a:pt x="0" y="33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0" y="57"/>
                      <a:pt x="15" y="72"/>
                      <a:pt x="33" y="72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515" name="Freeform 69">
                <a:extLst>
                  <a:ext uri="{FF2B5EF4-FFF2-40B4-BE49-F238E27FC236}">
                    <a16:creationId xmlns:a16="http://schemas.microsoft.com/office/drawing/2014/main" xmlns="" id="{CEFE759A-E7AE-423E-84BC-B7C6C8E7DD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4879" y="7171795"/>
                <a:ext cx="58738" cy="58738"/>
              </a:xfrm>
              <a:custGeom>
                <a:avLst/>
                <a:gdLst>
                  <a:gd name="T0" fmla="*/ 8 w 11"/>
                  <a:gd name="T1" fmla="*/ 0 h 11"/>
                  <a:gd name="T2" fmla="*/ 5 w 11"/>
                  <a:gd name="T3" fmla="*/ 0 h 11"/>
                  <a:gd name="T4" fmla="*/ 5 w 11"/>
                  <a:gd name="T5" fmla="*/ 0 h 11"/>
                  <a:gd name="T6" fmla="*/ 0 w 11"/>
                  <a:gd name="T7" fmla="*/ 6 h 11"/>
                  <a:gd name="T8" fmla="*/ 0 w 11"/>
                  <a:gd name="T9" fmla="*/ 8 h 11"/>
                  <a:gd name="T10" fmla="*/ 5 w 11"/>
                  <a:gd name="T11" fmla="*/ 11 h 11"/>
                  <a:gd name="T12" fmla="*/ 5 w 11"/>
                  <a:gd name="T13" fmla="*/ 11 h 11"/>
                  <a:gd name="T14" fmla="*/ 8 w 11"/>
                  <a:gd name="T15" fmla="*/ 11 h 11"/>
                  <a:gd name="T16" fmla="*/ 10 w 11"/>
                  <a:gd name="T17" fmla="*/ 8 h 11"/>
                  <a:gd name="T18" fmla="*/ 11 w 11"/>
                  <a:gd name="T19" fmla="*/ 6 h 11"/>
                  <a:gd name="T20" fmla="*/ 8 w 11"/>
                  <a:gd name="T21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" h="11">
                    <a:moveTo>
                      <a:pt x="8" y="0"/>
                    </a:move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2" y="0"/>
                      <a:pt x="0" y="2"/>
                      <a:pt x="0" y="6"/>
                    </a:cubicBezTo>
                    <a:cubicBezTo>
                      <a:pt x="0" y="6"/>
                      <a:pt x="0" y="7"/>
                      <a:pt x="0" y="8"/>
                    </a:cubicBezTo>
                    <a:cubicBezTo>
                      <a:pt x="1" y="10"/>
                      <a:pt x="3" y="11"/>
                      <a:pt x="5" y="11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8" y="11"/>
                      <a:pt x="8" y="11"/>
                      <a:pt x="8" y="11"/>
                    </a:cubicBezTo>
                    <a:cubicBezTo>
                      <a:pt x="8" y="11"/>
                      <a:pt x="10" y="9"/>
                      <a:pt x="10" y="8"/>
                    </a:cubicBezTo>
                    <a:cubicBezTo>
                      <a:pt x="11" y="7"/>
                      <a:pt x="11" y="6"/>
                      <a:pt x="11" y="6"/>
                    </a:cubicBezTo>
                    <a:cubicBezTo>
                      <a:pt x="11" y="3"/>
                      <a:pt x="8" y="0"/>
                      <a:pt x="8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516" name="Freeform 70">
                <a:extLst>
                  <a:ext uri="{FF2B5EF4-FFF2-40B4-BE49-F238E27FC236}">
                    <a16:creationId xmlns:a16="http://schemas.microsoft.com/office/drawing/2014/main" xmlns="" id="{2F6DFC5E-DF7E-44BC-9AE9-0CE1DB8458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4879" y="7214658"/>
                <a:ext cx="53975" cy="15875"/>
              </a:xfrm>
              <a:custGeom>
                <a:avLst/>
                <a:gdLst>
                  <a:gd name="T0" fmla="*/ 0 w 10"/>
                  <a:gd name="T1" fmla="*/ 0 h 3"/>
                  <a:gd name="T2" fmla="*/ 5 w 10"/>
                  <a:gd name="T3" fmla="*/ 3 h 3"/>
                  <a:gd name="T4" fmla="*/ 5 w 10"/>
                  <a:gd name="T5" fmla="*/ 3 h 3"/>
                  <a:gd name="T6" fmla="*/ 8 w 10"/>
                  <a:gd name="T7" fmla="*/ 3 h 3"/>
                  <a:gd name="T8" fmla="*/ 10 w 10"/>
                  <a:gd name="T9" fmla="*/ 0 h 3"/>
                  <a:gd name="T10" fmla="*/ 0 w 10"/>
                  <a:gd name="T11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" h="3">
                    <a:moveTo>
                      <a:pt x="0" y="0"/>
                    </a:moveTo>
                    <a:cubicBezTo>
                      <a:pt x="1" y="2"/>
                      <a:pt x="3" y="3"/>
                      <a:pt x="5" y="3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8" y="3"/>
                      <a:pt x="10" y="1"/>
                      <a:pt x="1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517" name="Oval 71">
                <a:extLst>
                  <a:ext uri="{FF2B5EF4-FFF2-40B4-BE49-F238E27FC236}">
                    <a16:creationId xmlns:a16="http://schemas.microsoft.com/office/drawing/2014/main" xmlns="" id="{782CAF7D-D199-479F-BED1-694E3B6367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1866" y="7167033"/>
                <a:ext cx="69850" cy="69850"/>
              </a:xfrm>
              <a:prstGeom prst="ellipse">
                <a:avLst/>
              </a:prstGeom>
              <a:solidFill>
                <a:srgbClr val="6E726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518" name="Oval 72">
                <a:extLst>
                  <a:ext uri="{FF2B5EF4-FFF2-40B4-BE49-F238E27FC236}">
                    <a16:creationId xmlns:a16="http://schemas.microsoft.com/office/drawing/2014/main" xmlns="" id="{CDBE9A39-4F8E-43B0-8FE8-28BC99567B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1866" y="7167033"/>
                <a:ext cx="69850" cy="69850"/>
              </a:xfrm>
              <a:prstGeom prst="ellipse">
                <a:avLst/>
              </a:prstGeom>
              <a:solidFill>
                <a:schemeClr val="tx1">
                  <a:lumMod val="85000"/>
                </a:schemeClr>
              </a:solidFill>
              <a:ln>
                <a:noFill/>
              </a:ln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519" name="Oval 73">
                <a:extLst>
                  <a:ext uri="{FF2B5EF4-FFF2-40B4-BE49-F238E27FC236}">
                    <a16:creationId xmlns:a16="http://schemas.microsoft.com/office/drawing/2014/main" xmlns="" id="{885F1D69-3396-45BD-A984-92B01CFC35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97741" y="7178145"/>
                <a:ext cx="42863" cy="47625"/>
              </a:xfrm>
              <a:prstGeom prst="ellipse">
                <a:avLst/>
              </a:prstGeom>
              <a:solidFill>
                <a:srgbClr val="60606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520" name="Oval 74">
                <a:extLst>
                  <a:ext uri="{FF2B5EF4-FFF2-40B4-BE49-F238E27FC236}">
                    <a16:creationId xmlns:a16="http://schemas.microsoft.com/office/drawing/2014/main" xmlns="" id="{4EB7D33D-3F9E-458C-9527-9C43F4405C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97741" y="7178145"/>
                <a:ext cx="42863" cy="47625"/>
              </a:xfrm>
              <a:prstGeom prst="ellipse">
                <a:avLst/>
              </a:prstGeom>
              <a:solidFill>
                <a:srgbClr val="7F7F7F"/>
              </a:solidFill>
              <a:ln>
                <a:noFill/>
              </a:ln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16"/>
              </a:p>
            </p:txBody>
          </p:sp>
          <p:sp>
            <p:nvSpPr>
              <p:cNvPr id="521" name="Oval 41">
                <a:extLst>
                  <a:ext uri="{FF2B5EF4-FFF2-40B4-BE49-F238E27FC236}">
                    <a16:creationId xmlns:a16="http://schemas.microsoft.com/office/drawing/2014/main" xmlns="" id="{8B9C09DE-83E8-42C2-8355-B3CFCC5EEE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23701" y="5540005"/>
                <a:ext cx="46014" cy="45719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522" name="Oval 41">
                <a:extLst>
                  <a:ext uri="{FF2B5EF4-FFF2-40B4-BE49-F238E27FC236}">
                    <a16:creationId xmlns:a16="http://schemas.microsoft.com/office/drawing/2014/main" xmlns="" id="{1B2E65AB-A0DE-4AF4-B86D-F13EB02C93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04714" y="5540005"/>
                <a:ext cx="46014" cy="45719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</p:grpSp>
      </p:grpSp>
      <p:grpSp>
        <p:nvGrpSpPr>
          <p:cNvPr id="573" name="Group 572">
            <a:extLst>
              <a:ext uri="{FF2B5EF4-FFF2-40B4-BE49-F238E27FC236}">
                <a16:creationId xmlns:a16="http://schemas.microsoft.com/office/drawing/2014/main" xmlns="" id="{35DFF753-ECF7-4566-925C-35204CCB2FB6}"/>
              </a:ext>
            </a:extLst>
          </p:cNvPr>
          <p:cNvGrpSpPr/>
          <p:nvPr/>
        </p:nvGrpSpPr>
        <p:grpSpPr>
          <a:xfrm>
            <a:off x="2002914" y="3623558"/>
            <a:ext cx="563819" cy="596376"/>
            <a:chOff x="1091128" y="4199873"/>
            <a:chExt cx="578161" cy="611545"/>
          </a:xfrm>
        </p:grpSpPr>
        <p:sp>
          <p:nvSpPr>
            <p:cNvPr id="574" name="Oval 573">
              <a:extLst>
                <a:ext uri="{FF2B5EF4-FFF2-40B4-BE49-F238E27FC236}">
                  <a16:creationId xmlns:a16="http://schemas.microsoft.com/office/drawing/2014/main" xmlns="" id="{CA0D4230-D8C2-4D5B-AC5A-84D5511404EE}"/>
                </a:ext>
              </a:extLst>
            </p:cNvPr>
            <p:cNvSpPr/>
            <p:nvPr/>
          </p:nvSpPr>
          <p:spPr bwMode="auto">
            <a:xfrm>
              <a:off x="1181869" y="4395206"/>
              <a:ext cx="416212" cy="416212"/>
            </a:xfrm>
            <a:prstGeom prst="ellipse">
              <a:avLst/>
            </a:prstGeom>
            <a:solidFill>
              <a:schemeClr val="accent6"/>
            </a:solidFill>
            <a:ln w="9525" cap="flat">
              <a:noFill/>
              <a:prstDash val="sysDash"/>
              <a:miter lim="800000"/>
              <a:headEnd type="none" w="lg" len="med"/>
              <a:tailEnd type="none" w="lg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64196"/>
              <a:endParaRPr lang="en-US" sz="1200"/>
            </a:p>
          </p:txBody>
        </p:sp>
        <p:sp>
          <p:nvSpPr>
            <p:cNvPr id="575" name="TextBox 574">
              <a:extLst>
                <a:ext uri="{FF2B5EF4-FFF2-40B4-BE49-F238E27FC236}">
                  <a16:creationId xmlns:a16="http://schemas.microsoft.com/office/drawing/2014/main" xmlns="" id="{4679A6F0-5C00-43F1-9274-7D29A1CC2C33}"/>
                </a:ext>
              </a:extLst>
            </p:cNvPr>
            <p:cNvSpPr txBox="1"/>
            <p:nvPr/>
          </p:nvSpPr>
          <p:spPr>
            <a:xfrm>
              <a:off x="1091128" y="4199873"/>
              <a:ext cx="578161" cy="17042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37458" tIns="0" rIns="0" bIns="0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492"/>
                </a:spcAft>
              </a:pPr>
              <a:r>
                <a:rPr lang="en-US" sz="12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Cortana</a:t>
              </a:r>
            </a:p>
          </p:txBody>
        </p:sp>
        <p:pic>
          <p:nvPicPr>
            <p:cNvPr id="576" name="Picture 575">
              <a:extLst>
                <a:ext uri="{FF2B5EF4-FFF2-40B4-BE49-F238E27FC236}">
                  <a16:creationId xmlns:a16="http://schemas.microsoft.com/office/drawing/2014/main" xmlns="" id="{A76C64B4-B057-4F36-99B8-9671775CDA2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269544" y="4482881"/>
              <a:ext cx="240862" cy="240862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589" name="Group 588">
            <a:extLst>
              <a:ext uri="{FF2B5EF4-FFF2-40B4-BE49-F238E27FC236}">
                <a16:creationId xmlns:a16="http://schemas.microsoft.com/office/drawing/2014/main" xmlns="" id="{EB13A992-9E93-428F-931A-831B44ECECFB}"/>
              </a:ext>
            </a:extLst>
          </p:cNvPr>
          <p:cNvGrpSpPr/>
          <p:nvPr/>
        </p:nvGrpSpPr>
        <p:grpSpPr>
          <a:xfrm>
            <a:off x="3054868" y="4750849"/>
            <a:ext cx="563819" cy="606695"/>
            <a:chOff x="2911979" y="5259981"/>
            <a:chExt cx="578161" cy="622128"/>
          </a:xfrm>
        </p:grpSpPr>
        <p:sp>
          <p:nvSpPr>
            <p:cNvPr id="590" name="TextBox 589">
              <a:extLst>
                <a:ext uri="{FF2B5EF4-FFF2-40B4-BE49-F238E27FC236}">
                  <a16:creationId xmlns:a16="http://schemas.microsoft.com/office/drawing/2014/main" xmlns="" id="{348A8AFF-6C4B-4592-BAF6-10D76D720F8C}"/>
                </a:ext>
              </a:extLst>
            </p:cNvPr>
            <p:cNvSpPr txBox="1"/>
            <p:nvPr/>
          </p:nvSpPr>
          <p:spPr>
            <a:xfrm>
              <a:off x="2911979" y="5711682"/>
              <a:ext cx="578161" cy="17042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37458" tIns="0" rIns="0" bIns="0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492"/>
                </a:spcAft>
              </a:pPr>
              <a:r>
                <a:rPr lang="en-US" sz="12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Bing</a:t>
              </a:r>
            </a:p>
          </p:txBody>
        </p:sp>
        <p:grpSp>
          <p:nvGrpSpPr>
            <p:cNvPr id="591" name="Group 590">
              <a:extLst>
                <a:ext uri="{FF2B5EF4-FFF2-40B4-BE49-F238E27FC236}">
                  <a16:creationId xmlns:a16="http://schemas.microsoft.com/office/drawing/2014/main" xmlns="" id="{36655076-16DF-4447-B1C7-CA9442680670}"/>
                </a:ext>
              </a:extLst>
            </p:cNvPr>
            <p:cNvGrpSpPr/>
            <p:nvPr/>
          </p:nvGrpSpPr>
          <p:grpSpPr>
            <a:xfrm>
              <a:off x="2990684" y="5259981"/>
              <a:ext cx="416212" cy="416212"/>
              <a:chOff x="2990684" y="5259981"/>
              <a:chExt cx="416212" cy="416212"/>
            </a:xfrm>
          </p:grpSpPr>
          <p:sp>
            <p:nvSpPr>
              <p:cNvPr id="592" name="Oval 591">
                <a:extLst>
                  <a:ext uri="{FF2B5EF4-FFF2-40B4-BE49-F238E27FC236}">
                    <a16:creationId xmlns:a16="http://schemas.microsoft.com/office/drawing/2014/main" xmlns="" id="{CFC99F0E-C1DA-47D0-A445-8B546C054DA7}"/>
                  </a:ext>
                </a:extLst>
              </p:cNvPr>
              <p:cNvSpPr/>
              <p:nvPr/>
            </p:nvSpPr>
            <p:spPr bwMode="auto">
              <a:xfrm>
                <a:off x="2990684" y="5259981"/>
                <a:ext cx="416212" cy="416212"/>
              </a:xfrm>
              <a:prstGeom prst="ellipse">
                <a:avLst/>
              </a:prstGeom>
              <a:solidFill>
                <a:schemeClr val="accent6"/>
              </a:solidFill>
              <a:ln w="9525" cap="flat">
                <a:noFill/>
                <a:prstDash val="sysDash"/>
                <a:miter lim="800000"/>
                <a:headEnd type="none" w="lg" len="med"/>
                <a:tailEnd type="none" w="lg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764196"/>
                <a:endParaRPr lang="en-US" sz="1200"/>
              </a:p>
            </p:txBody>
          </p:sp>
          <p:pic>
            <p:nvPicPr>
              <p:cNvPr id="593" name="Picture 12" descr="Image result for bing logo">
                <a:extLst>
                  <a:ext uri="{FF2B5EF4-FFF2-40B4-BE49-F238E27FC236}">
                    <a16:creationId xmlns:a16="http://schemas.microsoft.com/office/drawing/2014/main" xmlns="" id="{5027CEC3-63D0-44CB-BA00-CCC7C82FC4B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9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229" t="20589" r="34229" b="20589"/>
              <a:stretch/>
            </p:blipFill>
            <p:spPr bwMode="auto">
              <a:xfrm>
                <a:off x="3092324" y="5325132"/>
                <a:ext cx="212932" cy="2859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594" name="Group 593">
            <a:extLst>
              <a:ext uri="{FF2B5EF4-FFF2-40B4-BE49-F238E27FC236}">
                <a16:creationId xmlns:a16="http://schemas.microsoft.com/office/drawing/2014/main" xmlns="" id="{FD4CB3BA-CA48-4DB2-B931-99B354C13967}"/>
              </a:ext>
            </a:extLst>
          </p:cNvPr>
          <p:cNvGrpSpPr/>
          <p:nvPr/>
        </p:nvGrpSpPr>
        <p:grpSpPr>
          <a:xfrm>
            <a:off x="481716" y="3905945"/>
            <a:ext cx="1324580" cy="405888"/>
            <a:chOff x="3655566" y="4793261"/>
            <a:chExt cx="1358273" cy="416212"/>
          </a:xfrm>
        </p:grpSpPr>
        <p:sp>
          <p:nvSpPr>
            <p:cNvPr id="595" name="Oval 594">
              <a:extLst>
                <a:ext uri="{FF2B5EF4-FFF2-40B4-BE49-F238E27FC236}">
                  <a16:creationId xmlns:a16="http://schemas.microsoft.com/office/drawing/2014/main" xmlns="" id="{E91D150A-7CBF-4556-909D-EAEFEB658322}"/>
                </a:ext>
              </a:extLst>
            </p:cNvPr>
            <p:cNvSpPr/>
            <p:nvPr/>
          </p:nvSpPr>
          <p:spPr bwMode="auto">
            <a:xfrm>
              <a:off x="4597627" y="4793261"/>
              <a:ext cx="416212" cy="416212"/>
            </a:xfrm>
            <a:prstGeom prst="ellipse">
              <a:avLst/>
            </a:prstGeom>
            <a:solidFill>
              <a:schemeClr val="accent6"/>
            </a:solidFill>
            <a:ln w="9525" cap="flat">
              <a:noFill/>
              <a:prstDash val="sysDash"/>
              <a:miter lim="800000"/>
              <a:headEnd type="none" w="lg" len="med"/>
              <a:tailEnd type="none" w="lg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64196"/>
              <a:endParaRPr lang="en-US" sz="1200"/>
            </a:p>
          </p:txBody>
        </p:sp>
        <p:sp>
          <p:nvSpPr>
            <p:cNvPr id="596" name="TextBox 595">
              <a:extLst>
                <a:ext uri="{FF2B5EF4-FFF2-40B4-BE49-F238E27FC236}">
                  <a16:creationId xmlns:a16="http://schemas.microsoft.com/office/drawing/2014/main" xmlns="" id="{C3E30C72-5113-4337-B8F5-A529D652B120}"/>
                </a:ext>
              </a:extLst>
            </p:cNvPr>
            <p:cNvSpPr txBox="1"/>
            <p:nvPr/>
          </p:nvSpPr>
          <p:spPr>
            <a:xfrm>
              <a:off x="3655566" y="4821111"/>
              <a:ext cx="863886" cy="3408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37458" tIns="0" rIns="0" bIns="0" rtlCol="0">
              <a:spAutoFit/>
            </a:bodyPr>
            <a:lstStyle/>
            <a:p>
              <a:pPr algn="r">
                <a:lnSpc>
                  <a:spcPct val="90000"/>
                </a:lnSpc>
                <a:spcAft>
                  <a:spcPts val="492"/>
                </a:spcAft>
              </a:pPr>
              <a:r>
                <a:rPr lang="en-US" sz="12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Facebook Messenger</a:t>
              </a:r>
            </a:p>
          </p:txBody>
        </p:sp>
        <p:pic>
          <p:nvPicPr>
            <p:cNvPr id="597" name="Picture 125" descr="Image result for facebook messenger logo">
              <a:extLst>
                <a:ext uri="{FF2B5EF4-FFF2-40B4-BE49-F238E27FC236}">
                  <a16:creationId xmlns:a16="http://schemas.microsoft.com/office/drawing/2014/main" xmlns="" id="{33CE37A2-C431-44F9-8986-3527990C474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5669" y="4881303"/>
              <a:ext cx="240129" cy="2401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85" name="Group 584">
            <a:extLst>
              <a:ext uri="{FF2B5EF4-FFF2-40B4-BE49-F238E27FC236}">
                <a16:creationId xmlns:a16="http://schemas.microsoft.com/office/drawing/2014/main" xmlns="" id="{764BAFFA-0130-431D-9169-73A1DB98C64F}"/>
              </a:ext>
            </a:extLst>
          </p:cNvPr>
          <p:cNvGrpSpPr/>
          <p:nvPr/>
        </p:nvGrpSpPr>
        <p:grpSpPr>
          <a:xfrm>
            <a:off x="3187882" y="4034350"/>
            <a:ext cx="563819" cy="609397"/>
            <a:chOff x="2909710" y="4186519"/>
            <a:chExt cx="578161" cy="624899"/>
          </a:xfrm>
        </p:grpSpPr>
        <p:sp>
          <p:nvSpPr>
            <p:cNvPr id="586" name="Oval 585">
              <a:extLst>
                <a:ext uri="{FF2B5EF4-FFF2-40B4-BE49-F238E27FC236}">
                  <a16:creationId xmlns:a16="http://schemas.microsoft.com/office/drawing/2014/main" xmlns="" id="{99CC7AE6-269F-4BAE-A3FD-AA7D152367CA}"/>
                </a:ext>
              </a:extLst>
            </p:cNvPr>
            <p:cNvSpPr/>
            <p:nvPr/>
          </p:nvSpPr>
          <p:spPr bwMode="auto">
            <a:xfrm>
              <a:off x="2990684" y="4395206"/>
              <a:ext cx="416212" cy="416212"/>
            </a:xfrm>
            <a:prstGeom prst="ellipse">
              <a:avLst/>
            </a:prstGeom>
            <a:solidFill>
              <a:schemeClr val="accent6"/>
            </a:solidFill>
            <a:ln w="9525" cap="flat">
              <a:noFill/>
              <a:prstDash val="sysDash"/>
              <a:miter lim="800000"/>
              <a:headEnd type="none" w="lg" len="med"/>
              <a:tailEnd type="none" w="lg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64196"/>
              <a:endParaRPr lang="en-US" sz="1200"/>
            </a:p>
          </p:txBody>
        </p:sp>
        <p:sp>
          <p:nvSpPr>
            <p:cNvPr id="587" name="TextBox 586">
              <a:extLst>
                <a:ext uri="{FF2B5EF4-FFF2-40B4-BE49-F238E27FC236}">
                  <a16:creationId xmlns:a16="http://schemas.microsoft.com/office/drawing/2014/main" xmlns="" id="{A4F7D0B9-6901-4665-8209-90BE93E407E0}"/>
                </a:ext>
              </a:extLst>
            </p:cNvPr>
            <p:cNvSpPr txBox="1"/>
            <p:nvPr/>
          </p:nvSpPr>
          <p:spPr>
            <a:xfrm>
              <a:off x="2909710" y="4186519"/>
              <a:ext cx="578161" cy="17042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37458" tIns="0" rIns="0" bIns="0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492"/>
                </a:spcAft>
              </a:pPr>
              <a:r>
                <a:rPr lang="en-US" sz="12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Skype</a:t>
              </a:r>
            </a:p>
          </p:txBody>
        </p:sp>
        <p:pic>
          <p:nvPicPr>
            <p:cNvPr id="588" name="Picture 587">
              <a:extLst>
                <a:ext uri="{FF2B5EF4-FFF2-40B4-BE49-F238E27FC236}">
                  <a16:creationId xmlns:a16="http://schemas.microsoft.com/office/drawing/2014/main" xmlns="" id="{1ECC0E9B-4567-4CD0-AE34-8D1A43F0DA4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087078" y="4489903"/>
              <a:ext cx="223424" cy="226819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604" name="Group 25">
            <a:extLst>
              <a:ext uri="{FF2B5EF4-FFF2-40B4-BE49-F238E27FC236}">
                <a16:creationId xmlns:a16="http://schemas.microsoft.com/office/drawing/2014/main" xmlns="" id="{78A9E29B-6E2D-4B8F-B9D9-BC832DA08BDF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338305" y="3464063"/>
            <a:ext cx="696185" cy="693640"/>
            <a:chOff x="3594" y="922"/>
            <a:chExt cx="547" cy="545"/>
          </a:xfrm>
        </p:grpSpPr>
        <p:sp>
          <p:nvSpPr>
            <p:cNvPr id="613" name="Freeform 27">
              <a:extLst>
                <a:ext uri="{FF2B5EF4-FFF2-40B4-BE49-F238E27FC236}">
                  <a16:creationId xmlns:a16="http://schemas.microsoft.com/office/drawing/2014/main" xmlns="" id="{A960C5E4-CB91-495C-921F-3AEC47157F2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79" y="1006"/>
              <a:ext cx="378" cy="377"/>
            </a:xfrm>
            <a:prstGeom prst="ellipse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605" name="Freeform 26">
              <a:extLst>
                <a:ext uri="{FF2B5EF4-FFF2-40B4-BE49-F238E27FC236}">
                  <a16:creationId xmlns:a16="http://schemas.microsoft.com/office/drawing/2014/main" xmlns="" id="{C321A07D-33EC-4030-91FC-C7E85862088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94" y="922"/>
              <a:ext cx="547" cy="545"/>
            </a:xfrm>
            <a:custGeom>
              <a:avLst/>
              <a:gdLst>
                <a:gd name="T0" fmla="*/ 0 w 447"/>
                <a:gd name="T1" fmla="*/ 184 h 447"/>
                <a:gd name="T2" fmla="*/ 0 w 447"/>
                <a:gd name="T3" fmla="*/ 263 h 447"/>
                <a:gd name="T4" fmla="*/ 8 w 447"/>
                <a:gd name="T5" fmla="*/ 272 h 447"/>
                <a:gd name="T6" fmla="*/ 49 w 447"/>
                <a:gd name="T7" fmla="*/ 272 h 447"/>
                <a:gd name="T8" fmla="*/ 65 w 447"/>
                <a:gd name="T9" fmla="*/ 313 h 447"/>
                <a:gd name="T10" fmla="*/ 37 w 447"/>
                <a:gd name="T11" fmla="*/ 341 h 447"/>
                <a:gd name="T12" fmla="*/ 37 w 447"/>
                <a:gd name="T13" fmla="*/ 353 h 447"/>
                <a:gd name="T14" fmla="*/ 93 w 447"/>
                <a:gd name="T15" fmla="*/ 410 h 447"/>
                <a:gd name="T16" fmla="*/ 105 w 447"/>
                <a:gd name="T17" fmla="*/ 410 h 447"/>
                <a:gd name="T18" fmla="*/ 134 w 447"/>
                <a:gd name="T19" fmla="*/ 381 h 447"/>
                <a:gd name="T20" fmla="*/ 175 w 447"/>
                <a:gd name="T21" fmla="*/ 398 h 447"/>
                <a:gd name="T22" fmla="*/ 175 w 447"/>
                <a:gd name="T23" fmla="*/ 438 h 447"/>
                <a:gd name="T24" fmla="*/ 183 w 447"/>
                <a:gd name="T25" fmla="*/ 447 h 447"/>
                <a:gd name="T26" fmla="*/ 263 w 447"/>
                <a:gd name="T27" fmla="*/ 447 h 447"/>
                <a:gd name="T28" fmla="*/ 271 w 447"/>
                <a:gd name="T29" fmla="*/ 438 h 447"/>
                <a:gd name="T30" fmla="*/ 271 w 447"/>
                <a:gd name="T31" fmla="*/ 398 h 447"/>
                <a:gd name="T32" fmla="*/ 312 w 447"/>
                <a:gd name="T33" fmla="*/ 381 h 447"/>
                <a:gd name="T34" fmla="*/ 341 w 447"/>
                <a:gd name="T35" fmla="*/ 410 h 447"/>
                <a:gd name="T36" fmla="*/ 353 w 447"/>
                <a:gd name="T37" fmla="*/ 410 h 447"/>
                <a:gd name="T38" fmla="*/ 409 w 447"/>
                <a:gd name="T39" fmla="*/ 353 h 447"/>
                <a:gd name="T40" fmla="*/ 409 w 447"/>
                <a:gd name="T41" fmla="*/ 341 h 447"/>
                <a:gd name="T42" fmla="*/ 381 w 447"/>
                <a:gd name="T43" fmla="*/ 313 h 447"/>
                <a:gd name="T44" fmla="*/ 397 w 447"/>
                <a:gd name="T45" fmla="*/ 272 h 447"/>
                <a:gd name="T46" fmla="*/ 438 w 447"/>
                <a:gd name="T47" fmla="*/ 272 h 447"/>
                <a:gd name="T48" fmla="*/ 447 w 447"/>
                <a:gd name="T49" fmla="*/ 263 h 447"/>
                <a:gd name="T50" fmla="*/ 447 w 447"/>
                <a:gd name="T51" fmla="*/ 184 h 447"/>
                <a:gd name="T52" fmla="*/ 438 w 447"/>
                <a:gd name="T53" fmla="*/ 175 h 447"/>
                <a:gd name="T54" fmla="*/ 397 w 447"/>
                <a:gd name="T55" fmla="*/ 175 h 447"/>
                <a:gd name="T56" fmla="*/ 381 w 447"/>
                <a:gd name="T57" fmla="*/ 135 h 447"/>
                <a:gd name="T58" fmla="*/ 409 w 447"/>
                <a:gd name="T59" fmla="*/ 106 h 447"/>
                <a:gd name="T60" fmla="*/ 409 w 447"/>
                <a:gd name="T61" fmla="*/ 94 h 447"/>
                <a:gd name="T62" fmla="*/ 353 w 447"/>
                <a:gd name="T63" fmla="*/ 37 h 447"/>
                <a:gd name="T64" fmla="*/ 341 w 447"/>
                <a:gd name="T65" fmla="*/ 37 h 447"/>
                <a:gd name="T66" fmla="*/ 312 w 447"/>
                <a:gd name="T67" fmla="*/ 66 h 447"/>
                <a:gd name="T68" fmla="*/ 271 w 447"/>
                <a:gd name="T69" fmla="*/ 49 h 447"/>
                <a:gd name="T70" fmla="*/ 271 w 447"/>
                <a:gd name="T71" fmla="*/ 9 h 447"/>
                <a:gd name="T72" fmla="*/ 263 w 447"/>
                <a:gd name="T73" fmla="*/ 0 h 447"/>
                <a:gd name="T74" fmla="*/ 183 w 447"/>
                <a:gd name="T75" fmla="*/ 0 h 447"/>
                <a:gd name="T76" fmla="*/ 175 w 447"/>
                <a:gd name="T77" fmla="*/ 9 h 447"/>
                <a:gd name="T78" fmla="*/ 175 w 447"/>
                <a:gd name="T79" fmla="*/ 49 h 447"/>
                <a:gd name="T80" fmla="*/ 134 w 447"/>
                <a:gd name="T81" fmla="*/ 66 h 447"/>
                <a:gd name="T82" fmla="*/ 105 w 447"/>
                <a:gd name="T83" fmla="*/ 37 h 447"/>
                <a:gd name="T84" fmla="*/ 93 w 447"/>
                <a:gd name="T85" fmla="*/ 37 h 447"/>
                <a:gd name="T86" fmla="*/ 37 w 447"/>
                <a:gd name="T87" fmla="*/ 94 h 447"/>
                <a:gd name="T88" fmla="*/ 37 w 447"/>
                <a:gd name="T89" fmla="*/ 106 h 447"/>
                <a:gd name="T90" fmla="*/ 65 w 447"/>
                <a:gd name="T91" fmla="*/ 134 h 447"/>
                <a:gd name="T92" fmla="*/ 49 w 447"/>
                <a:gd name="T93" fmla="*/ 175 h 447"/>
                <a:gd name="T94" fmla="*/ 8 w 447"/>
                <a:gd name="T95" fmla="*/ 175 h 447"/>
                <a:gd name="T96" fmla="*/ 0 w 447"/>
                <a:gd name="T97" fmla="*/ 184 h 447"/>
                <a:gd name="T98" fmla="*/ 92 w 447"/>
                <a:gd name="T99" fmla="*/ 223 h 447"/>
                <a:gd name="T100" fmla="*/ 223 w 447"/>
                <a:gd name="T101" fmla="*/ 92 h 447"/>
                <a:gd name="T102" fmla="*/ 354 w 447"/>
                <a:gd name="T103" fmla="*/ 223 h 447"/>
                <a:gd name="T104" fmla="*/ 223 w 447"/>
                <a:gd name="T105" fmla="*/ 355 h 447"/>
                <a:gd name="T106" fmla="*/ 92 w 447"/>
                <a:gd name="T107" fmla="*/ 223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47" h="447">
                  <a:moveTo>
                    <a:pt x="0" y="184"/>
                  </a:moveTo>
                  <a:cubicBezTo>
                    <a:pt x="0" y="263"/>
                    <a:pt x="0" y="263"/>
                    <a:pt x="0" y="263"/>
                  </a:cubicBezTo>
                  <a:cubicBezTo>
                    <a:pt x="0" y="268"/>
                    <a:pt x="3" y="272"/>
                    <a:pt x="8" y="272"/>
                  </a:cubicBezTo>
                  <a:cubicBezTo>
                    <a:pt x="49" y="272"/>
                    <a:pt x="49" y="272"/>
                    <a:pt x="49" y="272"/>
                  </a:cubicBezTo>
                  <a:cubicBezTo>
                    <a:pt x="53" y="286"/>
                    <a:pt x="58" y="300"/>
                    <a:pt x="65" y="313"/>
                  </a:cubicBezTo>
                  <a:cubicBezTo>
                    <a:pt x="37" y="341"/>
                    <a:pt x="37" y="341"/>
                    <a:pt x="37" y="341"/>
                  </a:cubicBezTo>
                  <a:cubicBezTo>
                    <a:pt x="33" y="345"/>
                    <a:pt x="33" y="350"/>
                    <a:pt x="37" y="353"/>
                  </a:cubicBezTo>
                  <a:cubicBezTo>
                    <a:pt x="93" y="410"/>
                    <a:pt x="93" y="410"/>
                    <a:pt x="93" y="410"/>
                  </a:cubicBezTo>
                  <a:cubicBezTo>
                    <a:pt x="97" y="413"/>
                    <a:pt x="102" y="413"/>
                    <a:pt x="105" y="410"/>
                  </a:cubicBezTo>
                  <a:cubicBezTo>
                    <a:pt x="134" y="381"/>
                    <a:pt x="134" y="381"/>
                    <a:pt x="134" y="381"/>
                  </a:cubicBezTo>
                  <a:cubicBezTo>
                    <a:pt x="147" y="388"/>
                    <a:pt x="160" y="394"/>
                    <a:pt x="175" y="398"/>
                  </a:cubicBezTo>
                  <a:cubicBezTo>
                    <a:pt x="175" y="438"/>
                    <a:pt x="175" y="438"/>
                    <a:pt x="175" y="438"/>
                  </a:cubicBezTo>
                  <a:cubicBezTo>
                    <a:pt x="175" y="443"/>
                    <a:pt x="178" y="447"/>
                    <a:pt x="183" y="447"/>
                  </a:cubicBezTo>
                  <a:cubicBezTo>
                    <a:pt x="263" y="447"/>
                    <a:pt x="263" y="447"/>
                    <a:pt x="263" y="447"/>
                  </a:cubicBezTo>
                  <a:cubicBezTo>
                    <a:pt x="268" y="447"/>
                    <a:pt x="271" y="443"/>
                    <a:pt x="271" y="438"/>
                  </a:cubicBezTo>
                  <a:cubicBezTo>
                    <a:pt x="271" y="398"/>
                    <a:pt x="271" y="398"/>
                    <a:pt x="271" y="398"/>
                  </a:cubicBezTo>
                  <a:cubicBezTo>
                    <a:pt x="286" y="394"/>
                    <a:pt x="299" y="388"/>
                    <a:pt x="312" y="381"/>
                  </a:cubicBezTo>
                  <a:cubicBezTo>
                    <a:pt x="341" y="410"/>
                    <a:pt x="341" y="410"/>
                    <a:pt x="341" y="410"/>
                  </a:cubicBezTo>
                  <a:cubicBezTo>
                    <a:pt x="344" y="413"/>
                    <a:pt x="350" y="413"/>
                    <a:pt x="353" y="410"/>
                  </a:cubicBezTo>
                  <a:cubicBezTo>
                    <a:pt x="409" y="353"/>
                    <a:pt x="409" y="353"/>
                    <a:pt x="409" y="353"/>
                  </a:cubicBezTo>
                  <a:cubicBezTo>
                    <a:pt x="413" y="350"/>
                    <a:pt x="413" y="345"/>
                    <a:pt x="409" y="341"/>
                  </a:cubicBezTo>
                  <a:cubicBezTo>
                    <a:pt x="381" y="313"/>
                    <a:pt x="381" y="313"/>
                    <a:pt x="381" y="313"/>
                  </a:cubicBezTo>
                  <a:cubicBezTo>
                    <a:pt x="388" y="300"/>
                    <a:pt x="393" y="286"/>
                    <a:pt x="397" y="272"/>
                  </a:cubicBezTo>
                  <a:cubicBezTo>
                    <a:pt x="438" y="272"/>
                    <a:pt x="438" y="272"/>
                    <a:pt x="438" y="272"/>
                  </a:cubicBezTo>
                  <a:cubicBezTo>
                    <a:pt x="443" y="272"/>
                    <a:pt x="447" y="268"/>
                    <a:pt x="447" y="263"/>
                  </a:cubicBezTo>
                  <a:cubicBezTo>
                    <a:pt x="447" y="184"/>
                    <a:pt x="447" y="184"/>
                    <a:pt x="447" y="184"/>
                  </a:cubicBezTo>
                  <a:cubicBezTo>
                    <a:pt x="447" y="179"/>
                    <a:pt x="443" y="175"/>
                    <a:pt x="438" y="175"/>
                  </a:cubicBezTo>
                  <a:cubicBezTo>
                    <a:pt x="397" y="175"/>
                    <a:pt x="397" y="175"/>
                    <a:pt x="397" y="175"/>
                  </a:cubicBezTo>
                  <a:cubicBezTo>
                    <a:pt x="393" y="161"/>
                    <a:pt x="388" y="147"/>
                    <a:pt x="381" y="135"/>
                  </a:cubicBezTo>
                  <a:cubicBezTo>
                    <a:pt x="409" y="106"/>
                    <a:pt x="409" y="106"/>
                    <a:pt x="409" y="106"/>
                  </a:cubicBezTo>
                  <a:cubicBezTo>
                    <a:pt x="413" y="103"/>
                    <a:pt x="413" y="97"/>
                    <a:pt x="409" y="94"/>
                  </a:cubicBezTo>
                  <a:cubicBezTo>
                    <a:pt x="353" y="37"/>
                    <a:pt x="353" y="37"/>
                    <a:pt x="353" y="37"/>
                  </a:cubicBezTo>
                  <a:cubicBezTo>
                    <a:pt x="350" y="34"/>
                    <a:pt x="344" y="34"/>
                    <a:pt x="341" y="37"/>
                  </a:cubicBezTo>
                  <a:cubicBezTo>
                    <a:pt x="312" y="66"/>
                    <a:pt x="312" y="66"/>
                    <a:pt x="312" y="66"/>
                  </a:cubicBezTo>
                  <a:cubicBezTo>
                    <a:pt x="300" y="59"/>
                    <a:pt x="286" y="53"/>
                    <a:pt x="271" y="49"/>
                  </a:cubicBezTo>
                  <a:cubicBezTo>
                    <a:pt x="271" y="9"/>
                    <a:pt x="271" y="9"/>
                    <a:pt x="271" y="9"/>
                  </a:cubicBezTo>
                  <a:cubicBezTo>
                    <a:pt x="271" y="4"/>
                    <a:pt x="268" y="0"/>
                    <a:pt x="263" y="0"/>
                  </a:cubicBezTo>
                  <a:cubicBezTo>
                    <a:pt x="183" y="0"/>
                    <a:pt x="183" y="0"/>
                    <a:pt x="183" y="0"/>
                  </a:cubicBezTo>
                  <a:cubicBezTo>
                    <a:pt x="178" y="0"/>
                    <a:pt x="175" y="4"/>
                    <a:pt x="175" y="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60" y="53"/>
                    <a:pt x="147" y="59"/>
                    <a:pt x="134" y="66"/>
                  </a:cubicBezTo>
                  <a:cubicBezTo>
                    <a:pt x="105" y="37"/>
                    <a:pt x="105" y="37"/>
                    <a:pt x="105" y="37"/>
                  </a:cubicBezTo>
                  <a:cubicBezTo>
                    <a:pt x="102" y="34"/>
                    <a:pt x="97" y="34"/>
                    <a:pt x="93" y="37"/>
                  </a:cubicBezTo>
                  <a:cubicBezTo>
                    <a:pt x="37" y="94"/>
                    <a:pt x="37" y="94"/>
                    <a:pt x="37" y="94"/>
                  </a:cubicBezTo>
                  <a:cubicBezTo>
                    <a:pt x="33" y="97"/>
                    <a:pt x="33" y="102"/>
                    <a:pt x="37" y="106"/>
                  </a:cubicBezTo>
                  <a:cubicBezTo>
                    <a:pt x="65" y="134"/>
                    <a:pt x="65" y="134"/>
                    <a:pt x="65" y="134"/>
                  </a:cubicBezTo>
                  <a:cubicBezTo>
                    <a:pt x="58" y="147"/>
                    <a:pt x="53" y="161"/>
                    <a:pt x="49" y="175"/>
                  </a:cubicBezTo>
                  <a:cubicBezTo>
                    <a:pt x="8" y="175"/>
                    <a:pt x="8" y="175"/>
                    <a:pt x="8" y="175"/>
                  </a:cubicBezTo>
                  <a:cubicBezTo>
                    <a:pt x="3" y="175"/>
                    <a:pt x="0" y="179"/>
                    <a:pt x="0" y="184"/>
                  </a:cubicBezTo>
                  <a:close/>
                  <a:moveTo>
                    <a:pt x="92" y="223"/>
                  </a:moveTo>
                  <a:cubicBezTo>
                    <a:pt x="92" y="151"/>
                    <a:pt x="151" y="92"/>
                    <a:pt x="223" y="92"/>
                  </a:cubicBezTo>
                  <a:cubicBezTo>
                    <a:pt x="295" y="92"/>
                    <a:pt x="354" y="151"/>
                    <a:pt x="354" y="223"/>
                  </a:cubicBezTo>
                  <a:cubicBezTo>
                    <a:pt x="354" y="296"/>
                    <a:pt x="295" y="355"/>
                    <a:pt x="223" y="355"/>
                  </a:cubicBezTo>
                  <a:cubicBezTo>
                    <a:pt x="151" y="355"/>
                    <a:pt x="92" y="296"/>
                    <a:pt x="92" y="223"/>
                  </a:cubicBezTo>
                  <a:close/>
                </a:path>
              </a:pathLst>
            </a:custGeom>
            <a:solidFill>
              <a:srgbClr val="107C1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606" name="Freeform 27">
              <a:extLst>
                <a:ext uri="{FF2B5EF4-FFF2-40B4-BE49-F238E27FC236}">
                  <a16:creationId xmlns:a16="http://schemas.microsoft.com/office/drawing/2014/main" xmlns="" id="{892EB457-4AF5-444A-8850-E09E1AFA6B9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79" y="1006"/>
              <a:ext cx="378" cy="377"/>
            </a:xfrm>
            <a:custGeom>
              <a:avLst/>
              <a:gdLst>
                <a:gd name="T0" fmla="*/ 0 w 309"/>
                <a:gd name="T1" fmla="*/ 154 h 309"/>
                <a:gd name="T2" fmla="*/ 154 w 309"/>
                <a:gd name="T3" fmla="*/ 309 h 309"/>
                <a:gd name="T4" fmla="*/ 309 w 309"/>
                <a:gd name="T5" fmla="*/ 154 h 309"/>
                <a:gd name="T6" fmla="*/ 154 w 309"/>
                <a:gd name="T7" fmla="*/ 0 h 309"/>
                <a:gd name="T8" fmla="*/ 0 w 309"/>
                <a:gd name="T9" fmla="*/ 154 h 309"/>
                <a:gd name="T10" fmla="*/ 23 w 309"/>
                <a:gd name="T11" fmla="*/ 154 h 309"/>
                <a:gd name="T12" fmla="*/ 154 w 309"/>
                <a:gd name="T13" fmla="*/ 23 h 309"/>
                <a:gd name="T14" fmla="*/ 285 w 309"/>
                <a:gd name="T15" fmla="*/ 154 h 309"/>
                <a:gd name="T16" fmla="*/ 154 w 309"/>
                <a:gd name="T17" fmla="*/ 286 h 309"/>
                <a:gd name="T18" fmla="*/ 23 w 309"/>
                <a:gd name="T19" fmla="*/ 154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9" h="309">
                  <a:moveTo>
                    <a:pt x="0" y="154"/>
                  </a:moveTo>
                  <a:cubicBezTo>
                    <a:pt x="0" y="240"/>
                    <a:pt x="69" y="309"/>
                    <a:pt x="154" y="309"/>
                  </a:cubicBezTo>
                  <a:cubicBezTo>
                    <a:pt x="239" y="309"/>
                    <a:pt x="309" y="240"/>
                    <a:pt x="309" y="154"/>
                  </a:cubicBezTo>
                  <a:cubicBezTo>
                    <a:pt x="309" y="69"/>
                    <a:pt x="239" y="0"/>
                    <a:pt x="154" y="0"/>
                  </a:cubicBezTo>
                  <a:cubicBezTo>
                    <a:pt x="69" y="0"/>
                    <a:pt x="0" y="69"/>
                    <a:pt x="0" y="154"/>
                  </a:cubicBezTo>
                  <a:close/>
                  <a:moveTo>
                    <a:pt x="23" y="154"/>
                  </a:moveTo>
                  <a:cubicBezTo>
                    <a:pt x="23" y="82"/>
                    <a:pt x="82" y="23"/>
                    <a:pt x="154" y="23"/>
                  </a:cubicBezTo>
                  <a:cubicBezTo>
                    <a:pt x="226" y="23"/>
                    <a:pt x="285" y="82"/>
                    <a:pt x="285" y="154"/>
                  </a:cubicBezTo>
                  <a:cubicBezTo>
                    <a:pt x="285" y="227"/>
                    <a:pt x="226" y="286"/>
                    <a:pt x="154" y="286"/>
                  </a:cubicBezTo>
                  <a:cubicBezTo>
                    <a:pt x="82" y="286"/>
                    <a:pt x="23" y="227"/>
                    <a:pt x="23" y="154"/>
                  </a:cubicBezTo>
                  <a:close/>
                </a:path>
              </a:pathLst>
            </a:custGeom>
            <a:solidFill>
              <a:srgbClr val="004B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grpSp>
        <p:nvGrpSpPr>
          <p:cNvPr id="614" name="Group 25">
            <a:extLst>
              <a:ext uri="{FF2B5EF4-FFF2-40B4-BE49-F238E27FC236}">
                <a16:creationId xmlns:a16="http://schemas.microsoft.com/office/drawing/2014/main" xmlns="" id="{A06CADBB-EE67-4CDC-B006-E7BCA9AFD5B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958362" y="3837781"/>
            <a:ext cx="696185" cy="693640"/>
            <a:chOff x="3594" y="922"/>
            <a:chExt cx="547" cy="545"/>
          </a:xfrm>
        </p:grpSpPr>
        <p:sp>
          <p:nvSpPr>
            <p:cNvPr id="615" name="Freeform 27">
              <a:extLst>
                <a:ext uri="{FF2B5EF4-FFF2-40B4-BE49-F238E27FC236}">
                  <a16:creationId xmlns:a16="http://schemas.microsoft.com/office/drawing/2014/main" xmlns="" id="{70CFEF74-06DF-4279-AD3C-A7992FA1CBE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79" y="1006"/>
              <a:ext cx="378" cy="377"/>
            </a:xfrm>
            <a:prstGeom prst="ellipse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616" name="Freeform 26">
              <a:extLst>
                <a:ext uri="{FF2B5EF4-FFF2-40B4-BE49-F238E27FC236}">
                  <a16:creationId xmlns:a16="http://schemas.microsoft.com/office/drawing/2014/main" xmlns="" id="{8B1193D9-62D1-4B37-ACBB-A0848FC8566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94" y="922"/>
              <a:ext cx="547" cy="545"/>
            </a:xfrm>
            <a:custGeom>
              <a:avLst/>
              <a:gdLst>
                <a:gd name="T0" fmla="*/ 0 w 447"/>
                <a:gd name="T1" fmla="*/ 184 h 447"/>
                <a:gd name="T2" fmla="*/ 0 w 447"/>
                <a:gd name="T3" fmla="*/ 263 h 447"/>
                <a:gd name="T4" fmla="*/ 8 w 447"/>
                <a:gd name="T5" fmla="*/ 272 h 447"/>
                <a:gd name="T6" fmla="*/ 49 w 447"/>
                <a:gd name="T7" fmla="*/ 272 h 447"/>
                <a:gd name="T8" fmla="*/ 65 w 447"/>
                <a:gd name="T9" fmla="*/ 313 h 447"/>
                <a:gd name="T10" fmla="*/ 37 w 447"/>
                <a:gd name="T11" fmla="*/ 341 h 447"/>
                <a:gd name="T12" fmla="*/ 37 w 447"/>
                <a:gd name="T13" fmla="*/ 353 h 447"/>
                <a:gd name="T14" fmla="*/ 93 w 447"/>
                <a:gd name="T15" fmla="*/ 410 h 447"/>
                <a:gd name="T16" fmla="*/ 105 w 447"/>
                <a:gd name="T17" fmla="*/ 410 h 447"/>
                <a:gd name="T18" fmla="*/ 134 w 447"/>
                <a:gd name="T19" fmla="*/ 381 h 447"/>
                <a:gd name="T20" fmla="*/ 175 w 447"/>
                <a:gd name="T21" fmla="*/ 398 h 447"/>
                <a:gd name="T22" fmla="*/ 175 w 447"/>
                <a:gd name="T23" fmla="*/ 438 h 447"/>
                <a:gd name="T24" fmla="*/ 183 w 447"/>
                <a:gd name="T25" fmla="*/ 447 h 447"/>
                <a:gd name="T26" fmla="*/ 263 w 447"/>
                <a:gd name="T27" fmla="*/ 447 h 447"/>
                <a:gd name="T28" fmla="*/ 271 w 447"/>
                <a:gd name="T29" fmla="*/ 438 h 447"/>
                <a:gd name="T30" fmla="*/ 271 w 447"/>
                <a:gd name="T31" fmla="*/ 398 h 447"/>
                <a:gd name="T32" fmla="*/ 312 w 447"/>
                <a:gd name="T33" fmla="*/ 381 h 447"/>
                <a:gd name="T34" fmla="*/ 341 w 447"/>
                <a:gd name="T35" fmla="*/ 410 h 447"/>
                <a:gd name="T36" fmla="*/ 353 w 447"/>
                <a:gd name="T37" fmla="*/ 410 h 447"/>
                <a:gd name="T38" fmla="*/ 409 w 447"/>
                <a:gd name="T39" fmla="*/ 353 h 447"/>
                <a:gd name="T40" fmla="*/ 409 w 447"/>
                <a:gd name="T41" fmla="*/ 341 h 447"/>
                <a:gd name="T42" fmla="*/ 381 w 447"/>
                <a:gd name="T43" fmla="*/ 313 h 447"/>
                <a:gd name="T44" fmla="*/ 397 w 447"/>
                <a:gd name="T45" fmla="*/ 272 h 447"/>
                <a:gd name="T46" fmla="*/ 438 w 447"/>
                <a:gd name="T47" fmla="*/ 272 h 447"/>
                <a:gd name="T48" fmla="*/ 447 w 447"/>
                <a:gd name="T49" fmla="*/ 263 h 447"/>
                <a:gd name="T50" fmla="*/ 447 w 447"/>
                <a:gd name="T51" fmla="*/ 184 h 447"/>
                <a:gd name="T52" fmla="*/ 438 w 447"/>
                <a:gd name="T53" fmla="*/ 175 h 447"/>
                <a:gd name="T54" fmla="*/ 397 w 447"/>
                <a:gd name="T55" fmla="*/ 175 h 447"/>
                <a:gd name="T56" fmla="*/ 381 w 447"/>
                <a:gd name="T57" fmla="*/ 135 h 447"/>
                <a:gd name="T58" fmla="*/ 409 w 447"/>
                <a:gd name="T59" fmla="*/ 106 h 447"/>
                <a:gd name="T60" fmla="*/ 409 w 447"/>
                <a:gd name="T61" fmla="*/ 94 h 447"/>
                <a:gd name="T62" fmla="*/ 353 w 447"/>
                <a:gd name="T63" fmla="*/ 37 h 447"/>
                <a:gd name="T64" fmla="*/ 341 w 447"/>
                <a:gd name="T65" fmla="*/ 37 h 447"/>
                <a:gd name="T66" fmla="*/ 312 w 447"/>
                <a:gd name="T67" fmla="*/ 66 h 447"/>
                <a:gd name="T68" fmla="*/ 271 w 447"/>
                <a:gd name="T69" fmla="*/ 49 h 447"/>
                <a:gd name="T70" fmla="*/ 271 w 447"/>
                <a:gd name="T71" fmla="*/ 9 h 447"/>
                <a:gd name="T72" fmla="*/ 263 w 447"/>
                <a:gd name="T73" fmla="*/ 0 h 447"/>
                <a:gd name="T74" fmla="*/ 183 w 447"/>
                <a:gd name="T75" fmla="*/ 0 h 447"/>
                <a:gd name="T76" fmla="*/ 175 w 447"/>
                <a:gd name="T77" fmla="*/ 9 h 447"/>
                <a:gd name="T78" fmla="*/ 175 w 447"/>
                <a:gd name="T79" fmla="*/ 49 h 447"/>
                <a:gd name="T80" fmla="*/ 134 w 447"/>
                <a:gd name="T81" fmla="*/ 66 h 447"/>
                <a:gd name="T82" fmla="*/ 105 w 447"/>
                <a:gd name="T83" fmla="*/ 37 h 447"/>
                <a:gd name="T84" fmla="*/ 93 w 447"/>
                <a:gd name="T85" fmla="*/ 37 h 447"/>
                <a:gd name="T86" fmla="*/ 37 w 447"/>
                <a:gd name="T87" fmla="*/ 94 h 447"/>
                <a:gd name="T88" fmla="*/ 37 w 447"/>
                <a:gd name="T89" fmla="*/ 106 h 447"/>
                <a:gd name="T90" fmla="*/ 65 w 447"/>
                <a:gd name="T91" fmla="*/ 134 h 447"/>
                <a:gd name="T92" fmla="*/ 49 w 447"/>
                <a:gd name="T93" fmla="*/ 175 h 447"/>
                <a:gd name="T94" fmla="*/ 8 w 447"/>
                <a:gd name="T95" fmla="*/ 175 h 447"/>
                <a:gd name="T96" fmla="*/ 0 w 447"/>
                <a:gd name="T97" fmla="*/ 184 h 447"/>
                <a:gd name="T98" fmla="*/ 92 w 447"/>
                <a:gd name="T99" fmla="*/ 223 h 447"/>
                <a:gd name="T100" fmla="*/ 223 w 447"/>
                <a:gd name="T101" fmla="*/ 92 h 447"/>
                <a:gd name="T102" fmla="*/ 354 w 447"/>
                <a:gd name="T103" fmla="*/ 223 h 447"/>
                <a:gd name="T104" fmla="*/ 223 w 447"/>
                <a:gd name="T105" fmla="*/ 355 h 447"/>
                <a:gd name="T106" fmla="*/ 92 w 447"/>
                <a:gd name="T107" fmla="*/ 223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47" h="447">
                  <a:moveTo>
                    <a:pt x="0" y="184"/>
                  </a:moveTo>
                  <a:cubicBezTo>
                    <a:pt x="0" y="263"/>
                    <a:pt x="0" y="263"/>
                    <a:pt x="0" y="263"/>
                  </a:cubicBezTo>
                  <a:cubicBezTo>
                    <a:pt x="0" y="268"/>
                    <a:pt x="3" y="272"/>
                    <a:pt x="8" y="272"/>
                  </a:cubicBezTo>
                  <a:cubicBezTo>
                    <a:pt x="49" y="272"/>
                    <a:pt x="49" y="272"/>
                    <a:pt x="49" y="272"/>
                  </a:cubicBezTo>
                  <a:cubicBezTo>
                    <a:pt x="53" y="286"/>
                    <a:pt x="58" y="300"/>
                    <a:pt x="65" y="313"/>
                  </a:cubicBezTo>
                  <a:cubicBezTo>
                    <a:pt x="37" y="341"/>
                    <a:pt x="37" y="341"/>
                    <a:pt x="37" y="341"/>
                  </a:cubicBezTo>
                  <a:cubicBezTo>
                    <a:pt x="33" y="345"/>
                    <a:pt x="33" y="350"/>
                    <a:pt x="37" y="353"/>
                  </a:cubicBezTo>
                  <a:cubicBezTo>
                    <a:pt x="93" y="410"/>
                    <a:pt x="93" y="410"/>
                    <a:pt x="93" y="410"/>
                  </a:cubicBezTo>
                  <a:cubicBezTo>
                    <a:pt x="97" y="413"/>
                    <a:pt x="102" y="413"/>
                    <a:pt x="105" y="410"/>
                  </a:cubicBezTo>
                  <a:cubicBezTo>
                    <a:pt x="134" y="381"/>
                    <a:pt x="134" y="381"/>
                    <a:pt x="134" y="381"/>
                  </a:cubicBezTo>
                  <a:cubicBezTo>
                    <a:pt x="147" y="388"/>
                    <a:pt x="160" y="394"/>
                    <a:pt x="175" y="398"/>
                  </a:cubicBezTo>
                  <a:cubicBezTo>
                    <a:pt x="175" y="438"/>
                    <a:pt x="175" y="438"/>
                    <a:pt x="175" y="438"/>
                  </a:cubicBezTo>
                  <a:cubicBezTo>
                    <a:pt x="175" y="443"/>
                    <a:pt x="178" y="447"/>
                    <a:pt x="183" y="447"/>
                  </a:cubicBezTo>
                  <a:cubicBezTo>
                    <a:pt x="263" y="447"/>
                    <a:pt x="263" y="447"/>
                    <a:pt x="263" y="447"/>
                  </a:cubicBezTo>
                  <a:cubicBezTo>
                    <a:pt x="268" y="447"/>
                    <a:pt x="271" y="443"/>
                    <a:pt x="271" y="438"/>
                  </a:cubicBezTo>
                  <a:cubicBezTo>
                    <a:pt x="271" y="398"/>
                    <a:pt x="271" y="398"/>
                    <a:pt x="271" y="398"/>
                  </a:cubicBezTo>
                  <a:cubicBezTo>
                    <a:pt x="286" y="394"/>
                    <a:pt x="299" y="388"/>
                    <a:pt x="312" y="381"/>
                  </a:cubicBezTo>
                  <a:cubicBezTo>
                    <a:pt x="341" y="410"/>
                    <a:pt x="341" y="410"/>
                    <a:pt x="341" y="410"/>
                  </a:cubicBezTo>
                  <a:cubicBezTo>
                    <a:pt x="344" y="413"/>
                    <a:pt x="350" y="413"/>
                    <a:pt x="353" y="410"/>
                  </a:cubicBezTo>
                  <a:cubicBezTo>
                    <a:pt x="409" y="353"/>
                    <a:pt x="409" y="353"/>
                    <a:pt x="409" y="353"/>
                  </a:cubicBezTo>
                  <a:cubicBezTo>
                    <a:pt x="413" y="350"/>
                    <a:pt x="413" y="345"/>
                    <a:pt x="409" y="341"/>
                  </a:cubicBezTo>
                  <a:cubicBezTo>
                    <a:pt x="381" y="313"/>
                    <a:pt x="381" y="313"/>
                    <a:pt x="381" y="313"/>
                  </a:cubicBezTo>
                  <a:cubicBezTo>
                    <a:pt x="388" y="300"/>
                    <a:pt x="393" y="286"/>
                    <a:pt x="397" y="272"/>
                  </a:cubicBezTo>
                  <a:cubicBezTo>
                    <a:pt x="438" y="272"/>
                    <a:pt x="438" y="272"/>
                    <a:pt x="438" y="272"/>
                  </a:cubicBezTo>
                  <a:cubicBezTo>
                    <a:pt x="443" y="272"/>
                    <a:pt x="447" y="268"/>
                    <a:pt x="447" y="263"/>
                  </a:cubicBezTo>
                  <a:cubicBezTo>
                    <a:pt x="447" y="184"/>
                    <a:pt x="447" y="184"/>
                    <a:pt x="447" y="184"/>
                  </a:cubicBezTo>
                  <a:cubicBezTo>
                    <a:pt x="447" y="179"/>
                    <a:pt x="443" y="175"/>
                    <a:pt x="438" y="175"/>
                  </a:cubicBezTo>
                  <a:cubicBezTo>
                    <a:pt x="397" y="175"/>
                    <a:pt x="397" y="175"/>
                    <a:pt x="397" y="175"/>
                  </a:cubicBezTo>
                  <a:cubicBezTo>
                    <a:pt x="393" y="161"/>
                    <a:pt x="388" y="147"/>
                    <a:pt x="381" y="135"/>
                  </a:cubicBezTo>
                  <a:cubicBezTo>
                    <a:pt x="409" y="106"/>
                    <a:pt x="409" y="106"/>
                    <a:pt x="409" y="106"/>
                  </a:cubicBezTo>
                  <a:cubicBezTo>
                    <a:pt x="413" y="103"/>
                    <a:pt x="413" y="97"/>
                    <a:pt x="409" y="94"/>
                  </a:cubicBezTo>
                  <a:cubicBezTo>
                    <a:pt x="353" y="37"/>
                    <a:pt x="353" y="37"/>
                    <a:pt x="353" y="37"/>
                  </a:cubicBezTo>
                  <a:cubicBezTo>
                    <a:pt x="350" y="34"/>
                    <a:pt x="344" y="34"/>
                    <a:pt x="341" y="37"/>
                  </a:cubicBezTo>
                  <a:cubicBezTo>
                    <a:pt x="312" y="66"/>
                    <a:pt x="312" y="66"/>
                    <a:pt x="312" y="66"/>
                  </a:cubicBezTo>
                  <a:cubicBezTo>
                    <a:pt x="300" y="59"/>
                    <a:pt x="286" y="53"/>
                    <a:pt x="271" y="49"/>
                  </a:cubicBezTo>
                  <a:cubicBezTo>
                    <a:pt x="271" y="9"/>
                    <a:pt x="271" y="9"/>
                    <a:pt x="271" y="9"/>
                  </a:cubicBezTo>
                  <a:cubicBezTo>
                    <a:pt x="271" y="4"/>
                    <a:pt x="268" y="0"/>
                    <a:pt x="263" y="0"/>
                  </a:cubicBezTo>
                  <a:cubicBezTo>
                    <a:pt x="183" y="0"/>
                    <a:pt x="183" y="0"/>
                    <a:pt x="183" y="0"/>
                  </a:cubicBezTo>
                  <a:cubicBezTo>
                    <a:pt x="178" y="0"/>
                    <a:pt x="175" y="4"/>
                    <a:pt x="175" y="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60" y="53"/>
                    <a:pt x="147" y="59"/>
                    <a:pt x="134" y="66"/>
                  </a:cubicBezTo>
                  <a:cubicBezTo>
                    <a:pt x="105" y="37"/>
                    <a:pt x="105" y="37"/>
                    <a:pt x="105" y="37"/>
                  </a:cubicBezTo>
                  <a:cubicBezTo>
                    <a:pt x="102" y="34"/>
                    <a:pt x="97" y="34"/>
                    <a:pt x="93" y="37"/>
                  </a:cubicBezTo>
                  <a:cubicBezTo>
                    <a:pt x="37" y="94"/>
                    <a:pt x="37" y="94"/>
                    <a:pt x="37" y="94"/>
                  </a:cubicBezTo>
                  <a:cubicBezTo>
                    <a:pt x="33" y="97"/>
                    <a:pt x="33" y="102"/>
                    <a:pt x="37" y="106"/>
                  </a:cubicBezTo>
                  <a:cubicBezTo>
                    <a:pt x="65" y="134"/>
                    <a:pt x="65" y="134"/>
                    <a:pt x="65" y="134"/>
                  </a:cubicBezTo>
                  <a:cubicBezTo>
                    <a:pt x="58" y="147"/>
                    <a:pt x="53" y="161"/>
                    <a:pt x="49" y="175"/>
                  </a:cubicBezTo>
                  <a:cubicBezTo>
                    <a:pt x="8" y="175"/>
                    <a:pt x="8" y="175"/>
                    <a:pt x="8" y="175"/>
                  </a:cubicBezTo>
                  <a:cubicBezTo>
                    <a:pt x="3" y="175"/>
                    <a:pt x="0" y="179"/>
                    <a:pt x="0" y="184"/>
                  </a:cubicBezTo>
                  <a:close/>
                  <a:moveTo>
                    <a:pt x="92" y="223"/>
                  </a:moveTo>
                  <a:cubicBezTo>
                    <a:pt x="92" y="151"/>
                    <a:pt x="151" y="92"/>
                    <a:pt x="223" y="92"/>
                  </a:cubicBezTo>
                  <a:cubicBezTo>
                    <a:pt x="295" y="92"/>
                    <a:pt x="354" y="151"/>
                    <a:pt x="354" y="223"/>
                  </a:cubicBezTo>
                  <a:cubicBezTo>
                    <a:pt x="354" y="296"/>
                    <a:pt x="295" y="355"/>
                    <a:pt x="223" y="355"/>
                  </a:cubicBezTo>
                  <a:cubicBezTo>
                    <a:pt x="151" y="355"/>
                    <a:pt x="92" y="296"/>
                    <a:pt x="92" y="22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617" name="Freeform 27">
              <a:extLst>
                <a:ext uri="{FF2B5EF4-FFF2-40B4-BE49-F238E27FC236}">
                  <a16:creationId xmlns:a16="http://schemas.microsoft.com/office/drawing/2014/main" xmlns="" id="{C3496E86-B30E-4D51-A392-CB60D3803B7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79" y="1006"/>
              <a:ext cx="378" cy="377"/>
            </a:xfrm>
            <a:custGeom>
              <a:avLst/>
              <a:gdLst>
                <a:gd name="T0" fmla="*/ 0 w 309"/>
                <a:gd name="T1" fmla="*/ 154 h 309"/>
                <a:gd name="T2" fmla="*/ 154 w 309"/>
                <a:gd name="T3" fmla="*/ 309 h 309"/>
                <a:gd name="T4" fmla="*/ 309 w 309"/>
                <a:gd name="T5" fmla="*/ 154 h 309"/>
                <a:gd name="T6" fmla="*/ 154 w 309"/>
                <a:gd name="T7" fmla="*/ 0 h 309"/>
                <a:gd name="T8" fmla="*/ 0 w 309"/>
                <a:gd name="T9" fmla="*/ 154 h 309"/>
                <a:gd name="T10" fmla="*/ 23 w 309"/>
                <a:gd name="T11" fmla="*/ 154 h 309"/>
                <a:gd name="T12" fmla="*/ 154 w 309"/>
                <a:gd name="T13" fmla="*/ 23 h 309"/>
                <a:gd name="T14" fmla="*/ 285 w 309"/>
                <a:gd name="T15" fmla="*/ 154 h 309"/>
                <a:gd name="T16" fmla="*/ 154 w 309"/>
                <a:gd name="T17" fmla="*/ 286 h 309"/>
                <a:gd name="T18" fmla="*/ 23 w 309"/>
                <a:gd name="T19" fmla="*/ 154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9" h="309">
                  <a:moveTo>
                    <a:pt x="0" y="154"/>
                  </a:moveTo>
                  <a:cubicBezTo>
                    <a:pt x="0" y="240"/>
                    <a:pt x="69" y="309"/>
                    <a:pt x="154" y="309"/>
                  </a:cubicBezTo>
                  <a:cubicBezTo>
                    <a:pt x="239" y="309"/>
                    <a:pt x="309" y="240"/>
                    <a:pt x="309" y="154"/>
                  </a:cubicBezTo>
                  <a:cubicBezTo>
                    <a:pt x="309" y="69"/>
                    <a:pt x="239" y="0"/>
                    <a:pt x="154" y="0"/>
                  </a:cubicBezTo>
                  <a:cubicBezTo>
                    <a:pt x="69" y="0"/>
                    <a:pt x="0" y="69"/>
                    <a:pt x="0" y="154"/>
                  </a:cubicBezTo>
                  <a:close/>
                  <a:moveTo>
                    <a:pt x="23" y="154"/>
                  </a:moveTo>
                  <a:cubicBezTo>
                    <a:pt x="23" y="82"/>
                    <a:pt x="82" y="23"/>
                    <a:pt x="154" y="23"/>
                  </a:cubicBezTo>
                  <a:cubicBezTo>
                    <a:pt x="226" y="23"/>
                    <a:pt x="285" y="82"/>
                    <a:pt x="285" y="154"/>
                  </a:cubicBezTo>
                  <a:cubicBezTo>
                    <a:pt x="285" y="227"/>
                    <a:pt x="226" y="286"/>
                    <a:pt x="154" y="286"/>
                  </a:cubicBezTo>
                  <a:cubicBezTo>
                    <a:pt x="82" y="286"/>
                    <a:pt x="23" y="227"/>
                    <a:pt x="23" y="15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grpSp>
        <p:nvGrpSpPr>
          <p:cNvPr id="618" name="Group 25">
            <a:extLst>
              <a:ext uri="{FF2B5EF4-FFF2-40B4-BE49-F238E27FC236}">
                <a16:creationId xmlns:a16="http://schemas.microsoft.com/office/drawing/2014/main" xmlns="" id="{100A2B7A-AF9F-415C-B636-D868BBA4CD04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317993" y="4296858"/>
            <a:ext cx="696185" cy="693640"/>
            <a:chOff x="3594" y="922"/>
            <a:chExt cx="547" cy="545"/>
          </a:xfrm>
        </p:grpSpPr>
        <p:sp>
          <p:nvSpPr>
            <p:cNvPr id="619" name="Freeform 27">
              <a:extLst>
                <a:ext uri="{FF2B5EF4-FFF2-40B4-BE49-F238E27FC236}">
                  <a16:creationId xmlns:a16="http://schemas.microsoft.com/office/drawing/2014/main" xmlns="" id="{8FF9E190-2804-4264-8D72-394A165EA21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79" y="1006"/>
              <a:ext cx="378" cy="377"/>
            </a:xfrm>
            <a:prstGeom prst="ellipse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620" name="Freeform 26">
              <a:extLst>
                <a:ext uri="{FF2B5EF4-FFF2-40B4-BE49-F238E27FC236}">
                  <a16:creationId xmlns:a16="http://schemas.microsoft.com/office/drawing/2014/main" xmlns="" id="{960CCC32-426F-4064-AF54-C27505E9EDB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94" y="922"/>
              <a:ext cx="547" cy="545"/>
            </a:xfrm>
            <a:custGeom>
              <a:avLst/>
              <a:gdLst>
                <a:gd name="T0" fmla="*/ 0 w 447"/>
                <a:gd name="T1" fmla="*/ 184 h 447"/>
                <a:gd name="T2" fmla="*/ 0 w 447"/>
                <a:gd name="T3" fmla="*/ 263 h 447"/>
                <a:gd name="T4" fmla="*/ 8 w 447"/>
                <a:gd name="T5" fmla="*/ 272 h 447"/>
                <a:gd name="T6" fmla="*/ 49 w 447"/>
                <a:gd name="T7" fmla="*/ 272 h 447"/>
                <a:gd name="T8" fmla="*/ 65 w 447"/>
                <a:gd name="T9" fmla="*/ 313 h 447"/>
                <a:gd name="T10" fmla="*/ 37 w 447"/>
                <a:gd name="T11" fmla="*/ 341 h 447"/>
                <a:gd name="T12" fmla="*/ 37 w 447"/>
                <a:gd name="T13" fmla="*/ 353 h 447"/>
                <a:gd name="T14" fmla="*/ 93 w 447"/>
                <a:gd name="T15" fmla="*/ 410 h 447"/>
                <a:gd name="T16" fmla="*/ 105 w 447"/>
                <a:gd name="T17" fmla="*/ 410 h 447"/>
                <a:gd name="T18" fmla="*/ 134 w 447"/>
                <a:gd name="T19" fmla="*/ 381 h 447"/>
                <a:gd name="T20" fmla="*/ 175 w 447"/>
                <a:gd name="T21" fmla="*/ 398 h 447"/>
                <a:gd name="T22" fmla="*/ 175 w 447"/>
                <a:gd name="T23" fmla="*/ 438 h 447"/>
                <a:gd name="T24" fmla="*/ 183 w 447"/>
                <a:gd name="T25" fmla="*/ 447 h 447"/>
                <a:gd name="T26" fmla="*/ 263 w 447"/>
                <a:gd name="T27" fmla="*/ 447 h 447"/>
                <a:gd name="T28" fmla="*/ 271 w 447"/>
                <a:gd name="T29" fmla="*/ 438 h 447"/>
                <a:gd name="T30" fmla="*/ 271 w 447"/>
                <a:gd name="T31" fmla="*/ 398 h 447"/>
                <a:gd name="T32" fmla="*/ 312 w 447"/>
                <a:gd name="T33" fmla="*/ 381 h 447"/>
                <a:gd name="T34" fmla="*/ 341 w 447"/>
                <a:gd name="T35" fmla="*/ 410 h 447"/>
                <a:gd name="T36" fmla="*/ 353 w 447"/>
                <a:gd name="T37" fmla="*/ 410 h 447"/>
                <a:gd name="T38" fmla="*/ 409 w 447"/>
                <a:gd name="T39" fmla="*/ 353 h 447"/>
                <a:gd name="T40" fmla="*/ 409 w 447"/>
                <a:gd name="T41" fmla="*/ 341 h 447"/>
                <a:gd name="T42" fmla="*/ 381 w 447"/>
                <a:gd name="T43" fmla="*/ 313 h 447"/>
                <a:gd name="T44" fmla="*/ 397 w 447"/>
                <a:gd name="T45" fmla="*/ 272 h 447"/>
                <a:gd name="T46" fmla="*/ 438 w 447"/>
                <a:gd name="T47" fmla="*/ 272 h 447"/>
                <a:gd name="T48" fmla="*/ 447 w 447"/>
                <a:gd name="T49" fmla="*/ 263 h 447"/>
                <a:gd name="T50" fmla="*/ 447 w 447"/>
                <a:gd name="T51" fmla="*/ 184 h 447"/>
                <a:gd name="T52" fmla="*/ 438 w 447"/>
                <a:gd name="T53" fmla="*/ 175 h 447"/>
                <a:gd name="T54" fmla="*/ 397 w 447"/>
                <a:gd name="T55" fmla="*/ 175 h 447"/>
                <a:gd name="T56" fmla="*/ 381 w 447"/>
                <a:gd name="T57" fmla="*/ 135 h 447"/>
                <a:gd name="T58" fmla="*/ 409 w 447"/>
                <a:gd name="T59" fmla="*/ 106 h 447"/>
                <a:gd name="T60" fmla="*/ 409 w 447"/>
                <a:gd name="T61" fmla="*/ 94 h 447"/>
                <a:gd name="T62" fmla="*/ 353 w 447"/>
                <a:gd name="T63" fmla="*/ 37 h 447"/>
                <a:gd name="T64" fmla="*/ 341 w 447"/>
                <a:gd name="T65" fmla="*/ 37 h 447"/>
                <a:gd name="T66" fmla="*/ 312 w 447"/>
                <a:gd name="T67" fmla="*/ 66 h 447"/>
                <a:gd name="T68" fmla="*/ 271 w 447"/>
                <a:gd name="T69" fmla="*/ 49 h 447"/>
                <a:gd name="T70" fmla="*/ 271 w 447"/>
                <a:gd name="T71" fmla="*/ 9 h 447"/>
                <a:gd name="T72" fmla="*/ 263 w 447"/>
                <a:gd name="T73" fmla="*/ 0 h 447"/>
                <a:gd name="T74" fmla="*/ 183 w 447"/>
                <a:gd name="T75" fmla="*/ 0 h 447"/>
                <a:gd name="T76" fmla="*/ 175 w 447"/>
                <a:gd name="T77" fmla="*/ 9 h 447"/>
                <a:gd name="T78" fmla="*/ 175 w 447"/>
                <a:gd name="T79" fmla="*/ 49 h 447"/>
                <a:gd name="T80" fmla="*/ 134 w 447"/>
                <a:gd name="T81" fmla="*/ 66 h 447"/>
                <a:gd name="T82" fmla="*/ 105 w 447"/>
                <a:gd name="T83" fmla="*/ 37 h 447"/>
                <a:gd name="T84" fmla="*/ 93 w 447"/>
                <a:gd name="T85" fmla="*/ 37 h 447"/>
                <a:gd name="T86" fmla="*/ 37 w 447"/>
                <a:gd name="T87" fmla="*/ 94 h 447"/>
                <a:gd name="T88" fmla="*/ 37 w 447"/>
                <a:gd name="T89" fmla="*/ 106 h 447"/>
                <a:gd name="T90" fmla="*/ 65 w 447"/>
                <a:gd name="T91" fmla="*/ 134 h 447"/>
                <a:gd name="T92" fmla="*/ 49 w 447"/>
                <a:gd name="T93" fmla="*/ 175 h 447"/>
                <a:gd name="T94" fmla="*/ 8 w 447"/>
                <a:gd name="T95" fmla="*/ 175 h 447"/>
                <a:gd name="T96" fmla="*/ 0 w 447"/>
                <a:gd name="T97" fmla="*/ 184 h 447"/>
                <a:gd name="T98" fmla="*/ 92 w 447"/>
                <a:gd name="T99" fmla="*/ 223 h 447"/>
                <a:gd name="T100" fmla="*/ 223 w 447"/>
                <a:gd name="T101" fmla="*/ 92 h 447"/>
                <a:gd name="T102" fmla="*/ 354 w 447"/>
                <a:gd name="T103" fmla="*/ 223 h 447"/>
                <a:gd name="T104" fmla="*/ 223 w 447"/>
                <a:gd name="T105" fmla="*/ 355 h 447"/>
                <a:gd name="T106" fmla="*/ 92 w 447"/>
                <a:gd name="T107" fmla="*/ 223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47" h="447">
                  <a:moveTo>
                    <a:pt x="0" y="184"/>
                  </a:moveTo>
                  <a:cubicBezTo>
                    <a:pt x="0" y="263"/>
                    <a:pt x="0" y="263"/>
                    <a:pt x="0" y="263"/>
                  </a:cubicBezTo>
                  <a:cubicBezTo>
                    <a:pt x="0" y="268"/>
                    <a:pt x="3" y="272"/>
                    <a:pt x="8" y="272"/>
                  </a:cubicBezTo>
                  <a:cubicBezTo>
                    <a:pt x="49" y="272"/>
                    <a:pt x="49" y="272"/>
                    <a:pt x="49" y="272"/>
                  </a:cubicBezTo>
                  <a:cubicBezTo>
                    <a:pt x="53" y="286"/>
                    <a:pt x="58" y="300"/>
                    <a:pt x="65" y="313"/>
                  </a:cubicBezTo>
                  <a:cubicBezTo>
                    <a:pt x="37" y="341"/>
                    <a:pt x="37" y="341"/>
                    <a:pt x="37" y="341"/>
                  </a:cubicBezTo>
                  <a:cubicBezTo>
                    <a:pt x="33" y="345"/>
                    <a:pt x="33" y="350"/>
                    <a:pt x="37" y="353"/>
                  </a:cubicBezTo>
                  <a:cubicBezTo>
                    <a:pt x="93" y="410"/>
                    <a:pt x="93" y="410"/>
                    <a:pt x="93" y="410"/>
                  </a:cubicBezTo>
                  <a:cubicBezTo>
                    <a:pt x="97" y="413"/>
                    <a:pt x="102" y="413"/>
                    <a:pt x="105" y="410"/>
                  </a:cubicBezTo>
                  <a:cubicBezTo>
                    <a:pt x="134" y="381"/>
                    <a:pt x="134" y="381"/>
                    <a:pt x="134" y="381"/>
                  </a:cubicBezTo>
                  <a:cubicBezTo>
                    <a:pt x="147" y="388"/>
                    <a:pt x="160" y="394"/>
                    <a:pt x="175" y="398"/>
                  </a:cubicBezTo>
                  <a:cubicBezTo>
                    <a:pt x="175" y="438"/>
                    <a:pt x="175" y="438"/>
                    <a:pt x="175" y="438"/>
                  </a:cubicBezTo>
                  <a:cubicBezTo>
                    <a:pt x="175" y="443"/>
                    <a:pt x="178" y="447"/>
                    <a:pt x="183" y="447"/>
                  </a:cubicBezTo>
                  <a:cubicBezTo>
                    <a:pt x="263" y="447"/>
                    <a:pt x="263" y="447"/>
                    <a:pt x="263" y="447"/>
                  </a:cubicBezTo>
                  <a:cubicBezTo>
                    <a:pt x="268" y="447"/>
                    <a:pt x="271" y="443"/>
                    <a:pt x="271" y="438"/>
                  </a:cubicBezTo>
                  <a:cubicBezTo>
                    <a:pt x="271" y="398"/>
                    <a:pt x="271" y="398"/>
                    <a:pt x="271" y="398"/>
                  </a:cubicBezTo>
                  <a:cubicBezTo>
                    <a:pt x="286" y="394"/>
                    <a:pt x="299" y="388"/>
                    <a:pt x="312" y="381"/>
                  </a:cubicBezTo>
                  <a:cubicBezTo>
                    <a:pt x="341" y="410"/>
                    <a:pt x="341" y="410"/>
                    <a:pt x="341" y="410"/>
                  </a:cubicBezTo>
                  <a:cubicBezTo>
                    <a:pt x="344" y="413"/>
                    <a:pt x="350" y="413"/>
                    <a:pt x="353" y="410"/>
                  </a:cubicBezTo>
                  <a:cubicBezTo>
                    <a:pt x="409" y="353"/>
                    <a:pt x="409" y="353"/>
                    <a:pt x="409" y="353"/>
                  </a:cubicBezTo>
                  <a:cubicBezTo>
                    <a:pt x="413" y="350"/>
                    <a:pt x="413" y="345"/>
                    <a:pt x="409" y="341"/>
                  </a:cubicBezTo>
                  <a:cubicBezTo>
                    <a:pt x="381" y="313"/>
                    <a:pt x="381" y="313"/>
                    <a:pt x="381" y="313"/>
                  </a:cubicBezTo>
                  <a:cubicBezTo>
                    <a:pt x="388" y="300"/>
                    <a:pt x="393" y="286"/>
                    <a:pt x="397" y="272"/>
                  </a:cubicBezTo>
                  <a:cubicBezTo>
                    <a:pt x="438" y="272"/>
                    <a:pt x="438" y="272"/>
                    <a:pt x="438" y="272"/>
                  </a:cubicBezTo>
                  <a:cubicBezTo>
                    <a:pt x="443" y="272"/>
                    <a:pt x="447" y="268"/>
                    <a:pt x="447" y="263"/>
                  </a:cubicBezTo>
                  <a:cubicBezTo>
                    <a:pt x="447" y="184"/>
                    <a:pt x="447" y="184"/>
                    <a:pt x="447" y="184"/>
                  </a:cubicBezTo>
                  <a:cubicBezTo>
                    <a:pt x="447" y="179"/>
                    <a:pt x="443" y="175"/>
                    <a:pt x="438" y="175"/>
                  </a:cubicBezTo>
                  <a:cubicBezTo>
                    <a:pt x="397" y="175"/>
                    <a:pt x="397" y="175"/>
                    <a:pt x="397" y="175"/>
                  </a:cubicBezTo>
                  <a:cubicBezTo>
                    <a:pt x="393" y="161"/>
                    <a:pt x="388" y="147"/>
                    <a:pt x="381" y="135"/>
                  </a:cubicBezTo>
                  <a:cubicBezTo>
                    <a:pt x="409" y="106"/>
                    <a:pt x="409" y="106"/>
                    <a:pt x="409" y="106"/>
                  </a:cubicBezTo>
                  <a:cubicBezTo>
                    <a:pt x="413" y="103"/>
                    <a:pt x="413" y="97"/>
                    <a:pt x="409" y="94"/>
                  </a:cubicBezTo>
                  <a:cubicBezTo>
                    <a:pt x="353" y="37"/>
                    <a:pt x="353" y="37"/>
                    <a:pt x="353" y="37"/>
                  </a:cubicBezTo>
                  <a:cubicBezTo>
                    <a:pt x="350" y="34"/>
                    <a:pt x="344" y="34"/>
                    <a:pt x="341" y="37"/>
                  </a:cubicBezTo>
                  <a:cubicBezTo>
                    <a:pt x="312" y="66"/>
                    <a:pt x="312" y="66"/>
                    <a:pt x="312" y="66"/>
                  </a:cubicBezTo>
                  <a:cubicBezTo>
                    <a:pt x="300" y="59"/>
                    <a:pt x="286" y="53"/>
                    <a:pt x="271" y="49"/>
                  </a:cubicBezTo>
                  <a:cubicBezTo>
                    <a:pt x="271" y="9"/>
                    <a:pt x="271" y="9"/>
                    <a:pt x="271" y="9"/>
                  </a:cubicBezTo>
                  <a:cubicBezTo>
                    <a:pt x="271" y="4"/>
                    <a:pt x="268" y="0"/>
                    <a:pt x="263" y="0"/>
                  </a:cubicBezTo>
                  <a:cubicBezTo>
                    <a:pt x="183" y="0"/>
                    <a:pt x="183" y="0"/>
                    <a:pt x="183" y="0"/>
                  </a:cubicBezTo>
                  <a:cubicBezTo>
                    <a:pt x="178" y="0"/>
                    <a:pt x="175" y="4"/>
                    <a:pt x="175" y="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60" y="53"/>
                    <a:pt x="147" y="59"/>
                    <a:pt x="134" y="66"/>
                  </a:cubicBezTo>
                  <a:cubicBezTo>
                    <a:pt x="105" y="37"/>
                    <a:pt x="105" y="37"/>
                    <a:pt x="105" y="37"/>
                  </a:cubicBezTo>
                  <a:cubicBezTo>
                    <a:pt x="102" y="34"/>
                    <a:pt x="97" y="34"/>
                    <a:pt x="93" y="37"/>
                  </a:cubicBezTo>
                  <a:cubicBezTo>
                    <a:pt x="37" y="94"/>
                    <a:pt x="37" y="94"/>
                    <a:pt x="37" y="94"/>
                  </a:cubicBezTo>
                  <a:cubicBezTo>
                    <a:pt x="33" y="97"/>
                    <a:pt x="33" y="102"/>
                    <a:pt x="37" y="106"/>
                  </a:cubicBezTo>
                  <a:cubicBezTo>
                    <a:pt x="65" y="134"/>
                    <a:pt x="65" y="134"/>
                    <a:pt x="65" y="134"/>
                  </a:cubicBezTo>
                  <a:cubicBezTo>
                    <a:pt x="58" y="147"/>
                    <a:pt x="53" y="161"/>
                    <a:pt x="49" y="175"/>
                  </a:cubicBezTo>
                  <a:cubicBezTo>
                    <a:pt x="8" y="175"/>
                    <a:pt x="8" y="175"/>
                    <a:pt x="8" y="175"/>
                  </a:cubicBezTo>
                  <a:cubicBezTo>
                    <a:pt x="3" y="175"/>
                    <a:pt x="0" y="179"/>
                    <a:pt x="0" y="184"/>
                  </a:cubicBezTo>
                  <a:close/>
                  <a:moveTo>
                    <a:pt x="92" y="223"/>
                  </a:moveTo>
                  <a:cubicBezTo>
                    <a:pt x="92" y="151"/>
                    <a:pt x="151" y="92"/>
                    <a:pt x="223" y="92"/>
                  </a:cubicBezTo>
                  <a:cubicBezTo>
                    <a:pt x="295" y="92"/>
                    <a:pt x="354" y="151"/>
                    <a:pt x="354" y="223"/>
                  </a:cubicBezTo>
                  <a:cubicBezTo>
                    <a:pt x="354" y="296"/>
                    <a:pt x="295" y="355"/>
                    <a:pt x="223" y="355"/>
                  </a:cubicBezTo>
                  <a:cubicBezTo>
                    <a:pt x="151" y="355"/>
                    <a:pt x="92" y="296"/>
                    <a:pt x="92" y="22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621" name="Freeform 27">
              <a:extLst>
                <a:ext uri="{FF2B5EF4-FFF2-40B4-BE49-F238E27FC236}">
                  <a16:creationId xmlns:a16="http://schemas.microsoft.com/office/drawing/2014/main" xmlns="" id="{6458A3CD-FA0A-4FF9-A108-7CB87FF0251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79" y="1006"/>
              <a:ext cx="378" cy="377"/>
            </a:xfrm>
            <a:custGeom>
              <a:avLst/>
              <a:gdLst>
                <a:gd name="T0" fmla="*/ 0 w 309"/>
                <a:gd name="T1" fmla="*/ 154 h 309"/>
                <a:gd name="T2" fmla="*/ 154 w 309"/>
                <a:gd name="T3" fmla="*/ 309 h 309"/>
                <a:gd name="T4" fmla="*/ 309 w 309"/>
                <a:gd name="T5" fmla="*/ 154 h 309"/>
                <a:gd name="T6" fmla="*/ 154 w 309"/>
                <a:gd name="T7" fmla="*/ 0 h 309"/>
                <a:gd name="T8" fmla="*/ 0 w 309"/>
                <a:gd name="T9" fmla="*/ 154 h 309"/>
                <a:gd name="T10" fmla="*/ 23 w 309"/>
                <a:gd name="T11" fmla="*/ 154 h 309"/>
                <a:gd name="T12" fmla="*/ 154 w 309"/>
                <a:gd name="T13" fmla="*/ 23 h 309"/>
                <a:gd name="T14" fmla="*/ 285 w 309"/>
                <a:gd name="T15" fmla="*/ 154 h 309"/>
                <a:gd name="T16" fmla="*/ 154 w 309"/>
                <a:gd name="T17" fmla="*/ 286 h 309"/>
                <a:gd name="T18" fmla="*/ 23 w 309"/>
                <a:gd name="T19" fmla="*/ 154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9" h="309">
                  <a:moveTo>
                    <a:pt x="0" y="154"/>
                  </a:moveTo>
                  <a:cubicBezTo>
                    <a:pt x="0" y="240"/>
                    <a:pt x="69" y="309"/>
                    <a:pt x="154" y="309"/>
                  </a:cubicBezTo>
                  <a:cubicBezTo>
                    <a:pt x="239" y="309"/>
                    <a:pt x="309" y="240"/>
                    <a:pt x="309" y="154"/>
                  </a:cubicBezTo>
                  <a:cubicBezTo>
                    <a:pt x="309" y="69"/>
                    <a:pt x="239" y="0"/>
                    <a:pt x="154" y="0"/>
                  </a:cubicBezTo>
                  <a:cubicBezTo>
                    <a:pt x="69" y="0"/>
                    <a:pt x="0" y="69"/>
                    <a:pt x="0" y="154"/>
                  </a:cubicBezTo>
                  <a:close/>
                  <a:moveTo>
                    <a:pt x="23" y="154"/>
                  </a:moveTo>
                  <a:cubicBezTo>
                    <a:pt x="23" y="82"/>
                    <a:pt x="82" y="23"/>
                    <a:pt x="154" y="23"/>
                  </a:cubicBezTo>
                  <a:cubicBezTo>
                    <a:pt x="226" y="23"/>
                    <a:pt x="285" y="82"/>
                    <a:pt x="285" y="154"/>
                  </a:cubicBezTo>
                  <a:cubicBezTo>
                    <a:pt x="285" y="227"/>
                    <a:pt x="226" y="286"/>
                    <a:pt x="154" y="286"/>
                  </a:cubicBezTo>
                  <a:cubicBezTo>
                    <a:pt x="82" y="286"/>
                    <a:pt x="23" y="227"/>
                    <a:pt x="23" y="154"/>
                  </a:cubicBezTo>
                  <a:close/>
                </a:path>
              </a:pathLst>
            </a:custGeom>
            <a:solidFill>
              <a:srgbClr val="5C00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sp>
        <p:nvSpPr>
          <p:cNvPr id="622" name="Rectangle 621">
            <a:extLst>
              <a:ext uri="{FF2B5EF4-FFF2-40B4-BE49-F238E27FC236}">
                <a16:creationId xmlns:a16="http://schemas.microsoft.com/office/drawing/2014/main" xmlns="" id="{AE847601-4F7C-4472-B264-F7FDCBE3A474}"/>
              </a:ext>
            </a:extLst>
          </p:cNvPr>
          <p:cNvSpPr/>
          <p:nvPr/>
        </p:nvSpPr>
        <p:spPr bwMode="auto">
          <a:xfrm>
            <a:off x="7030381" y="3394993"/>
            <a:ext cx="1699401" cy="355667"/>
          </a:xfrm>
          <a:custGeom>
            <a:avLst/>
            <a:gdLst>
              <a:gd name="connsiteX0" fmla="*/ 0 w 1699401"/>
              <a:gd name="connsiteY0" fmla="*/ 0 h 355667"/>
              <a:gd name="connsiteX1" fmla="*/ 1699401 w 1699401"/>
              <a:gd name="connsiteY1" fmla="*/ 0 h 355667"/>
              <a:gd name="connsiteX2" fmla="*/ 1699401 w 1699401"/>
              <a:gd name="connsiteY2" fmla="*/ 355667 h 355667"/>
              <a:gd name="connsiteX3" fmla="*/ 0 w 1699401"/>
              <a:gd name="connsiteY3" fmla="*/ 355667 h 355667"/>
              <a:gd name="connsiteX4" fmla="*/ 0 w 1699401"/>
              <a:gd name="connsiteY4" fmla="*/ 0 h 3556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99401" h="355667">
                <a:moveTo>
                  <a:pt x="0" y="0"/>
                </a:moveTo>
                <a:lnTo>
                  <a:pt x="1699401" y="0"/>
                </a:lnTo>
                <a:lnTo>
                  <a:pt x="1699401" y="355667"/>
                </a:lnTo>
                <a:lnTo>
                  <a:pt x="0" y="355667"/>
                </a:lnTo>
                <a:lnTo>
                  <a:pt x="0" y="0"/>
                </a:lnTo>
                <a:close/>
              </a:path>
            </a:pathLst>
          </a:custGeom>
          <a:noFill/>
          <a:ln w="3175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76397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8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Bot builder</a:t>
            </a:r>
          </a:p>
        </p:txBody>
      </p:sp>
      <p:sp>
        <p:nvSpPr>
          <p:cNvPr id="623" name="Rectangle 622">
            <a:extLst>
              <a:ext uri="{FF2B5EF4-FFF2-40B4-BE49-F238E27FC236}">
                <a16:creationId xmlns:a16="http://schemas.microsoft.com/office/drawing/2014/main" xmlns="" id="{0E1042A2-D71F-4287-B7A3-A6874573C360}"/>
              </a:ext>
            </a:extLst>
          </p:cNvPr>
          <p:cNvSpPr/>
          <p:nvPr/>
        </p:nvSpPr>
        <p:spPr bwMode="auto">
          <a:xfrm>
            <a:off x="7726764" y="4006768"/>
            <a:ext cx="1174623" cy="355667"/>
          </a:xfrm>
          <a:custGeom>
            <a:avLst/>
            <a:gdLst>
              <a:gd name="connsiteX0" fmla="*/ 0 w 1174623"/>
              <a:gd name="connsiteY0" fmla="*/ 0 h 355667"/>
              <a:gd name="connsiteX1" fmla="*/ 1174623 w 1174623"/>
              <a:gd name="connsiteY1" fmla="*/ 0 h 355667"/>
              <a:gd name="connsiteX2" fmla="*/ 1174623 w 1174623"/>
              <a:gd name="connsiteY2" fmla="*/ 355667 h 355667"/>
              <a:gd name="connsiteX3" fmla="*/ 0 w 1174623"/>
              <a:gd name="connsiteY3" fmla="*/ 355667 h 355667"/>
              <a:gd name="connsiteX4" fmla="*/ 0 w 1174623"/>
              <a:gd name="connsiteY4" fmla="*/ 0 h 3556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74623" h="355667">
                <a:moveTo>
                  <a:pt x="0" y="0"/>
                </a:moveTo>
                <a:lnTo>
                  <a:pt x="1174623" y="0"/>
                </a:lnTo>
                <a:lnTo>
                  <a:pt x="1174623" y="355667"/>
                </a:lnTo>
                <a:lnTo>
                  <a:pt x="0" y="355667"/>
                </a:lnTo>
                <a:lnTo>
                  <a:pt x="0" y="0"/>
                </a:lnTo>
                <a:close/>
              </a:path>
            </a:pathLst>
          </a:custGeom>
          <a:noFill/>
          <a:ln w="3175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76397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8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Platform services</a:t>
            </a:r>
          </a:p>
        </p:txBody>
      </p:sp>
      <p:sp>
        <p:nvSpPr>
          <p:cNvPr id="624" name="Rectangle 623">
            <a:extLst>
              <a:ext uri="{FF2B5EF4-FFF2-40B4-BE49-F238E27FC236}">
                <a16:creationId xmlns:a16="http://schemas.microsoft.com/office/drawing/2014/main" xmlns="" id="{16A302AE-670A-42B4-BABB-36906AAEF362}"/>
              </a:ext>
            </a:extLst>
          </p:cNvPr>
          <p:cNvSpPr/>
          <p:nvPr/>
        </p:nvSpPr>
        <p:spPr bwMode="auto">
          <a:xfrm>
            <a:off x="7030381" y="4773672"/>
            <a:ext cx="1586996" cy="355667"/>
          </a:xfrm>
          <a:custGeom>
            <a:avLst/>
            <a:gdLst>
              <a:gd name="connsiteX0" fmla="*/ 0 w 1586996"/>
              <a:gd name="connsiteY0" fmla="*/ 0 h 355667"/>
              <a:gd name="connsiteX1" fmla="*/ 1586996 w 1586996"/>
              <a:gd name="connsiteY1" fmla="*/ 0 h 355667"/>
              <a:gd name="connsiteX2" fmla="*/ 1586996 w 1586996"/>
              <a:gd name="connsiteY2" fmla="*/ 355667 h 355667"/>
              <a:gd name="connsiteX3" fmla="*/ 0 w 1586996"/>
              <a:gd name="connsiteY3" fmla="*/ 355667 h 355667"/>
              <a:gd name="connsiteX4" fmla="*/ 0 w 1586996"/>
              <a:gd name="connsiteY4" fmla="*/ 0 h 3556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996" h="355667">
                <a:moveTo>
                  <a:pt x="0" y="0"/>
                </a:moveTo>
                <a:lnTo>
                  <a:pt x="1586996" y="0"/>
                </a:lnTo>
                <a:lnTo>
                  <a:pt x="1586996" y="355667"/>
                </a:lnTo>
                <a:lnTo>
                  <a:pt x="0" y="355667"/>
                </a:lnTo>
                <a:lnTo>
                  <a:pt x="0" y="0"/>
                </a:lnTo>
                <a:close/>
              </a:path>
            </a:pathLst>
          </a:custGeom>
          <a:noFill/>
          <a:ln w="3175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76397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8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Intelligent tools</a:t>
            </a:r>
          </a:p>
        </p:txBody>
      </p:sp>
      <p:sp>
        <p:nvSpPr>
          <p:cNvPr id="214" name="Freeform: Shape 213">
            <a:extLst>
              <a:ext uri="{FF2B5EF4-FFF2-40B4-BE49-F238E27FC236}">
                <a16:creationId xmlns:a16="http://schemas.microsoft.com/office/drawing/2014/main" xmlns="" id="{16D44CFF-BD9D-4F5B-8E3C-CDACC6CA5CED}"/>
              </a:ext>
            </a:extLst>
          </p:cNvPr>
          <p:cNvSpPr/>
          <p:nvPr/>
        </p:nvSpPr>
        <p:spPr bwMode="auto">
          <a:xfrm flipV="1">
            <a:off x="3485748" y="4978829"/>
            <a:ext cx="1562269" cy="192267"/>
          </a:xfrm>
          <a:custGeom>
            <a:avLst/>
            <a:gdLst>
              <a:gd name="connsiteX0" fmla="*/ 0 w 3183467"/>
              <a:gd name="connsiteY0" fmla="*/ 139700 h 139700"/>
              <a:gd name="connsiteX1" fmla="*/ 1600200 w 3183467"/>
              <a:gd name="connsiteY1" fmla="*/ 139700 h 139700"/>
              <a:gd name="connsiteX2" fmla="*/ 1739900 w 3183467"/>
              <a:gd name="connsiteY2" fmla="*/ 0 h 139700"/>
              <a:gd name="connsiteX3" fmla="*/ 3183467 w 3183467"/>
              <a:gd name="connsiteY3" fmla="*/ 0 h 139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83467" h="139700">
                <a:moveTo>
                  <a:pt x="0" y="139700"/>
                </a:moveTo>
                <a:lnTo>
                  <a:pt x="1600200" y="139700"/>
                </a:lnTo>
                <a:lnTo>
                  <a:pt x="1739900" y="0"/>
                </a:lnTo>
                <a:lnTo>
                  <a:pt x="3183467" y="0"/>
                </a:lnTo>
              </a:path>
            </a:pathLst>
          </a:custGeom>
          <a:noFill/>
          <a:ln w="3175" cap="flat">
            <a:solidFill>
              <a:schemeClr val="accent5"/>
            </a:solidFill>
            <a:prstDash val="solid"/>
            <a:miter lim="800000"/>
            <a:headEnd type="none" w="lg" len="med"/>
            <a:tailEnd type="none" w="lg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764196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299339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108" fill="hold"/>
                                        <p:tgtEl>
                                          <p:spTgt spid="10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0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0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8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108"/>
                </p:tgtEl>
              </p:cMediaNode>
            </p:video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5C12256-0E13-434F-8849-22F36F0D9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Conversational </a:t>
            </a:r>
            <a:r>
              <a:rPr lang="en-US" dirty="0" smtClean="0"/>
              <a:t>mechanisms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F6441DA3-7161-4D64-B9F0-FE7A955DED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5567678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Text, with optional media attachments</a:t>
            </a:r>
          </a:p>
          <a:p>
            <a:r>
              <a:rPr lang="en-US" sz="2400" dirty="0">
                <a:solidFill>
                  <a:schemeClr val="tx1"/>
                </a:solidFill>
              </a:rPr>
              <a:t>Traditional chat, can contain media attachments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(e.g., image, video, audio, file)</a:t>
            </a:r>
          </a:p>
          <a:p>
            <a:pPr>
              <a:spcBef>
                <a:spcPts val="1800"/>
              </a:spcBef>
            </a:pPr>
            <a:r>
              <a:rPr lang="en-US" dirty="0">
                <a:solidFill>
                  <a:schemeClr val="tx1"/>
                </a:solidFill>
              </a:rPr>
              <a:t>Input prompts</a:t>
            </a:r>
          </a:p>
          <a:p>
            <a:r>
              <a:rPr lang="en-US" sz="2400" dirty="0">
                <a:solidFill>
                  <a:schemeClr val="tx1"/>
                </a:solidFill>
              </a:rPr>
              <a:t>Suggested actions: Buttons, numbered items in a list, etc.</a:t>
            </a:r>
          </a:p>
          <a:p>
            <a:pPr>
              <a:spcBef>
                <a:spcPts val="1800"/>
              </a:spcBef>
            </a:pPr>
            <a:r>
              <a:rPr lang="en-US" dirty="0">
                <a:solidFill>
                  <a:schemeClr val="tx1"/>
                </a:solidFill>
              </a:rPr>
              <a:t>Rich cards, rendered as a list or carousel</a:t>
            </a:r>
          </a:p>
          <a:p>
            <a:r>
              <a:rPr lang="en-US" sz="2400" dirty="0">
                <a:solidFill>
                  <a:schemeClr val="tx1"/>
                </a:solidFill>
              </a:rPr>
              <a:t>Images, buttons, audio, animations, video, user sign-in, etc</a:t>
            </a:r>
            <a:r>
              <a:rPr lang="en-US" sz="2400" dirty="0" smtClean="0">
                <a:solidFill>
                  <a:schemeClr val="tx1"/>
                </a:solidFill>
              </a:rPr>
              <a:t>.</a:t>
            </a:r>
          </a:p>
          <a:p>
            <a:r>
              <a:rPr lang="en-US" sz="2400" dirty="0" smtClean="0">
                <a:solidFill>
                  <a:schemeClr val="tx1"/>
                </a:solidFill>
              </a:rPr>
              <a:t>Hero | Audio | Animation | Thumbnail | Receipt | Sign In | </a:t>
            </a:r>
            <a:br>
              <a:rPr lang="en-US" sz="2400" dirty="0" smtClean="0">
                <a:solidFill>
                  <a:schemeClr val="tx1"/>
                </a:solidFill>
              </a:rPr>
            </a:br>
            <a:r>
              <a:rPr lang="en-US" sz="2400" dirty="0" smtClean="0">
                <a:solidFill>
                  <a:schemeClr val="tx1"/>
                </a:solidFill>
              </a:rPr>
              <a:t>Video | Adaptive | Purchase</a:t>
            </a:r>
            <a:endParaRPr lang="en-US" sz="2400" dirty="0">
              <a:solidFill>
                <a:schemeClr val="tx1"/>
              </a:solidFill>
            </a:endParaRPr>
          </a:p>
          <a:p>
            <a:pPr>
              <a:spcBef>
                <a:spcPts val="1800"/>
              </a:spcBef>
            </a:pPr>
            <a:r>
              <a:rPr lang="en-US" dirty="0">
                <a:solidFill>
                  <a:schemeClr val="tx1"/>
                </a:solidFill>
              </a:rPr>
              <a:t>Speech</a:t>
            </a:r>
          </a:p>
          <a:p>
            <a:r>
              <a:rPr lang="en-US" sz="2400" dirty="0">
                <a:solidFill>
                  <a:schemeClr val="tx1"/>
                </a:solidFill>
              </a:rPr>
              <a:t>Text-based chat using Speech Recognition &amp; Synthesis (TTS)</a:t>
            </a:r>
          </a:p>
        </p:txBody>
      </p:sp>
      <p:pic>
        <p:nvPicPr>
          <p:cNvPr id="4" name="skype-hero-050517-sm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5492" y="1325446"/>
            <a:ext cx="3937719" cy="5671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126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81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Continuous </a:t>
            </a:r>
            <a:r>
              <a:rPr lang="en-US" dirty="0" smtClean="0"/>
              <a:t>Improvement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4979825"/>
          </a:xfrm>
        </p:spPr>
        <p:txBody>
          <a:bodyPr/>
          <a:lstStyle/>
          <a:p>
            <a:r>
              <a:rPr lang="en-US" sz="3600" dirty="0" smtClean="0">
                <a:latin typeface="+mj-lt"/>
              </a:rPr>
              <a:t>Instrumentation provided by App Insights; added by default in Bot Service</a:t>
            </a:r>
          </a:p>
          <a:p>
            <a:r>
              <a:rPr lang="en-US" sz="3600" dirty="0" smtClean="0">
                <a:latin typeface="+mj-lt"/>
              </a:rPr>
              <a:t>Extend instrumentation through AI SDK</a:t>
            </a:r>
          </a:p>
          <a:p>
            <a:r>
              <a:rPr lang="en-US" sz="3600" dirty="0" smtClean="0">
                <a:latin typeface="+mj-lt"/>
              </a:rPr>
              <a:t>If you are not building bots that will actually be used, then you are not building bots</a:t>
            </a:r>
          </a:p>
        </p:txBody>
      </p:sp>
      <p:pic>
        <p:nvPicPr>
          <p:cNvPr id="4" name="Picture 2" descr="C:\Users\cestrada\AppData\Local\Temp\SNAGHTML53963c8c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1831" y="1211287"/>
            <a:ext cx="5301645" cy="8212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5319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7.93975E-7 1.36178E-7 L 7.93975E-7 -0.3413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06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Extending our bot with dialogs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6155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Patterns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600164"/>
          </a:xfrm>
        </p:spPr>
        <p:txBody>
          <a:bodyPr/>
          <a:lstStyle/>
          <a:p>
            <a:r>
              <a:rPr lang="en-US" dirty="0" smtClean="0"/>
              <a:t>Anti-pattern: canvas mismatch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3708708"/>
          </a:xfrm>
        </p:spPr>
        <p:txBody>
          <a:bodyPr/>
          <a:lstStyle/>
          <a:p>
            <a:r>
              <a:rPr lang="en-US" dirty="0" smtClean="0"/>
              <a:t>Anti-pattern: overuse of NLP</a:t>
            </a:r>
            <a:endParaRPr lang="en-US" dirty="0"/>
          </a:p>
          <a:p>
            <a:r>
              <a:rPr lang="en-US" sz="2000" dirty="0" smtClean="0"/>
              <a:t>“I want to find a house for sale that has 3 or 4 bedrooms, priced between $300 and $350 with a large garden, about 2000 square feet, preferably green, within 10 miles from my work which is in the city center, with a large garage and a backyard with a pool.”</a:t>
            </a:r>
          </a:p>
          <a:p>
            <a:pPr algn="r"/>
            <a:r>
              <a:rPr lang="en-US" sz="2000" i="1" dirty="0" smtClean="0"/>
              <a:t>-- Said nobody, ever</a:t>
            </a:r>
          </a:p>
          <a:p>
            <a:r>
              <a:rPr lang="en-US" sz="2000" dirty="0" smtClean="0"/>
              <a:t>“I want to find a house”</a:t>
            </a:r>
          </a:p>
          <a:p>
            <a:pPr algn="r"/>
            <a:r>
              <a:rPr lang="en-US" sz="2000" i="1" dirty="0" smtClean="0"/>
              <a:t>-- Said everybody else</a:t>
            </a:r>
            <a:endParaRPr lang="en-US" sz="2000" i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570" y="1918883"/>
            <a:ext cx="5676630" cy="3932124"/>
          </a:xfrm>
          <a:prstGeom prst="rect">
            <a:avLst/>
          </a:prstGeom>
        </p:spPr>
      </p:pic>
      <p:sp>
        <p:nvSpPr>
          <p:cNvPr id="13" name="Rectangle: Rounded Corners 27"/>
          <p:cNvSpPr/>
          <p:nvPr/>
        </p:nvSpPr>
        <p:spPr>
          <a:xfrm>
            <a:off x="6924303" y="4989981"/>
            <a:ext cx="2283693" cy="1689886"/>
          </a:xfrm>
          <a:prstGeom prst="roundRect">
            <a:avLst/>
          </a:prstGeom>
          <a:solidFill>
            <a:srgbClr val="F0F4F8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Hello user! How can I help you?</a:t>
            </a:r>
          </a:p>
        </p:txBody>
      </p:sp>
      <p:sp>
        <p:nvSpPr>
          <p:cNvPr id="14" name="Flowchart: Terminator 28"/>
          <p:cNvSpPr/>
          <p:nvPr/>
        </p:nvSpPr>
        <p:spPr>
          <a:xfrm>
            <a:off x="7004517" y="5777131"/>
            <a:ext cx="2079301" cy="318546"/>
          </a:xfrm>
          <a:prstGeom prst="flowChartTerminator">
            <a:avLst/>
          </a:prstGeom>
          <a:solidFill>
            <a:sysClr val="window" lastClr="FFFFFF"/>
          </a:solidFill>
          <a:ln w="12700" cap="flat" cmpd="sng" algn="ctr">
            <a:solidFill>
              <a:srgbClr val="5B9BD5">
                <a:lumMod val="60000"/>
                <a:lumOff val="40000"/>
              </a:srgb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74A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Events</a:t>
            </a:r>
          </a:p>
        </p:txBody>
      </p:sp>
      <p:sp>
        <p:nvSpPr>
          <p:cNvPr id="15" name="Flowchart: Terminator 29"/>
          <p:cNvSpPr/>
          <p:nvPr/>
        </p:nvSpPr>
        <p:spPr>
          <a:xfrm>
            <a:off x="7004517" y="6200906"/>
            <a:ext cx="2079301" cy="318546"/>
          </a:xfrm>
          <a:prstGeom prst="flowChartTerminator">
            <a:avLst/>
          </a:prstGeom>
          <a:solidFill>
            <a:sysClr val="window" lastClr="FFFFFF"/>
          </a:solidFill>
          <a:ln w="12700" cap="flat" cmpd="sng" algn="ctr">
            <a:solidFill>
              <a:srgbClr val="5B9BD5">
                <a:lumMod val="60000"/>
                <a:lumOff val="40000"/>
              </a:srgb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74A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Stages</a:t>
            </a:r>
          </a:p>
        </p:txBody>
      </p:sp>
      <p:sp>
        <p:nvSpPr>
          <p:cNvPr id="17" name="Rectangle: Rounded Corners 31"/>
          <p:cNvSpPr/>
          <p:nvPr/>
        </p:nvSpPr>
        <p:spPr>
          <a:xfrm>
            <a:off x="9878145" y="4989981"/>
            <a:ext cx="2283693" cy="1689886"/>
          </a:xfrm>
          <a:prstGeom prst="roundRect">
            <a:avLst/>
          </a:prstGeom>
          <a:solidFill>
            <a:srgbClr val="F0F4F8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What events are you interested in?</a:t>
            </a:r>
          </a:p>
        </p:txBody>
      </p:sp>
      <p:sp>
        <p:nvSpPr>
          <p:cNvPr id="18" name="Flowchart: Terminator 32"/>
          <p:cNvSpPr/>
          <p:nvPr/>
        </p:nvSpPr>
        <p:spPr>
          <a:xfrm>
            <a:off x="9981947" y="5772354"/>
            <a:ext cx="2079301" cy="318546"/>
          </a:xfrm>
          <a:prstGeom prst="flowChartTerminator">
            <a:avLst/>
          </a:prstGeom>
          <a:solidFill>
            <a:sysClr val="window" lastClr="FFFFFF"/>
          </a:solidFill>
          <a:ln w="12700" cap="flat" cmpd="sng" algn="ctr">
            <a:solidFill>
              <a:srgbClr val="5B9BD5">
                <a:lumMod val="60000"/>
                <a:lumOff val="40000"/>
              </a:srgb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74A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Music</a:t>
            </a:r>
          </a:p>
        </p:txBody>
      </p:sp>
      <p:sp>
        <p:nvSpPr>
          <p:cNvPr id="19" name="Flowchart: Terminator 33"/>
          <p:cNvSpPr/>
          <p:nvPr/>
        </p:nvSpPr>
        <p:spPr>
          <a:xfrm>
            <a:off x="9981947" y="6196129"/>
            <a:ext cx="2079301" cy="318546"/>
          </a:xfrm>
          <a:prstGeom prst="flowChartTerminator">
            <a:avLst/>
          </a:prstGeom>
          <a:solidFill>
            <a:sysClr val="window" lastClr="FFFFFF"/>
          </a:solidFill>
          <a:ln w="12700" cap="flat" cmpd="sng" algn="ctr">
            <a:solidFill>
              <a:srgbClr val="5B9BD5">
                <a:lumMod val="60000"/>
                <a:lumOff val="40000"/>
              </a:srgb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74A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Comedy</a:t>
            </a:r>
          </a:p>
        </p:txBody>
      </p:sp>
      <p:cxnSp>
        <p:nvCxnSpPr>
          <p:cNvPr id="26" name="Straight Arrow Connector 25"/>
          <p:cNvCxnSpPr>
            <a:stCxn id="13" idx="3"/>
            <a:endCxn id="17" idx="1"/>
          </p:cNvCxnSpPr>
          <p:nvPr/>
        </p:nvCxnSpPr>
        <p:spPr>
          <a:xfrm>
            <a:off x="9207996" y="5834924"/>
            <a:ext cx="670149" cy="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9628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/>
      <p:bldP spid="13" grpId="0" animBg="1"/>
      <p:bldP spid="14" grpId="0" animBg="1"/>
      <p:bldP spid="15" grpId="0" animBg="1"/>
      <p:bldP spid="17" grpId="0" animBg="1"/>
      <p:bldP spid="18" grpId="0" animBg="1"/>
      <p:bldP spid="19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Patterns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483757"/>
          </a:xfrm>
        </p:spPr>
        <p:txBody>
          <a:bodyPr/>
          <a:lstStyle/>
          <a:p>
            <a:r>
              <a:rPr lang="en-US" dirty="0" smtClean="0"/>
              <a:t>Pattern: Backchannel</a:t>
            </a:r>
          </a:p>
          <a:p>
            <a:pPr lvl="1"/>
            <a:r>
              <a:rPr lang="en-US" dirty="0"/>
              <a:t>Communicate </a:t>
            </a:r>
            <a:r>
              <a:rPr lang="en-US" dirty="0" smtClean="0"/>
              <a:t>click stream/user </a:t>
            </a:r>
            <a:r>
              <a:rPr lang="en-US" dirty="0"/>
              <a:t>behaviors to bot</a:t>
            </a:r>
          </a:p>
          <a:p>
            <a:pPr lvl="1"/>
            <a:r>
              <a:rPr lang="en-US" dirty="0"/>
              <a:t>Have bot communicate changes to be made to the host</a:t>
            </a:r>
          </a:p>
          <a:p>
            <a:pPr lvl="1"/>
            <a:r>
              <a:rPr lang="en-US" dirty="0"/>
              <a:t>Pass </a:t>
            </a:r>
            <a:r>
              <a:rPr lang="en-US" dirty="0" err="1"/>
              <a:t>auth</a:t>
            </a:r>
            <a:r>
              <a:rPr lang="en-US" dirty="0"/>
              <a:t> tokens back and </a:t>
            </a:r>
            <a:r>
              <a:rPr lang="en-US" dirty="0" smtClean="0"/>
              <a:t>forth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022092"/>
          </a:xfrm>
        </p:spPr>
        <p:txBody>
          <a:bodyPr/>
          <a:lstStyle/>
          <a:p>
            <a:r>
              <a:rPr lang="en-US" dirty="0" smtClean="0"/>
              <a:t>Pattern: Global handlers</a:t>
            </a:r>
          </a:p>
          <a:p>
            <a:pPr lvl="1"/>
            <a:r>
              <a:rPr lang="en-US" sz="2200" dirty="0"/>
              <a:t>People don’t communicate in “stacks”: they change topics all the time</a:t>
            </a:r>
          </a:p>
          <a:p>
            <a:pPr lvl="1"/>
            <a:r>
              <a:rPr lang="en-US" sz="2200" dirty="0"/>
              <a:t>Handling modality can be very difficult</a:t>
            </a:r>
          </a:p>
          <a:p>
            <a:pPr lvl="1"/>
            <a:r>
              <a:rPr lang="en-US" sz="2200" dirty="0"/>
              <a:t>E.g. at any point, the user can say “Help</a:t>
            </a:r>
            <a:r>
              <a:rPr lang="en-US" sz="2200" dirty="0" smtClean="0"/>
              <a:t>”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 bwMode="auto">
          <a:xfrm>
            <a:off x="296378" y="4181090"/>
            <a:ext cx="1733266" cy="859933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+mj-lt"/>
                <a:ea typeface="Segoe UI" pitchFamily="34" charset="0"/>
                <a:cs typeface="Segoe UI" pitchFamily="34" charset="0"/>
              </a:rPr>
              <a:t>Web Bot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2184092" y="4181090"/>
            <a:ext cx="1733266" cy="859933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+mj-lt"/>
                <a:ea typeface="Segoe UI" pitchFamily="34" charset="0"/>
                <a:cs typeface="Segoe UI" pitchFamily="34" charset="0"/>
              </a:rPr>
              <a:t>Bot</a:t>
            </a:r>
            <a:r>
              <a:rPr kumimoji="0" lang="en-US" b="0" i="0" u="none" strike="noStrike" kern="1200" cap="none" spc="0" normalizeH="0" noProof="0" dirty="0" smtClean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+mj-lt"/>
                <a:ea typeface="Segoe UI" pitchFamily="34" charset="0"/>
                <a:cs typeface="Segoe UI" pitchFamily="34" charset="0"/>
              </a:rPr>
              <a:t> Connector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296378" y="5540235"/>
            <a:ext cx="1733266" cy="859933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smtClean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+mj-lt"/>
                <a:ea typeface="Segoe UI" pitchFamily="34" charset="0"/>
                <a:cs typeface="Segoe UI" pitchFamily="34" charset="0"/>
              </a:rPr>
              <a:t>Web App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4057518" y="5527069"/>
            <a:ext cx="1733266" cy="859933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+mj-lt"/>
                <a:ea typeface="Segoe UI" pitchFamily="34" charset="0"/>
                <a:cs typeface="Segoe UI" pitchFamily="34" charset="0"/>
              </a:rPr>
              <a:t>Web API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+mj-lt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1" name="Straight Arrow Connector 10"/>
          <p:cNvCxnSpPr>
            <a:cxnSpLocks/>
            <a:stCxn id="7" idx="3"/>
            <a:endCxn id="8" idx="1"/>
          </p:cNvCxnSpPr>
          <p:nvPr/>
        </p:nvCxnSpPr>
        <p:spPr>
          <a:xfrm>
            <a:off x="2029644" y="4611057"/>
            <a:ext cx="154448" cy="0"/>
          </a:xfrm>
          <a:prstGeom prst="straightConnector1">
            <a:avLst/>
          </a:prstGeom>
          <a:ln w="12700">
            <a:solidFill>
              <a:schemeClr val="accent5"/>
            </a:solidFill>
            <a:headEnd type="none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cxnSpLocks/>
            <a:stCxn id="9" idx="3"/>
            <a:endCxn id="10" idx="1"/>
          </p:cNvCxnSpPr>
          <p:nvPr/>
        </p:nvCxnSpPr>
        <p:spPr>
          <a:xfrm flipV="1">
            <a:off x="2029644" y="5957036"/>
            <a:ext cx="2027874" cy="13166"/>
          </a:xfrm>
          <a:prstGeom prst="straightConnector1">
            <a:avLst/>
          </a:prstGeom>
          <a:ln w="12700">
            <a:solidFill>
              <a:schemeClr val="accent5"/>
            </a:solidFill>
            <a:headEnd type="none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cxnSpLocks/>
            <a:stCxn id="8" idx="3"/>
            <a:endCxn id="19" idx="1"/>
          </p:cNvCxnSpPr>
          <p:nvPr/>
        </p:nvCxnSpPr>
        <p:spPr>
          <a:xfrm>
            <a:off x="3917358" y="4611057"/>
            <a:ext cx="140160" cy="0"/>
          </a:xfrm>
          <a:prstGeom prst="straightConnector1">
            <a:avLst/>
          </a:prstGeom>
          <a:ln w="12700">
            <a:solidFill>
              <a:schemeClr val="accent5"/>
            </a:solidFill>
            <a:headEnd type="none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 bwMode="auto">
          <a:xfrm>
            <a:off x="4057518" y="4181090"/>
            <a:ext cx="1733266" cy="859933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+mj-lt"/>
                <a:ea typeface="Segoe UI" pitchFamily="34" charset="0"/>
                <a:cs typeface="Segoe UI" pitchFamily="34" charset="0"/>
              </a:rPr>
              <a:t>Bot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+mj-lt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24" name="Straight Arrow Connector 23"/>
          <p:cNvCxnSpPr>
            <a:cxnSpLocks/>
            <a:stCxn id="19" idx="2"/>
            <a:endCxn id="10" idx="0"/>
          </p:cNvCxnSpPr>
          <p:nvPr/>
        </p:nvCxnSpPr>
        <p:spPr>
          <a:xfrm>
            <a:off x="4924151" y="5041023"/>
            <a:ext cx="0" cy="486046"/>
          </a:xfrm>
          <a:prstGeom prst="straightConnector1">
            <a:avLst/>
          </a:prstGeom>
          <a:ln w="12700">
            <a:solidFill>
              <a:schemeClr val="accent5"/>
            </a:solidFill>
            <a:headEnd type="none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 bwMode="auto">
          <a:xfrm>
            <a:off x="6657417" y="4854077"/>
            <a:ext cx="1733266" cy="859933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+mj-lt"/>
                <a:ea typeface="Segoe UI" pitchFamily="34" charset="0"/>
                <a:cs typeface="Segoe UI" pitchFamily="34" charset="0"/>
              </a:rPr>
              <a:t>Activity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+mj-lt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28" name="Straight Arrow Connector 27"/>
          <p:cNvCxnSpPr>
            <a:cxnSpLocks/>
            <a:stCxn id="27" idx="3"/>
            <a:endCxn id="31" idx="1"/>
          </p:cNvCxnSpPr>
          <p:nvPr/>
        </p:nvCxnSpPr>
        <p:spPr>
          <a:xfrm>
            <a:off x="8390683" y="5284044"/>
            <a:ext cx="137818" cy="0"/>
          </a:xfrm>
          <a:prstGeom prst="straightConnector1">
            <a:avLst/>
          </a:prstGeom>
          <a:ln w="12700">
            <a:solidFill>
              <a:schemeClr val="accent5"/>
            </a:solidFill>
            <a:headEnd type="none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 bwMode="auto">
          <a:xfrm>
            <a:off x="8528501" y="4854077"/>
            <a:ext cx="1733266" cy="859933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 err="1" smtClean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+mj-lt"/>
                <a:ea typeface="Segoe UI" pitchFamily="34" charset="0"/>
                <a:cs typeface="Segoe UI" pitchFamily="34" charset="0"/>
              </a:rPr>
              <a:t>IScorable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4" name="Rectangle 33"/>
          <p:cNvSpPr/>
          <p:nvPr/>
        </p:nvSpPr>
        <p:spPr bwMode="auto">
          <a:xfrm>
            <a:off x="10399997" y="3828745"/>
            <a:ext cx="1733266" cy="859933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smtClean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+mj-lt"/>
                <a:ea typeface="Segoe UI" pitchFamily="34" charset="0"/>
                <a:cs typeface="Segoe UI" pitchFamily="34" charset="0"/>
              </a:rPr>
              <a:t>Dialog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Rectangle 34"/>
          <p:cNvSpPr/>
          <p:nvPr/>
        </p:nvSpPr>
        <p:spPr bwMode="auto">
          <a:xfrm>
            <a:off x="10399997" y="4854077"/>
            <a:ext cx="1733266" cy="859933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+mj-lt"/>
                <a:ea typeface="Segoe UI" pitchFamily="34" charset="0"/>
                <a:cs typeface="Segoe UI" pitchFamily="34" charset="0"/>
              </a:rPr>
              <a:t>Dialog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6" name="Rectangle 35"/>
          <p:cNvSpPr/>
          <p:nvPr/>
        </p:nvSpPr>
        <p:spPr bwMode="auto">
          <a:xfrm>
            <a:off x="10399997" y="5879410"/>
            <a:ext cx="1733266" cy="859933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smtClean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+mj-lt"/>
                <a:ea typeface="Segoe UI" pitchFamily="34" charset="0"/>
                <a:cs typeface="Segoe UI" pitchFamily="34" charset="0"/>
              </a:rPr>
              <a:t>Dialog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+mj-lt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40" name="Straight Arrow Connector 39"/>
          <p:cNvCxnSpPr>
            <a:cxnSpLocks/>
            <a:stCxn id="31" idx="3"/>
            <a:endCxn id="35" idx="1"/>
          </p:cNvCxnSpPr>
          <p:nvPr/>
        </p:nvCxnSpPr>
        <p:spPr>
          <a:xfrm>
            <a:off x="10261767" y="5284044"/>
            <a:ext cx="138230" cy="0"/>
          </a:xfrm>
          <a:prstGeom prst="straightConnector1">
            <a:avLst/>
          </a:prstGeom>
          <a:ln w="12700">
            <a:solidFill>
              <a:schemeClr val="accent5"/>
            </a:solidFill>
            <a:headEnd type="none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cxnSpLocks/>
            <a:stCxn id="31" idx="3"/>
            <a:endCxn id="34" idx="1"/>
          </p:cNvCxnSpPr>
          <p:nvPr/>
        </p:nvCxnSpPr>
        <p:spPr>
          <a:xfrm flipV="1">
            <a:off x="10261767" y="4258712"/>
            <a:ext cx="138230" cy="1025332"/>
          </a:xfrm>
          <a:prstGeom prst="straightConnector1">
            <a:avLst/>
          </a:prstGeom>
          <a:ln w="12700">
            <a:solidFill>
              <a:schemeClr val="accent5"/>
            </a:solidFill>
            <a:headEnd type="none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cxnSpLocks/>
            <a:stCxn id="31" idx="3"/>
            <a:endCxn id="36" idx="1"/>
          </p:cNvCxnSpPr>
          <p:nvPr/>
        </p:nvCxnSpPr>
        <p:spPr>
          <a:xfrm>
            <a:off x="10261767" y="5284044"/>
            <a:ext cx="138230" cy="1025333"/>
          </a:xfrm>
          <a:prstGeom prst="straightConnector1">
            <a:avLst/>
          </a:prstGeom>
          <a:ln w="12700">
            <a:solidFill>
              <a:schemeClr val="accent5"/>
            </a:solidFill>
            <a:headEnd type="none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6474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Patterns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1572738"/>
          </a:xfrm>
        </p:spPr>
        <p:txBody>
          <a:bodyPr/>
          <a:lstStyle/>
          <a:p>
            <a:r>
              <a:rPr lang="en-US" dirty="0" smtClean="0"/>
              <a:t>Pattern: Handoff to human</a:t>
            </a:r>
          </a:p>
          <a:p>
            <a:endParaRPr lang="en-US" sz="2400" dirty="0" smtClean="0"/>
          </a:p>
          <a:p>
            <a:r>
              <a:rPr lang="en-US" sz="2400" dirty="0" smtClean="0"/>
              <a:t>Every company deals with this:</a:t>
            </a:r>
            <a:endParaRPr lang="en-US" sz="2400" dirty="0"/>
          </a:p>
        </p:txBody>
      </p:sp>
      <p:grpSp>
        <p:nvGrpSpPr>
          <p:cNvPr id="20" name="Group 19"/>
          <p:cNvGrpSpPr/>
          <p:nvPr/>
        </p:nvGrpSpPr>
        <p:grpSpPr>
          <a:xfrm>
            <a:off x="6755045" y="1811451"/>
            <a:ext cx="4718212" cy="1775231"/>
            <a:chOff x="6755045" y="1811451"/>
            <a:chExt cx="4718212" cy="1775231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755045" y="1811451"/>
              <a:ext cx="525990" cy="455070"/>
            </a:xfrm>
            <a:prstGeom prst="rect">
              <a:avLst/>
            </a:prstGeom>
          </p:spPr>
        </p:pic>
        <p:sp>
          <p:nvSpPr>
            <p:cNvPr id="8" name="Rectangle: Rounded Corners 12"/>
            <p:cNvSpPr/>
            <p:nvPr/>
          </p:nvSpPr>
          <p:spPr>
            <a:xfrm>
              <a:off x="7608887" y="1811452"/>
              <a:ext cx="3864370" cy="841587"/>
            </a:xfrm>
            <a:prstGeom prst="roundRect">
              <a:avLst/>
            </a:prstGeom>
            <a:solidFill>
              <a:srgbClr val="F0F4F8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Thank you for providing all this information. I have John with me now who will take from here and help you out</a:t>
              </a:r>
            </a:p>
          </p:txBody>
        </p:sp>
        <p:sp>
          <p:nvSpPr>
            <p:cNvPr id="9" name="Rectangle: Rounded Corners 13"/>
            <p:cNvSpPr/>
            <p:nvPr/>
          </p:nvSpPr>
          <p:spPr>
            <a:xfrm>
              <a:off x="7608887" y="2745094"/>
              <a:ext cx="3864370" cy="841588"/>
            </a:xfrm>
            <a:prstGeom prst="roundRect">
              <a:avLst/>
            </a:prstGeom>
            <a:solidFill>
              <a:srgbClr val="F0F4F8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Hello, this is John. I understand your computer won’t power on. Let’s take a look at some service options</a:t>
              </a:r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755045" y="2745094"/>
              <a:ext cx="525990" cy="455070"/>
            </a:xfrm>
            <a:prstGeom prst="rect">
              <a:avLst/>
            </a:prstGeom>
          </p:spPr>
        </p:pic>
      </p:grpSp>
      <p:grpSp>
        <p:nvGrpSpPr>
          <p:cNvPr id="4" name="Group 3"/>
          <p:cNvGrpSpPr/>
          <p:nvPr/>
        </p:nvGrpSpPr>
        <p:grpSpPr>
          <a:xfrm>
            <a:off x="5670941" y="1811451"/>
            <a:ext cx="5802316" cy="3285466"/>
            <a:chOff x="5761038" y="3246459"/>
            <a:chExt cx="5802316" cy="3285466"/>
          </a:xfrm>
        </p:grpSpPr>
        <p:sp>
          <p:nvSpPr>
            <p:cNvPr id="11" name="Rectangle: Rounded Corners 7"/>
            <p:cNvSpPr/>
            <p:nvPr/>
          </p:nvSpPr>
          <p:spPr>
            <a:xfrm>
              <a:off x="7021023" y="3246459"/>
              <a:ext cx="4542331" cy="429425"/>
            </a:xfrm>
            <a:prstGeom prst="roundRect">
              <a:avLst/>
            </a:prstGeom>
            <a:solidFill>
              <a:srgbClr val="C7EDFC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I’ve tried these steps, my computer still won’t turn on</a:t>
              </a:r>
            </a:p>
          </p:txBody>
        </p:sp>
        <p:sp>
          <p:nvSpPr>
            <p:cNvPr id="12" name="Rectangle: Rounded Corners 9"/>
            <p:cNvSpPr/>
            <p:nvPr/>
          </p:nvSpPr>
          <p:spPr>
            <a:xfrm>
              <a:off x="7021023" y="6102500"/>
              <a:ext cx="4542331" cy="429425"/>
            </a:xfrm>
            <a:prstGeom prst="roundRect">
              <a:avLst/>
            </a:prstGeom>
            <a:solidFill>
              <a:srgbClr val="C7EDFC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Sounds lovely, thank you</a:t>
              </a:r>
            </a:p>
          </p:txBody>
        </p:sp>
        <p:sp>
          <p:nvSpPr>
            <p:cNvPr id="13" name="Rectangle: Rounded Corners 10"/>
            <p:cNvSpPr/>
            <p:nvPr/>
          </p:nvSpPr>
          <p:spPr>
            <a:xfrm>
              <a:off x="6509952" y="5411833"/>
              <a:ext cx="4932720" cy="583445"/>
            </a:xfrm>
            <a:prstGeom prst="roundRect">
              <a:avLst/>
            </a:prstGeom>
            <a:solidFill>
              <a:srgbClr val="F0F4F8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I suggest us to request a hardware service. We can have one of our service engineers look at your computer</a:t>
              </a:r>
            </a:p>
          </p:txBody>
        </p:sp>
        <p:sp>
          <p:nvSpPr>
            <p:cNvPr id="14" name="Rectangle: Rounded Corners 17"/>
            <p:cNvSpPr/>
            <p:nvPr/>
          </p:nvSpPr>
          <p:spPr>
            <a:xfrm>
              <a:off x="6509952" y="3754532"/>
              <a:ext cx="5015529" cy="1564370"/>
            </a:xfrm>
            <a:prstGeom prst="roundRect">
              <a:avLst/>
            </a:prstGeom>
            <a:solidFill>
              <a:srgbClr val="F0F4F8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1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Note to operator: It sounds like the user will need hardware replacement, what next step should I take?</a:t>
              </a:r>
            </a:p>
          </p:txBody>
        </p:sp>
        <p:sp>
          <p:nvSpPr>
            <p:cNvPr id="15" name="Flowchart: Terminator 18"/>
            <p:cNvSpPr/>
            <p:nvPr/>
          </p:nvSpPr>
          <p:spPr>
            <a:xfrm>
              <a:off x="6634827" y="4530926"/>
              <a:ext cx="1529804" cy="670325"/>
            </a:xfrm>
            <a:prstGeom prst="flowChartTerminator">
              <a:avLst/>
            </a:prstGeom>
            <a:solidFill>
              <a:sysClr val="window" lastClr="FFFFFF"/>
            </a:solidFill>
            <a:ln w="12700" cap="flat" cmpd="sng" algn="ctr">
              <a:solidFill>
                <a:srgbClr val="5B9BD5">
                  <a:lumMod val="60000"/>
                  <a:lumOff val="40000"/>
                </a:srgb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74AF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Apologize to user</a:t>
              </a:r>
            </a:p>
          </p:txBody>
        </p:sp>
        <p:sp>
          <p:nvSpPr>
            <p:cNvPr id="16" name="Flowchart: Terminator 19"/>
            <p:cNvSpPr/>
            <p:nvPr/>
          </p:nvSpPr>
          <p:spPr>
            <a:xfrm>
              <a:off x="8289506" y="4530926"/>
              <a:ext cx="1529804" cy="670325"/>
            </a:xfrm>
            <a:prstGeom prst="flowChartTerminator">
              <a:avLst/>
            </a:prstGeom>
            <a:solidFill>
              <a:sysClr val="window" lastClr="FFFFFF"/>
            </a:solidFill>
            <a:ln w="12700" cap="flat" cmpd="sng" algn="ctr">
              <a:solidFill>
                <a:srgbClr val="5B9BD5">
                  <a:lumMod val="60000"/>
                  <a:lumOff val="40000"/>
                </a:srgb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74AF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Suggest hardware service</a:t>
              </a:r>
            </a:p>
          </p:txBody>
        </p:sp>
        <p:sp>
          <p:nvSpPr>
            <p:cNvPr id="17" name="Flowchart: Terminator 20"/>
            <p:cNvSpPr/>
            <p:nvPr/>
          </p:nvSpPr>
          <p:spPr>
            <a:xfrm>
              <a:off x="9950422" y="4530927"/>
              <a:ext cx="1529804" cy="670325"/>
            </a:xfrm>
            <a:prstGeom prst="flowChartTerminator">
              <a:avLst/>
            </a:prstGeom>
            <a:solidFill>
              <a:sysClr val="window" lastClr="FFFFFF"/>
            </a:solidFill>
            <a:ln w="12700" cap="flat" cmpd="sng" algn="ctr">
              <a:solidFill>
                <a:srgbClr val="5B9BD5">
                  <a:lumMod val="60000"/>
                  <a:lumOff val="40000"/>
                </a:srgb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74AF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Let me type</a:t>
              </a:r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761038" y="3754532"/>
              <a:ext cx="525990" cy="455070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761038" y="5411833"/>
              <a:ext cx="525990" cy="455070"/>
            </a:xfrm>
            <a:prstGeom prst="rect">
              <a:avLst/>
            </a:prstGeom>
          </p:spPr>
        </p:pic>
      </p:grpSp>
      <p:sp>
        <p:nvSpPr>
          <p:cNvPr id="21" name="Rectangle 20"/>
          <p:cNvSpPr/>
          <p:nvPr/>
        </p:nvSpPr>
        <p:spPr bwMode="auto">
          <a:xfrm>
            <a:off x="439257" y="2954833"/>
            <a:ext cx="1733266" cy="859933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+mj-lt"/>
                <a:ea typeface="Segoe UI" pitchFamily="34" charset="0"/>
                <a:cs typeface="Segoe UI" pitchFamily="34" charset="0"/>
              </a:rPr>
              <a:t>Customer call</a:t>
            </a:r>
          </a:p>
        </p:txBody>
      </p:sp>
      <p:sp>
        <p:nvSpPr>
          <p:cNvPr id="22" name="Rectangle 21"/>
          <p:cNvSpPr/>
          <p:nvPr/>
        </p:nvSpPr>
        <p:spPr bwMode="auto">
          <a:xfrm>
            <a:off x="2942817" y="2956342"/>
            <a:ext cx="2362200" cy="858425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+mj-lt"/>
                <a:ea typeface="Segoe UI" pitchFamily="34" charset="0"/>
                <a:cs typeface="Segoe UI" pitchFamily="34" charset="0"/>
              </a:rPr>
              <a:t>First triage/data collection</a:t>
            </a:r>
          </a:p>
        </p:txBody>
      </p:sp>
      <p:sp>
        <p:nvSpPr>
          <p:cNvPr id="23" name="Rectangle 22"/>
          <p:cNvSpPr/>
          <p:nvPr/>
        </p:nvSpPr>
        <p:spPr bwMode="auto">
          <a:xfrm>
            <a:off x="439257" y="4362695"/>
            <a:ext cx="2362200" cy="859933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+mj-lt"/>
                <a:ea typeface="Segoe UI" pitchFamily="34" charset="0"/>
                <a:cs typeface="Segoe UI" pitchFamily="34" charset="0"/>
              </a:rPr>
              <a:t>Simple and repetitive solutions</a:t>
            </a:r>
          </a:p>
        </p:txBody>
      </p:sp>
      <p:sp>
        <p:nvSpPr>
          <p:cNvPr id="24" name="Rectangle 23"/>
          <p:cNvSpPr/>
          <p:nvPr/>
        </p:nvSpPr>
        <p:spPr bwMode="auto">
          <a:xfrm>
            <a:off x="2942817" y="4362695"/>
            <a:ext cx="2362200" cy="859933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+mj-lt"/>
                <a:ea typeface="Segoe UI" pitchFamily="34" charset="0"/>
                <a:cs typeface="Segoe UI" pitchFamily="34" charset="0"/>
              </a:rPr>
              <a:t>Complex cases and escalation</a:t>
            </a:r>
          </a:p>
        </p:txBody>
      </p:sp>
      <p:cxnSp>
        <p:nvCxnSpPr>
          <p:cNvPr id="25" name="Straight Arrow Connector 24"/>
          <p:cNvCxnSpPr>
            <a:cxnSpLocks/>
            <a:stCxn id="21" idx="3"/>
            <a:endCxn id="22" idx="1"/>
          </p:cNvCxnSpPr>
          <p:nvPr/>
        </p:nvCxnSpPr>
        <p:spPr>
          <a:xfrm>
            <a:off x="2172523" y="3384800"/>
            <a:ext cx="770294" cy="755"/>
          </a:xfrm>
          <a:prstGeom prst="straightConnector1">
            <a:avLst/>
          </a:prstGeom>
          <a:ln w="12700">
            <a:solidFill>
              <a:schemeClr val="accent5"/>
            </a:solidFill>
            <a:headEnd type="none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cxnSpLocks/>
            <a:stCxn id="22" idx="2"/>
            <a:endCxn id="23" idx="0"/>
          </p:cNvCxnSpPr>
          <p:nvPr/>
        </p:nvCxnSpPr>
        <p:spPr>
          <a:xfrm flipH="1">
            <a:off x="1620357" y="3814767"/>
            <a:ext cx="2503560" cy="547928"/>
          </a:xfrm>
          <a:prstGeom prst="straightConnector1">
            <a:avLst/>
          </a:prstGeom>
          <a:ln w="12700">
            <a:solidFill>
              <a:schemeClr val="accent5"/>
            </a:solidFill>
            <a:headEnd type="none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cxnSpLocks/>
            <a:stCxn id="22" idx="2"/>
            <a:endCxn id="24" idx="0"/>
          </p:cNvCxnSpPr>
          <p:nvPr/>
        </p:nvCxnSpPr>
        <p:spPr>
          <a:xfrm>
            <a:off x="4123917" y="3814767"/>
            <a:ext cx="0" cy="547928"/>
          </a:xfrm>
          <a:prstGeom prst="straightConnector1">
            <a:avLst/>
          </a:prstGeom>
          <a:ln w="12700">
            <a:solidFill>
              <a:schemeClr val="accent5"/>
            </a:solidFill>
            <a:headEnd type="none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6071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3">
            <a:extLst>
              <a:ext uri="{FF2B5EF4-FFF2-40B4-BE49-F238E27FC236}">
                <a16:creationId xmlns:a16="http://schemas.microsoft.com/office/drawing/2014/main" xmlns="" id="{735AD1E8-4D2A-421A-8B14-D594354FD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Natural language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683264"/>
          </a:xfrm>
        </p:spPr>
        <p:txBody>
          <a:bodyPr/>
          <a:lstStyle/>
          <a:p>
            <a:r>
              <a:rPr lang="en-US" dirty="0" smtClean="0"/>
              <a:t>Language understanding in human-computer interaction is:</a:t>
            </a:r>
            <a:endParaRPr lang="en-US" dirty="0"/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xmlns="" id="{1FB2B0BB-0098-4E2C-9CF7-273E52E81C24}"/>
              </a:ext>
            </a:extLst>
          </p:cNvPr>
          <p:cNvGrpSpPr/>
          <p:nvPr/>
        </p:nvGrpSpPr>
        <p:grpSpPr>
          <a:xfrm>
            <a:off x="346481" y="2270003"/>
            <a:ext cx="3474720" cy="2958085"/>
            <a:chOff x="1910203" y="2764217"/>
            <a:chExt cx="3474720" cy="2958085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xmlns="" id="{624FC994-EEAE-483D-910C-2BFB2E670F93}"/>
                </a:ext>
              </a:extLst>
            </p:cNvPr>
            <p:cNvSpPr/>
            <p:nvPr/>
          </p:nvSpPr>
          <p:spPr bwMode="auto">
            <a:xfrm>
              <a:off x="1910203" y="2764217"/>
              <a:ext cx="3474720" cy="1229019"/>
            </a:xfrm>
            <a:prstGeom prst="rect">
              <a:avLst/>
            </a:prstGeom>
            <a:noFill/>
            <a:ln w="6350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50659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Segoe UI Light"/>
                  <a:ea typeface="+mn-ea"/>
                  <a:cs typeface="Segoe UI Light"/>
                </a:rPr>
                <a:t>Technically challenging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xmlns="" id="{78F74D40-8895-4FBB-A41D-A13447EED74B}"/>
                </a:ext>
              </a:extLst>
            </p:cNvPr>
            <p:cNvSpPr/>
            <p:nvPr/>
          </p:nvSpPr>
          <p:spPr>
            <a:xfrm>
              <a:off x="1910203" y="3802062"/>
              <a:ext cx="3474720" cy="1920240"/>
            </a:xfrm>
            <a:prstGeom prst="rect">
              <a:avLst/>
            </a:prstGeom>
          </p:spPr>
          <p:txBody>
            <a:bodyPr wrap="square" lIns="91440" tIns="91440" rIns="91440" bIns="91440">
              <a:noAutofit/>
            </a:bodyPr>
            <a:lstStyle/>
            <a:p>
              <a:pPr marL="0" marR="0" lvl="0" indent="0" algn="l" defTabSz="95065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ea typeface="+mn-ea"/>
                  <a:cs typeface="Segoe UI Light"/>
                </a:rPr>
                <a:t>It’s exceedingly difficult to enable a computer to understand what a person wants and to find the pieces of information that are relevant to their intent.</a:t>
              </a: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xmlns="" id="{6BD48EF1-7381-4865-A3C2-9D0A2C7560C2}"/>
              </a:ext>
            </a:extLst>
          </p:cNvPr>
          <p:cNvGrpSpPr/>
          <p:nvPr/>
        </p:nvGrpSpPr>
        <p:grpSpPr>
          <a:xfrm>
            <a:off x="4402499" y="2280358"/>
            <a:ext cx="3474720" cy="2947730"/>
            <a:chOff x="4480875" y="2774572"/>
            <a:chExt cx="3474720" cy="2947730"/>
          </a:xfrm>
        </p:grpSpPr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xmlns="" id="{F1C4C59B-AB06-4FDD-A56A-ED4389244B6F}"/>
                </a:ext>
              </a:extLst>
            </p:cNvPr>
            <p:cNvSpPr/>
            <p:nvPr/>
          </p:nvSpPr>
          <p:spPr bwMode="auto">
            <a:xfrm>
              <a:off x="4480875" y="2774572"/>
              <a:ext cx="3474720" cy="1229019"/>
            </a:xfrm>
            <a:prstGeom prst="rect">
              <a:avLst/>
            </a:prstGeom>
            <a:noFill/>
            <a:ln w="6350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Segoe UI Light"/>
                  <a:ea typeface="+mn-ea"/>
                  <a:cs typeface="Segoe UI Light"/>
                </a:rPr>
                <a:t>Costly </a:t>
              </a:r>
            </a:p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Segoe UI Light"/>
                  <a:ea typeface="+mn-ea"/>
                  <a:cs typeface="Segoe UI Light"/>
                </a:rPr>
                <a:t>to implement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xmlns="" id="{D49EEFCE-9DD0-4C78-ADB0-FBAF1EAF6244}"/>
                </a:ext>
              </a:extLst>
            </p:cNvPr>
            <p:cNvSpPr/>
            <p:nvPr/>
          </p:nvSpPr>
          <p:spPr>
            <a:xfrm>
              <a:off x="4480875" y="3802062"/>
              <a:ext cx="3474720" cy="1920240"/>
            </a:xfrm>
            <a:prstGeom prst="rect">
              <a:avLst/>
            </a:prstGeom>
          </p:spPr>
          <p:txBody>
            <a:bodyPr wrap="square" lIns="91440" tIns="91440" rIns="91440" bIns="91440">
              <a:noAutofit/>
            </a:bodyPr>
            <a:lstStyle/>
            <a:p>
              <a:pPr marL="0" marR="0" lvl="0" indent="0" algn="l" defTabSz="95065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ea typeface="+mn-ea"/>
                  <a:cs typeface="Segoe UI Light"/>
                </a:rPr>
                <a:t>Building and maintaining machine learning systems requires a large investment of time, money and engineering resources</a:t>
              </a:r>
            </a:p>
            <a:p>
              <a:pPr marL="0" marR="0" lvl="0" indent="0" algn="l" defTabSz="95065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Segoe UI Light"/>
              </a:endParaRP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xmlns="" id="{24EA2451-C4D2-44E3-A1F9-38B4B581D424}"/>
              </a:ext>
            </a:extLst>
          </p:cNvPr>
          <p:cNvGrpSpPr/>
          <p:nvPr/>
        </p:nvGrpSpPr>
        <p:grpSpPr>
          <a:xfrm>
            <a:off x="8458517" y="2265936"/>
            <a:ext cx="3474720" cy="2962152"/>
            <a:chOff x="8687118" y="2760150"/>
            <a:chExt cx="3474720" cy="2962152"/>
          </a:xfrm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xmlns="" id="{003862B7-2AC1-45C3-A64E-CC082EC3247F}"/>
                </a:ext>
              </a:extLst>
            </p:cNvPr>
            <p:cNvSpPr/>
            <p:nvPr/>
          </p:nvSpPr>
          <p:spPr bwMode="auto">
            <a:xfrm>
              <a:off x="8687118" y="2760150"/>
              <a:ext cx="3474720" cy="1229019"/>
            </a:xfrm>
            <a:prstGeom prst="rect">
              <a:avLst/>
            </a:prstGeom>
            <a:noFill/>
            <a:ln w="6350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Segoe UI Light"/>
                  <a:ea typeface="+mn-ea"/>
                  <a:cs typeface="Segoe UI Light"/>
                </a:rPr>
                <a:t>Often </a:t>
              </a:r>
            </a:p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Segoe UI Light"/>
                  <a:ea typeface="+mn-ea"/>
                  <a:cs typeface="Segoe UI Light"/>
                </a:rPr>
                <a:t>domain specific</a:t>
              </a: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xmlns="" id="{A20AA868-EF3F-40B2-B5D3-D102D66C66FD}"/>
                </a:ext>
              </a:extLst>
            </p:cNvPr>
            <p:cNvSpPr/>
            <p:nvPr/>
          </p:nvSpPr>
          <p:spPr>
            <a:xfrm>
              <a:off x="8687118" y="3802062"/>
              <a:ext cx="3474720" cy="1920240"/>
            </a:xfrm>
            <a:prstGeom prst="rect">
              <a:avLst/>
            </a:prstGeom>
          </p:spPr>
          <p:txBody>
            <a:bodyPr wrap="square" lIns="91440" tIns="91440" rIns="91440" bIns="91440">
              <a:noAutofit/>
            </a:bodyPr>
            <a:lstStyle/>
            <a:p>
              <a:pPr marL="0" marR="0" lvl="0" indent="0" algn="l" defTabSz="95065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ea typeface="+mn-ea"/>
                  <a:cs typeface="Segoe UI Light"/>
                </a:rPr>
                <a:t>In the past, building your own machine learned models often required assistance of a team of data scientists that would customize the models to the specific domain.</a:t>
              </a:r>
            </a:p>
            <a:p>
              <a:pPr marL="0" marR="0" lvl="0" indent="0" algn="l" defTabSz="95065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Segoe UI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8516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3">
            <a:extLst>
              <a:ext uri="{FF2B5EF4-FFF2-40B4-BE49-F238E27FC236}">
                <a16:creationId xmlns:a16="http://schemas.microsoft.com/office/drawing/2014/main" xmlns="" id="{735AD1E8-4D2A-421A-8B14-D594354FD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Language Understanding Intelligent Service</a:t>
            </a:r>
            <a:endParaRPr lang="en-US" dirty="0"/>
          </a:p>
        </p:txBody>
      </p:sp>
      <p:sp>
        <p:nvSpPr>
          <p:cNvPr id="40" name="Oval 39"/>
          <p:cNvSpPr/>
          <p:nvPr/>
        </p:nvSpPr>
        <p:spPr>
          <a:xfrm>
            <a:off x="4991344" y="2668354"/>
            <a:ext cx="2258357" cy="2258357"/>
          </a:xfrm>
          <a:prstGeom prst="ellipse">
            <a:avLst/>
          </a:prstGeom>
          <a:noFill/>
          <a:ln w="19050">
            <a:solidFill>
              <a:schemeClr val="tx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1" name="Group 40"/>
          <p:cNvGrpSpPr/>
          <p:nvPr/>
        </p:nvGrpSpPr>
        <p:grpSpPr>
          <a:xfrm>
            <a:off x="5728446" y="4447980"/>
            <a:ext cx="784152" cy="784465"/>
            <a:chOff x="8333913" y="4908956"/>
            <a:chExt cx="645448" cy="645706"/>
          </a:xfrm>
        </p:grpSpPr>
        <p:grpSp>
          <p:nvGrpSpPr>
            <p:cNvPr id="42" name="Group 41"/>
            <p:cNvGrpSpPr/>
            <p:nvPr/>
          </p:nvGrpSpPr>
          <p:grpSpPr>
            <a:xfrm>
              <a:off x="8333913" y="4908956"/>
              <a:ext cx="645448" cy="645706"/>
              <a:chOff x="6793359" y="2147174"/>
              <a:chExt cx="1150650" cy="1151113"/>
            </a:xfrm>
          </p:grpSpPr>
          <p:sp>
            <p:nvSpPr>
              <p:cNvPr id="68" name="Oval 67"/>
              <p:cNvSpPr/>
              <p:nvPr/>
            </p:nvSpPr>
            <p:spPr bwMode="auto">
              <a:xfrm>
                <a:off x="6793359" y="2147174"/>
                <a:ext cx="1150650" cy="115111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7565" rIns="0" bIns="47565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198"/>
                <a:endParaRPr lang="en-US" sz="204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69" name="Oval 68"/>
              <p:cNvSpPr/>
              <p:nvPr/>
            </p:nvSpPr>
            <p:spPr bwMode="auto">
              <a:xfrm>
                <a:off x="6894245" y="2248100"/>
                <a:ext cx="948878" cy="94926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7565" rIns="0" bIns="47565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198"/>
                <a:endParaRPr lang="en-US" sz="204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</p:grpSp>
        <p:sp>
          <p:nvSpPr>
            <p:cNvPr id="43" name="Freeform 36"/>
            <p:cNvSpPr>
              <a:spLocks noEditPoints="1"/>
            </p:cNvSpPr>
            <p:nvPr/>
          </p:nvSpPr>
          <p:spPr bwMode="auto">
            <a:xfrm>
              <a:off x="8502761" y="5078656"/>
              <a:ext cx="307755" cy="306303"/>
            </a:xfrm>
            <a:custGeom>
              <a:avLst/>
              <a:gdLst>
                <a:gd name="T0" fmla="*/ 300 w 303"/>
                <a:gd name="T1" fmla="*/ 151 h 302"/>
                <a:gd name="T2" fmla="*/ 301 w 303"/>
                <a:gd name="T3" fmla="*/ 134 h 302"/>
                <a:gd name="T4" fmla="*/ 290 w 303"/>
                <a:gd name="T5" fmla="*/ 121 h 302"/>
                <a:gd name="T6" fmla="*/ 272 w 303"/>
                <a:gd name="T7" fmla="*/ 119 h 302"/>
                <a:gd name="T8" fmla="*/ 260 w 303"/>
                <a:gd name="T9" fmla="*/ 88 h 302"/>
                <a:gd name="T10" fmla="*/ 272 w 303"/>
                <a:gd name="T11" fmla="*/ 75 h 302"/>
                <a:gd name="T12" fmla="*/ 272 w 303"/>
                <a:gd name="T13" fmla="*/ 62 h 302"/>
                <a:gd name="T14" fmla="*/ 243 w 303"/>
                <a:gd name="T15" fmla="*/ 33 h 302"/>
                <a:gd name="T16" fmla="*/ 225 w 303"/>
                <a:gd name="T17" fmla="*/ 34 h 302"/>
                <a:gd name="T18" fmla="*/ 203 w 303"/>
                <a:gd name="T19" fmla="*/ 39 h 302"/>
                <a:gd name="T20" fmla="*/ 195 w 303"/>
                <a:gd name="T21" fmla="*/ 35 h 302"/>
                <a:gd name="T22" fmla="*/ 181 w 303"/>
                <a:gd name="T23" fmla="*/ 14 h 302"/>
                <a:gd name="T24" fmla="*/ 171 w 303"/>
                <a:gd name="T25" fmla="*/ 1 h 302"/>
                <a:gd name="T26" fmla="*/ 132 w 303"/>
                <a:gd name="T27" fmla="*/ 1 h 302"/>
                <a:gd name="T28" fmla="*/ 120 w 303"/>
                <a:gd name="T29" fmla="*/ 14 h 302"/>
                <a:gd name="T30" fmla="*/ 118 w 303"/>
                <a:gd name="T31" fmla="*/ 30 h 302"/>
                <a:gd name="T32" fmla="*/ 89 w 303"/>
                <a:gd name="T33" fmla="*/ 43 h 302"/>
                <a:gd name="T34" fmla="*/ 74 w 303"/>
                <a:gd name="T35" fmla="*/ 31 h 302"/>
                <a:gd name="T36" fmla="*/ 61 w 303"/>
                <a:gd name="T37" fmla="*/ 31 h 302"/>
                <a:gd name="T38" fmla="*/ 32 w 303"/>
                <a:gd name="T39" fmla="*/ 59 h 302"/>
                <a:gd name="T40" fmla="*/ 33 w 303"/>
                <a:gd name="T41" fmla="*/ 77 h 302"/>
                <a:gd name="T42" fmla="*/ 42 w 303"/>
                <a:gd name="T43" fmla="*/ 90 h 302"/>
                <a:gd name="T44" fmla="*/ 30 w 303"/>
                <a:gd name="T45" fmla="*/ 119 h 302"/>
                <a:gd name="T46" fmla="*/ 11 w 303"/>
                <a:gd name="T47" fmla="*/ 121 h 302"/>
                <a:gd name="T48" fmla="*/ 9 w 303"/>
                <a:gd name="T49" fmla="*/ 121 h 302"/>
                <a:gd name="T50" fmla="*/ 1 w 303"/>
                <a:gd name="T51" fmla="*/ 131 h 302"/>
                <a:gd name="T52" fmla="*/ 1 w 303"/>
                <a:gd name="T53" fmla="*/ 169 h 302"/>
                <a:gd name="T54" fmla="*/ 12 w 303"/>
                <a:gd name="T55" fmla="*/ 181 h 302"/>
                <a:gd name="T56" fmla="*/ 36 w 303"/>
                <a:gd name="T57" fmla="*/ 199 h 302"/>
                <a:gd name="T58" fmla="*/ 40 w 303"/>
                <a:gd name="T59" fmla="*/ 206 h 302"/>
                <a:gd name="T60" fmla="*/ 38 w 303"/>
                <a:gd name="T61" fmla="*/ 220 h 302"/>
                <a:gd name="T62" fmla="*/ 30 w 303"/>
                <a:gd name="T63" fmla="*/ 227 h 302"/>
                <a:gd name="T64" fmla="*/ 29 w 303"/>
                <a:gd name="T65" fmla="*/ 240 h 302"/>
                <a:gd name="T66" fmla="*/ 61 w 303"/>
                <a:gd name="T67" fmla="*/ 271 h 302"/>
                <a:gd name="T68" fmla="*/ 74 w 303"/>
                <a:gd name="T69" fmla="*/ 271 h 302"/>
                <a:gd name="T70" fmla="*/ 88 w 303"/>
                <a:gd name="T71" fmla="*/ 258 h 302"/>
                <a:gd name="T72" fmla="*/ 105 w 303"/>
                <a:gd name="T73" fmla="*/ 266 h 302"/>
                <a:gd name="T74" fmla="*/ 121 w 303"/>
                <a:gd name="T75" fmla="*/ 291 h 302"/>
                <a:gd name="T76" fmla="*/ 130 w 303"/>
                <a:gd name="T77" fmla="*/ 301 h 302"/>
                <a:gd name="T78" fmla="*/ 168 w 303"/>
                <a:gd name="T79" fmla="*/ 301 h 302"/>
                <a:gd name="T80" fmla="*/ 180 w 303"/>
                <a:gd name="T81" fmla="*/ 286 h 302"/>
                <a:gd name="T82" fmla="*/ 192 w 303"/>
                <a:gd name="T83" fmla="*/ 268 h 302"/>
                <a:gd name="T84" fmla="*/ 200 w 303"/>
                <a:gd name="T85" fmla="*/ 264 h 302"/>
                <a:gd name="T86" fmla="*/ 227 w 303"/>
                <a:gd name="T87" fmla="*/ 271 h 302"/>
                <a:gd name="T88" fmla="*/ 241 w 303"/>
                <a:gd name="T89" fmla="*/ 271 h 302"/>
                <a:gd name="T90" fmla="*/ 271 w 303"/>
                <a:gd name="T91" fmla="*/ 242 h 302"/>
                <a:gd name="T92" fmla="*/ 271 w 303"/>
                <a:gd name="T93" fmla="*/ 228 h 302"/>
                <a:gd name="T94" fmla="*/ 264 w 303"/>
                <a:gd name="T95" fmla="*/ 200 h 302"/>
                <a:gd name="T96" fmla="*/ 269 w 303"/>
                <a:gd name="T97" fmla="*/ 189 h 302"/>
                <a:gd name="T98" fmla="*/ 278 w 303"/>
                <a:gd name="T99" fmla="*/ 181 h 302"/>
                <a:gd name="T100" fmla="*/ 299 w 303"/>
                <a:gd name="T101" fmla="*/ 179 h 302"/>
                <a:gd name="T102" fmla="*/ 300 w 303"/>
                <a:gd name="T103" fmla="*/ 151 h 302"/>
                <a:gd name="T104" fmla="*/ 151 w 303"/>
                <a:gd name="T105" fmla="*/ 230 h 302"/>
                <a:gd name="T106" fmla="*/ 72 w 303"/>
                <a:gd name="T107" fmla="*/ 151 h 302"/>
                <a:gd name="T108" fmla="*/ 151 w 303"/>
                <a:gd name="T109" fmla="*/ 72 h 302"/>
                <a:gd name="T110" fmla="*/ 230 w 303"/>
                <a:gd name="T111" fmla="*/ 151 h 302"/>
                <a:gd name="T112" fmla="*/ 151 w 303"/>
                <a:gd name="T113" fmla="*/ 23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03" h="302">
                  <a:moveTo>
                    <a:pt x="300" y="151"/>
                  </a:moveTo>
                  <a:cubicBezTo>
                    <a:pt x="301" y="146"/>
                    <a:pt x="300" y="140"/>
                    <a:pt x="301" y="134"/>
                  </a:cubicBezTo>
                  <a:cubicBezTo>
                    <a:pt x="302" y="124"/>
                    <a:pt x="299" y="120"/>
                    <a:pt x="290" y="121"/>
                  </a:cubicBezTo>
                  <a:cubicBezTo>
                    <a:pt x="284" y="121"/>
                    <a:pt x="275" y="124"/>
                    <a:pt x="272" y="119"/>
                  </a:cubicBezTo>
                  <a:cubicBezTo>
                    <a:pt x="266" y="110"/>
                    <a:pt x="262" y="99"/>
                    <a:pt x="260" y="88"/>
                  </a:cubicBezTo>
                  <a:cubicBezTo>
                    <a:pt x="259" y="83"/>
                    <a:pt x="267" y="79"/>
                    <a:pt x="272" y="75"/>
                  </a:cubicBezTo>
                  <a:cubicBezTo>
                    <a:pt x="277" y="70"/>
                    <a:pt x="278" y="67"/>
                    <a:pt x="272" y="62"/>
                  </a:cubicBezTo>
                  <a:cubicBezTo>
                    <a:pt x="262" y="53"/>
                    <a:pt x="252" y="44"/>
                    <a:pt x="243" y="33"/>
                  </a:cubicBezTo>
                  <a:cubicBezTo>
                    <a:pt x="237" y="26"/>
                    <a:pt x="231" y="25"/>
                    <a:pt x="225" y="34"/>
                  </a:cubicBezTo>
                  <a:cubicBezTo>
                    <a:pt x="219" y="43"/>
                    <a:pt x="213" y="43"/>
                    <a:pt x="203" y="39"/>
                  </a:cubicBezTo>
                  <a:cubicBezTo>
                    <a:pt x="200" y="38"/>
                    <a:pt x="198" y="37"/>
                    <a:pt x="195" y="35"/>
                  </a:cubicBezTo>
                  <a:cubicBezTo>
                    <a:pt x="185" y="30"/>
                    <a:pt x="179" y="27"/>
                    <a:pt x="181" y="14"/>
                  </a:cubicBezTo>
                  <a:cubicBezTo>
                    <a:pt x="183" y="4"/>
                    <a:pt x="179" y="0"/>
                    <a:pt x="171" y="1"/>
                  </a:cubicBezTo>
                  <a:cubicBezTo>
                    <a:pt x="158" y="2"/>
                    <a:pt x="145" y="2"/>
                    <a:pt x="132" y="1"/>
                  </a:cubicBezTo>
                  <a:cubicBezTo>
                    <a:pt x="123" y="1"/>
                    <a:pt x="120" y="4"/>
                    <a:pt x="120" y="14"/>
                  </a:cubicBezTo>
                  <a:cubicBezTo>
                    <a:pt x="121" y="20"/>
                    <a:pt x="123" y="27"/>
                    <a:pt x="118" y="30"/>
                  </a:cubicBezTo>
                  <a:cubicBezTo>
                    <a:pt x="109" y="36"/>
                    <a:pt x="99" y="40"/>
                    <a:pt x="89" y="43"/>
                  </a:cubicBezTo>
                  <a:cubicBezTo>
                    <a:pt x="82" y="45"/>
                    <a:pt x="78" y="36"/>
                    <a:pt x="74" y="31"/>
                  </a:cubicBezTo>
                  <a:cubicBezTo>
                    <a:pt x="69" y="25"/>
                    <a:pt x="66" y="26"/>
                    <a:pt x="61" y="31"/>
                  </a:cubicBezTo>
                  <a:cubicBezTo>
                    <a:pt x="52" y="41"/>
                    <a:pt x="42" y="51"/>
                    <a:pt x="32" y="59"/>
                  </a:cubicBezTo>
                  <a:cubicBezTo>
                    <a:pt x="23" y="67"/>
                    <a:pt x="25" y="71"/>
                    <a:pt x="33" y="77"/>
                  </a:cubicBezTo>
                  <a:cubicBezTo>
                    <a:pt x="37" y="80"/>
                    <a:pt x="44" y="83"/>
                    <a:pt x="42" y="90"/>
                  </a:cubicBezTo>
                  <a:cubicBezTo>
                    <a:pt x="39" y="100"/>
                    <a:pt x="36" y="111"/>
                    <a:pt x="30" y="119"/>
                  </a:cubicBezTo>
                  <a:cubicBezTo>
                    <a:pt x="26" y="124"/>
                    <a:pt x="17" y="120"/>
                    <a:pt x="11" y="121"/>
                  </a:cubicBezTo>
                  <a:cubicBezTo>
                    <a:pt x="10" y="121"/>
                    <a:pt x="10" y="121"/>
                    <a:pt x="9" y="121"/>
                  </a:cubicBezTo>
                  <a:cubicBezTo>
                    <a:pt x="2" y="120"/>
                    <a:pt x="1" y="124"/>
                    <a:pt x="1" y="131"/>
                  </a:cubicBezTo>
                  <a:cubicBezTo>
                    <a:pt x="2" y="144"/>
                    <a:pt x="2" y="157"/>
                    <a:pt x="1" y="169"/>
                  </a:cubicBezTo>
                  <a:cubicBezTo>
                    <a:pt x="0" y="179"/>
                    <a:pt x="4" y="183"/>
                    <a:pt x="12" y="181"/>
                  </a:cubicBezTo>
                  <a:cubicBezTo>
                    <a:pt x="24" y="178"/>
                    <a:pt x="29" y="184"/>
                    <a:pt x="36" y="199"/>
                  </a:cubicBezTo>
                  <a:cubicBezTo>
                    <a:pt x="38" y="202"/>
                    <a:pt x="39" y="204"/>
                    <a:pt x="40" y="206"/>
                  </a:cubicBezTo>
                  <a:cubicBezTo>
                    <a:pt x="42" y="213"/>
                    <a:pt x="44" y="217"/>
                    <a:pt x="38" y="220"/>
                  </a:cubicBezTo>
                  <a:cubicBezTo>
                    <a:pt x="35" y="222"/>
                    <a:pt x="33" y="225"/>
                    <a:pt x="30" y="227"/>
                  </a:cubicBezTo>
                  <a:cubicBezTo>
                    <a:pt x="24" y="231"/>
                    <a:pt x="23" y="234"/>
                    <a:pt x="29" y="240"/>
                  </a:cubicBezTo>
                  <a:cubicBezTo>
                    <a:pt x="40" y="250"/>
                    <a:pt x="50" y="261"/>
                    <a:pt x="61" y="271"/>
                  </a:cubicBezTo>
                  <a:cubicBezTo>
                    <a:pt x="66" y="277"/>
                    <a:pt x="69" y="277"/>
                    <a:pt x="74" y="271"/>
                  </a:cubicBezTo>
                  <a:cubicBezTo>
                    <a:pt x="78" y="266"/>
                    <a:pt x="85" y="258"/>
                    <a:pt x="88" y="258"/>
                  </a:cubicBezTo>
                  <a:cubicBezTo>
                    <a:pt x="91" y="257"/>
                    <a:pt x="100" y="263"/>
                    <a:pt x="105" y="266"/>
                  </a:cubicBezTo>
                  <a:cubicBezTo>
                    <a:pt x="124" y="276"/>
                    <a:pt x="123" y="275"/>
                    <a:pt x="121" y="291"/>
                  </a:cubicBezTo>
                  <a:cubicBezTo>
                    <a:pt x="119" y="299"/>
                    <a:pt x="124" y="301"/>
                    <a:pt x="130" y="301"/>
                  </a:cubicBezTo>
                  <a:cubicBezTo>
                    <a:pt x="143" y="300"/>
                    <a:pt x="155" y="300"/>
                    <a:pt x="168" y="301"/>
                  </a:cubicBezTo>
                  <a:cubicBezTo>
                    <a:pt x="178" y="302"/>
                    <a:pt x="182" y="298"/>
                    <a:pt x="180" y="286"/>
                  </a:cubicBezTo>
                  <a:cubicBezTo>
                    <a:pt x="179" y="275"/>
                    <a:pt x="183" y="272"/>
                    <a:pt x="192" y="268"/>
                  </a:cubicBezTo>
                  <a:cubicBezTo>
                    <a:pt x="195" y="266"/>
                    <a:pt x="198" y="265"/>
                    <a:pt x="200" y="264"/>
                  </a:cubicBezTo>
                  <a:cubicBezTo>
                    <a:pt x="213" y="259"/>
                    <a:pt x="220" y="259"/>
                    <a:pt x="227" y="271"/>
                  </a:cubicBezTo>
                  <a:cubicBezTo>
                    <a:pt x="231" y="277"/>
                    <a:pt x="235" y="278"/>
                    <a:pt x="241" y="271"/>
                  </a:cubicBezTo>
                  <a:cubicBezTo>
                    <a:pt x="250" y="261"/>
                    <a:pt x="261" y="251"/>
                    <a:pt x="271" y="242"/>
                  </a:cubicBezTo>
                  <a:cubicBezTo>
                    <a:pt x="276" y="237"/>
                    <a:pt x="278" y="232"/>
                    <a:pt x="271" y="228"/>
                  </a:cubicBezTo>
                  <a:cubicBezTo>
                    <a:pt x="259" y="221"/>
                    <a:pt x="259" y="215"/>
                    <a:pt x="264" y="200"/>
                  </a:cubicBezTo>
                  <a:cubicBezTo>
                    <a:pt x="266" y="196"/>
                    <a:pt x="267" y="192"/>
                    <a:pt x="269" y="189"/>
                  </a:cubicBezTo>
                  <a:cubicBezTo>
                    <a:pt x="270" y="184"/>
                    <a:pt x="273" y="181"/>
                    <a:pt x="278" y="181"/>
                  </a:cubicBezTo>
                  <a:cubicBezTo>
                    <a:pt x="285" y="180"/>
                    <a:pt x="295" y="185"/>
                    <a:pt x="299" y="179"/>
                  </a:cubicBezTo>
                  <a:cubicBezTo>
                    <a:pt x="303" y="172"/>
                    <a:pt x="300" y="161"/>
                    <a:pt x="300" y="151"/>
                  </a:cubicBezTo>
                  <a:close/>
                  <a:moveTo>
                    <a:pt x="151" y="230"/>
                  </a:moveTo>
                  <a:cubicBezTo>
                    <a:pt x="107" y="230"/>
                    <a:pt x="72" y="195"/>
                    <a:pt x="72" y="151"/>
                  </a:cubicBezTo>
                  <a:cubicBezTo>
                    <a:pt x="72" y="107"/>
                    <a:pt x="107" y="72"/>
                    <a:pt x="151" y="72"/>
                  </a:cubicBezTo>
                  <a:cubicBezTo>
                    <a:pt x="195" y="72"/>
                    <a:pt x="230" y="107"/>
                    <a:pt x="230" y="151"/>
                  </a:cubicBezTo>
                  <a:cubicBezTo>
                    <a:pt x="230" y="195"/>
                    <a:pt x="195" y="230"/>
                    <a:pt x="151" y="230"/>
                  </a:cubicBezTo>
                  <a:close/>
                </a:path>
              </a:pathLst>
            </a:custGeom>
            <a:solidFill>
              <a:srgbClr val="FBFC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4688345" y="3405299"/>
            <a:ext cx="784152" cy="784465"/>
            <a:chOff x="6951165" y="4208361"/>
            <a:chExt cx="943472" cy="943851"/>
          </a:xfrm>
        </p:grpSpPr>
        <p:grpSp>
          <p:nvGrpSpPr>
            <p:cNvPr id="71" name="Group 70"/>
            <p:cNvGrpSpPr/>
            <p:nvPr/>
          </p:nvGrpSpPr>
          <p:grpSpPr>
            <a:xfrm>
              <a:off x="6951165" y="4208361"/>
              <a:ext cx="943472" cy="943851"/>
              <a:chOff x="6793359" y="2147174"/>
              <a:chExt cx="1150650" cy="1151113"/>
            </a:xfrm>
          </p:grpSpPr>
          <p:sp>
            <p:nvSpPr>
              <p:cNvPr id="81" name="Oval 80"/>
              <p:cNvSpPr/>
              <p:nvPr/>
            </p:nvSpPr>
            <p:spPr bwMode="auto">
              <a:xfrm>
                <a:off x="6793359" y="2147174"/>
                <a:ext cx="1150650" cy="115111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7565" rIns="0" bIns="47565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198"/>
                <a:endParaRPr lang="en-US" sz="204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82" name="Oval 81"/>
              <p:cNvSpPr/>
              <p:nvPr/>
            </p:nvSpPr>
            <p:spPr bwMode="auto">
              <a:xfrm>
                <a:off x="6894245" y="2248100"/>
                <a:ext cx="948878" cy="94926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7565" rIns="0" bIns="47565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198"/>
                <a:endParaRPr lang="en-US" sz="204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</p:grpSp>
        <p:grpSp>
          <p:nvGrpSpPr>
            <p:cNvPr id="72" name="Group 71"/>
            <p:cNvGrpSpPr/>
            <p:nvPr/>
          </p:nvGrpSpPr>
          <p:grpSpPr>
            <a:xfrm>
              <a:off x="7135641" y="4393026"/>
              <a:ext cx="574521" cy="574521"/>
              <a:chOff x="9781984" y="-2181631"/>
              <a:chExt cx="1588043" cy="1588043"/>
            </a:xfrm>
          </p:grpSpPr>
          <p:grpSp>
            <p:nvGrpSpPr>
              <p:cNvPr id="73" name="Group 72"/>
              <p:cNvGrpSpPr/>
              <p:nvPr/>
            </p:nvGrpSpPr>
            <p:grpSpPr>
              <a:xfrm>
                <a:off x="9781984" y="-2181631"/>
                <a:ext cx="1588043" cy="1588043"/>
                <a:chOff x="9781984" y="-2181631"/>
                <a:chExt cx="1588043" cy="1588043"/>
              </a:xfrm>
            </p:grpSpPr>
            <p:sp>
              <p:nvSpPr>
                <p:cNvPr id="78" name="Oval 77"/>
                <p:cNvSpPr/>
                <p:nvPr/>
              </p:nvSpPr>
              <p:spPr>
                <a:xfrm>
                  <a:off x="10347406" y="-2181631"/>
                  <a:ext cx="457200" cy="1588043"/>
                </a:xfrm>
                <a:prstGeom prst="ellipse">
                  <a:avLst/>
                </a:prstGeom>
                <a:noFill/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" name="Oval 78"/>
                <p:cNvSpPr/>
                <p:nvPr/>
              </p:nvSpPr>
              <p:spPr>
                <a:xfrm rot="7200000">
                  <a:off x="10347406" y="-2181631"/>
                  <a:ext cx="457200" cy="1588043"/>
                </a:xfrm>
                <a:prstGeom prst="ellipse">
                  <a:avLst/>
                </a:prstGeom>
                <a:noFill/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" name="Oval 79"/>
                <p:cNvSpPr/>
                <p:nvPr/>
              </p:nvSpPr>
              <p:spPr>
                <a:xfrm rot="3600000">
                  <a:off x="10347406" y="-2181631"/>
                  <a:ext cx="457200" cy="1588043"/>
                </a:xfrm>
                <a:prstGeom prst="ellipse">
                  <a:avLst/>
                </a:prstGeom>
                <a:noFill/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4" name="Oval 73"/>
              <p:cNvSpPr/>
              <p:nvPr/>
            </p:nvSpPr>
            <p:spPr>
              <a:xfrm>
                <a:off x="10353942" y="-2109747"/>
                <a:ext cx="165794" cy="165794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Oval 74"/>
              <p:cNvSpPr/>
              <p:nvPr/>
            </p:nvSpPr>
            <p:spPr>
              <a:xfrm>
                <a:off x="10493107" y="-1470508"/>
                <a:ext cx="165794" cy="165794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Oval 75"/>
              <p:cNvSpPr/>
              <p:nvPr/>
            </p:nvSpPr>
            <p:spPr>
              <a:xfrm>
                <a:off x="10034772" y="-1047578"/>
                <a:ext cx="165794" cy="165794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Oval 76"/>
              <p:cNvSpPr/>
              <p:nvPr/>
            </p:nvSpPr>
            <p:spPr>
              <a:xfrm>
                <a:off x="11032567" y="-1361136"/>
                <a:ext cx="165794" cy="165794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83" name="Group 82"/>
          <p:cNvGrpSpPr/>
          <p:nvPr/>
        </p:nvGrpSpPr>
        <p:grpSpPr>
          <a:xfrm>
            <a:off x="6768547" y="3405299"/>
            <a:ext cx="784152" cy="784465"/>
            <a:chOff x="9008565" y="4208361"/>
            <a:chExt cx="943472" cy="943851"/>
          </a:xfrm>
        </p:grpSpPr>
        <p:grpSp>
          <p:nvGrpSpPr>
            <p:cNvPr id="84" name="Group 83"/>
            <p:cNvGrpSpPr/>
            <p:nvPr/>
          </p:nvGrpSpPr>
          <p:grpSpPr>
            <a:xfrm>
              <a:off x="9008565" y="4208361"/>
              <a:ext cx="943472" cy="943851"/>
              <a:chOff x="6793359" y="2147174"/>
              <a:chExt cx="1150650" cy="1151113"/>
            </a:xfrm>
          </p:grpSpPr>
          <p:sp>
            <p:nvSpPr>
              <p:cNvPr id="86" name="Oval 85"/>
              <p:cNvSpPr/>
              <p:nvPr/>
            </p:nvSpPr>
            <p:spPr bwMode="auto">
              <a:xfrm>
                <a:off x="6793359" y="2147174"/>
                <a:ext cx="1150650" cy="115111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7565" rIns="0" bIns="47565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198"/>
                <a:endParaRPr lang="en-US" sz="204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87" name="Oval 86"/>
              <p:cNvSpPr/>
              <p:nvPr/>
            </p:nvSpPr>
            <p:spPr bwMode="auto">
              <a:xfrm>
                <a:off x="6894245" y="2248100"/>
                <a:ext cx="948878" cy="94926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7565" rIns="0" bIns="47565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198"/>
                <a:endParaRPr lang="en-US" sz="204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</p:grpSp>
        <p:sp>
          <p:nvSpPr>
            <p:cNvPr id="85" name="Freeform 5"/>
            <p:cNvSpPr>
              <a:spLocks/>
            </p:cNvSpPr>
            <p:nvPr/>
          </p:nvSpPr>
          <p:spPr bwMode="auto">
            <a:xfrm>
              <a:off x="9266083" y="4474194"/>
              <a:ext cx="428426" cy="412186"/>
            </a:xfrm>
            <a:custGeom>
              <a:avLst/>
              <a:gdLst>
                <a:gd name="T0" fmla="*/ 0 w 798"/>
                <a:gd name="T1" fmla="*/ 485 h 767"/>
                <a:gd name="T2" fmla="*/ 209 w 798"/>
                <a:gd name="T3" fmla="*/ 359 h 767"/>
                <a:gd name="T4" fmla="*/ 233 w 798"/>
                <a:gd name="T5" fmla="*/ 369 h 767"/>
                <a:gd name="T6" fmla="*/ 318 w 798"/>
                <a:gd name="T7" fmla="*/ 532 h 767"/>
                <a:gd name="T8" fmla="*/ 329 w 798"/>
                <a:gd name="T9" fmla="*/ 551 h 767"/>
                <a:gd name="T10" fmla="*/ 340 w 798"/>
                <a:gd name="T11" fmla="*/ 533 h 767"/>
                <a:gd name="T12" fmla="*/ 623 w 798"/>
                <a:gd name="T13" fmla="*/ 116 h 767"/>
                <a:gd name="T14" fmla="*/ 763 w 798"/>
                <a:gd name="T15" fmla="*/ 10 h 767"/>
                <a:gd name="T16" fmla="*/ 781 w 798"/>
                <a:gd name="T17" fmla="*/ 5 h 767"/>
                <a:gd name="T18" fmla="*/ 782 w 798"/>
                <a:gd name="T19" fmla="*/ 24 h 767"/>
                <a:gd name="T20" fmla="*/ 771 w 798"/>
                <a:gd name="T21" fmla="*/ 167 h 767"/>
                <a:gd name="T22" fmla="*/ 792 w 798"/>
                <a:gd name="T23" fmla="*/ 279 h 767"/>
                <a:gd name="T24" fmla="*/ 786 w 798"/>
                <a:gd name="T25" fmla="*/ 298 h 767"/>
                <a:gd name="T26" fmla="*/ 652 w 798"/>
                <a:gd name="T27" fmla="*/ 389 h 767"/>
                <a:gd name="T28" fmla="*/ 358 w 798"/>
                <a:gd name="T29" fmla="*/ 744 h 767"/>
                <a:gd name="T30" fmla="*/ 326 w 798"/>
                <a:gd name="T31" fmla="*/ 746 h 767"/>
                <a:gd name="T32" fmla="*/ 69 w 798"/>
                <a:gd name="T33" fmla="*/ 521 h 767"/>
                <a:gd name="T34" fmla="*/ 0 w 798"/>
                <a:gd name="T35" fmla="*/ 489 h 767"/>
                <a:gd name="T36" fmla="*/ 0 w 798"/>
                <a:gd name="T37" fmla="*/ 485 h 7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98" h="767">
                  <a:moveTo>
                    <a:pt x="0" y="485"/>
                  </a:moveTo>
                  <a:cubicBezTo>
                    <a:pt x="70" y="443"/>
                    <a:pt x="140" y="402"/>
                    <a:pt x="209" y="359"/>
                  </a:cubicBezTo>
                  <a:cubicBezTo>
                    <a:pt x="223" y="351"/>
                    <a:pt x="227" y="359"/>
                    <a:pt x="233" y="369"/>
                  </a:cubicBezTo>
                  <a:cubicBezTo>
                    <a:pt x="261" y="424"/>
                    <a:pt x="290" y="478"/>
                    <a:pt x="318" y="532"/>
                  </a:cubicBezTo>
                  <a:cubicBezTo>
                    <a:pt x="321" y="539"/>
                    <a:pt x="325" y="545"/>
                    <a:pt x="329" y="551"/>
                  </a:cubicBezTo>
                  <a:cubicBezTo>
                    <a:pt x="337" y="547"/>
                    <a:pt x="337" y="539"/>
                    <a:pt x="340" y="533"/>
                  </a:cubicBezTo>
                  <a:cubicBezTo>
                    <a:pt x="413" y="380"/>
                    <a:pt x="502" y="237"/>
                    <a:pt x="623" y="116"/>
                  </a:cubicBezTo>
                  <a:cubicBezTo>
                    <a:pt x="665" y="75"/>
                    <a:pt x="711" y="39"/>
                    <a:pt x="763" y="10"/>
                  </a:cubicBezTo>
                  <a:cubicBezTo>
                    <a:pt x="768" y="7"/>
                    <a:pt x="774" y="0"/>
                    <a:pt x="781" y="5"/>
                  </a:cubicBezTo>
                  <a:cubicBezTo>
                    <a:pt x="787" y="9"/>
                    <a:pt x="783" y="17"/>
                    <a:pt x="782" y="24"/>
                  </a:cubicBezTo>
                  <a:cubicBezTo>
                    <a:pt x="778" y="71"/>
                    <a:pt x="771" y="119"/>
                    <a:pt x="771" y="167"/>
                  </a:cubicBezTo>
                  <a:cubicBezTo>
                    <a:pt x="772" y="206"/>
                    <a:pt x="778" y="243"/>
                    <a:pt x="792" y="279"/>
                  </a:cubicBezTo>
                  <a:cubicBezTo>
                    <a:pt x="794" y="286"/>
                    <a:pt x="798" y="294"/>
                    <a:pt x="786" y="298"/>
                  </a:cubicBezTo>
                  <a:cubicBezTo>
                    <a:pt x="734" y="317"/>
                    <a:pt x="691" y="352"/>
                    <a:pt x="652" y="389"/>
                  </a:cubicBezTo>
                  <a:cubicBezTo>
                    <a:pt x="539" y="495"/>
                    <a:pt x="440" y="613"/>
                    <a:pt x="358" y="744"/>
                  </a:cubicBezTo>
                  <a:cubicBezTo>
                    <a:pt x="344" y="767"/>
                    <a:pt x="344" y="767"/>
                    <a:pt x="326" y="746"/>
                  </a:cubicBezTo>
                  <a:cubicBezTo>
                    <a:pt x="250" y="660"/>
                    <a:pt x="169" y="580"/>
                    <a:pt x="69" y="521"/>
                  </a:cubicBezTo>
                  <a:cubicBezTo>
                    <a:pt x="47" y="508"/>
                    <a:pt x="25" y="496"/>
                    <a:pt x="0" y="489"/>
                  </a:cubicBezTo>
                  <a:cubicBezTo>
                    <a:pt x="0" y="488"/>
                    <a:pt x="0" y="486"/>
                    <a:pt x="0" y="48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88" name="Group 87"/>
          <p:cNvGrpSpPr/>
          <p:nvPr/>
        </p:nvGrpSpPr>
        <p:grpSpPr>
          <a:xfrm>
            <a:off x="5728446" y="2362619"/>
            <a:ext cx="784152" cy="784465"/>
            <a:chOff x="8318930" y="3319649"/>
            <a:chExt cx="645448" cy="645706"/>
          </a:xfrm>
        </p:grpSpPr>
        <p:grpSp>
          <p:nvGrpSpPr>
            <p:cNvPr id="89" name="Group 88"/>
            <p:cNvGrpSpPr/>
            <p:nvPr/>
          </p:nvGrpSpPr>
          <p:grpSpPr>
            <a:xfrm>
              <a:off x="8318930" y="3319649"/>
              <a:ext cx="645448" cy="645706"/>
              <a:chOff x="6793359" y="2147174"/>
              <a:chExt cx="1150650" cy="1151113"/>
            </a:xfrm>
          </p:grpSpPr>
          <p:sp>
            <p:nvSpPr>
              <p:cNvPr id="91" name="Oval 90"/>
              <p:cNvSpPr/>
              <p:nvPr/>
            </p:nvSpPr>
            <p:spPr bwMode="auto">
              <a:xfrm>
                <a:off x="6793359" y="2147174"/>
                <a:ext cx="1150650" cy="115111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7565" rIns="0" bIns="47565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198"/>
                <a:endParaRPr lang="en-US" sz="204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92" name="Oval 91"/>
              <p:cNvSpPr/>
              <p:nvPr/>
            </p:nvSpPr>
            <p:spPr bwMode="auto">
              <a:xfrm>
                <a:off x="6894245" y="2248100"/>
                <a:ext cx="948878" cy="94926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7565" rIns="0" bIns="47565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198"/>
                <a:endParaRPr lang="en-US" sz="204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</p:grpSp>
        <p:sp>
          <p:nvSpPr>
            <p:cNvPr id="90" name="Freeform 123"/>
            <p:cNvSpPr>
              <a:spLocks noChangeAspect="1" noEditPoints="1"/>
            </p:cNvSpPr>
            <p:nvPr/>
          </p:nvSpPr>
          <p:spPr bwMode="black">
            <a:xfrm>
              <a:off x="8493557" y="3488647"/>
              <a:ext cx="296195" cy="307711"/>
            </a:xfrm>
            <a:custGeom>
              <a:avLst/>
              <a:gdLst>
                <a:gd name="T0" fmla="*/ 57 w 63"/>
                <a:gd name="T1" fmla="*/ 54 h 65"/>
                <a:gd name="T2" fmla="*/ 57 w 63"/>
                <a:gd name="T3" fmla="*/ 55 h 65"/>
                <a:gd name="T4" fmla="*/ 35 w 63"/>
                <a:gd name="T5" fmla="*/ 65 h 65"/>
                <a:gd name="T6" fmla="*/ 33 w 63"/>
                <a:gd name="T7" fmla="*/ 65 h 65"/>
                <a:gd name="T8" fmla="*/ 12 w 63"/>
                <a:gd name="T9" fmla="*/ 57 h 65"/>
                <a:gd name="T10" fmla="*/ 10 w 63"/>
                <a:gd name="T11" fmla="*/ 55 h 65"/>
                <a:gd name="T12" fmla="*/ 2 w 63"/>
                <a:gd name="T13" fmla="*/ 62 h 65"/>
                <a:gd name="T14" fmla="*/ 0 w 63"/>
                <a:gd name="T15" fmla="*/ 37 h 65"/>
                <a:gd name="T16" fmla="*/ 25 w 63"/>
                <a:gd name="T17" fmla="*/ 42 h 65"/>
                <a:gd name="T18" fmla="*/ 17 w 63"/>
                <a:gd name="T19" fmla="*/ 48 h 65"/>
                <a:gd name="T20" fmla="*/ 20 w 63"/>
                <a:gd name="T21" fmla="*/ 50 h 65"/>
                <a:gd name="T22" fmla="*/ 33 w 63"/>
                <a:gd name="T23" fmla="*/ 55 h 65"/>
                <a:gd name="T24" fmla="*/ 34 w 63"/>
                <a:gd name="T25" fmla="*/ 55 h 65"/>
                <a:gd name="T26" fmla="*/ 49 w 63"/>
                <a:gd name="T27" fmla="*/ 48 h 65"/>
                <a:gd name="T28" fmla="*/ 50 w 63"/>
                <a:gd name="T29" fmla="*/ 48 h 65"/>
                <a:gd name="T30" fmla="*/ 57 w 63"/>
                <a:gd name="T31" fmla="*/ 54 h 65"/>
                <a:gd name="T32" fmla="*/ 63 w 63"/>
                <a:gd name="T33" fmla="*/ 29 h 65"/>
                <a:gd name="T34" fmla="*/ 61 w 63"/>
                <a:gd name="T35" fmla="*/ 4 h 65"/>
                <a:gd name="T36" fmla="*/ 53 w 63"/>
                <a:gd name="T37" fmla="*/ 11 h 65"/>
                <a:gd name="T38" fmla="*/ 53 w 63"/>
                <a:gd name="T39" fmla="*/ 11 h 65"/>
                <a:gd name="T40" fmla="*/ 53 w 63"/>
                <a:gd name="T41" fmla="*/ 10 h 65"/>
                <a:gd name="T42" fmla="*/ 51 w 63"/>
                <a:gd name="T43" fmla="*/ 8 h 65"/>
                <a:gd name="T44" fmla="*/ 29 w 63"/>
                <a:gd name="T45" fmla="*/ 0 h 65"/>
                <a:gd name="T46" fmla="*/ 28 w 63"/>
                <a:gd name="T47" fmla="*/ 0 h 65"/>
                <a:gd name="T48" fmla="*/ 6 w 63"/>
                <a:gd name="T49" fmla="*/ 10 h 65"/>
                <a:gd name="T50" fmla="*/ 5 w 63"/>
                <a:gd name="T51" fmla="*/ 10 h 65"/>
                <a:gd name="T52" fmla="*/ 13 w 63"/>
                <a:gd name="T53" fmla="*/ 17 h 65"/>
                <a:gd name="T54" fmla="*/ 13 w 63"/>
                <a:gd name="T55" fmla="*/ 17 h 65"/>
                <a:gd name="T56" fmla="*/ 28 w 63"/>
                <a:gd name="T57" fmla="*/ 10 h 65"/>
                <a:gd name="T58" fmla="*/ 29 w 63"/>
                <a:gd name="T59" fmla="*/ 10 h 65"/>
                <a:gd name="T60" fmla="*/ 43 w 63"/>
                <a:gd name="T61" fmla="*/ 14 h 65"/>
                <a:gd name="T62" fmla="*/ 46 w 63"/>
                <a:gd name="T63" fmla="*/ 17 h 65"/>
                <a:gd name="T64" fmla="*/ 38 w 63"/>
                <a:gd name="T65" fmla="*/ 24 h 65"/>
                <a:gd name="T66" fmla="*/ 63 w 63"/>
                <a:gd name="T67" fmla="*/ 29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3" h="65">
                  <a:moveTo>
                    <a:pt x="57" y="54"/>
                  </a:moveTo>
                  <a:cubicBezTo>
                    <a:pt x="57" y="55"/>
                    <a:pt x="57" y="55"/>
                    <a:pt x="57" y="55"/>
                  </a:cubicBezTo>
                  <a:cubicBezTo>
                    <a:pt x="51" y="61"/>
                    <a:pt x="43" y="64"/>
                    <a:pt x="35" y="65"/>
                  </a:cubicBezTo>
                  <a:cubicBezTo>
                    <a:pt x="34" y="65"/>
                    <a:pt x="34" y="65"/>
                    <a:pt x="33" y="65"/>
                  </a:cubicBezTo>
                  <a:cubicBezTo>
                    <a:pt x="26" y="65"/>
                    <a:pt x="18" y="62"/>
                    <a:pt x="12" y="57"/>
                  </a:cubicBezTo>
                  <a:cubicBezTo>
                    <a:pt x="10" y="55"/>
                    <a:pt x="10" y="55"/>
                    <a:pt x="10" y="55"/>
                  </a:cubicBezTo>
                  <a:cubicBezTo>
                    <a:pt x="2" y="62"/>
                    <a:pt x="2" y="62"/>
                    <a:pt x="2" y="62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17" y="48"/>
                    <a:pt x="17" y="48"/>
                    <a:pt x="17" y="48"/>
                  </a:cubicBezTo>
                  <a:cubicBezTo>
                    <a:pt x="20" y="50"/>
                    <a:pt x="20" y="50"/>
                    <a:pt x="20" y="50"/>
                  </a:cubicBezTo>
                  <a:cubicBezTo>
                    <a:pt x="24" y="53"/>
                    <a:pt x="29" y="55"/>
                    <a:pt x="33" y="55"/>
                  </a:cubicBezTo>
                  <a:cubicBezTo>
                    <a:pt x="34" y="55"/>
                    <a:pt x="34" y="55"/>
                    <a:pt x="34" y="55"/>
                  </a:cubicBezTo>
                  <a:cubicBezTo>
                    <a:pt x="40" y="54"/>
                    <a:pt x="45" y="52"/>
                    <a:pt x="49" y="48"/>
                  </a:cubicBezTo>
                  <a:cubicBezTo>
                    <a:pt x="50" y="48"/>
                    <a:pt x="50" y="48"/>
                    <a:pt x="50" y="48"/>
                  </a:cubicBezTo>
                  <a:lnTo>
                    <a:pt x="57" y="54"/>
                  </a:lnTo>
                  <a:close/>
                  <a:moveTo>
                    <a:pt x="63" y="29"/>
                  </a:moveTo>
                  <a:cubicBezTo>
                    <a:pt x="61" y="4"/>
                    <a:pt x="61" y="4"/>
                    <a:pt x="61" y="4"/>
                  </a:cubicBezTo>
                  <a:cubicBezTo>
                    <a:pt x="53" y="11"/>
                    <a:pt x="53" y="11"/>
                    <a:pt x="53" y="11"/>
                  </a:cubicBezTo>
                  <a:cubicBezTo>
                    <a:pt x="53" y="11"/>
                    <a:pt x="53" y="11"/>
                    <a:pt x="53" y="11"/>
                  </a:cubicBezTo>
                  <a:cubicBezTo>
                    <a:pt x="53" y="10"/>
                    <a:pt x="53" y="10"/>
                    <a:pt x="53" y="10"/>
                  </a:cubicBezTo>
                  <a:cubicBezTo>
                    <a:pt x="51" y="8"/>
                    <a:pt x="51" y="8"/>
                    <a:pt x="51" y="8"/>
                  </a:cubicBezTo>
                  <a:cubicBezTo>
                    <a:pt x="45" y="3"/>
                    <a:pt x="37" y="0"/>
                    <a:pt x="29" y="0"/>
                  </a:cubicBezTo>
                  <a:cubicBezTo>
                    <a:pt x="29" y="0"/>
                    <a:pt x="28" y="0"/>
                    <a:pt x="28" y="0"/>
                  </a:cubicBezTo>
                  <a:cubicBezTo>
                    <a:pt x="20" y="0"/>
                    <a:pt x="12" y="4"/>
                    <a:pt x="6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7" y="13"/>
                    <a:pt x="23" y="10"/>
                    <a:pt x="28" y="10"/>
                  </a:cubicBezTo>
                  <a:cubicBezTo>
                    <a:pt x="29" y="10"/>
                    <a:pt x="29" y="10"/>
                    <a:pt x="29" y="10"/>
                  </a:cubicBezTo>
                  <a:cubicBezTo>
                    <a:pt x="34" y="10"/>
                    <a:pt x="39" y="12"/>
                    <a:pt x="43" y="14"/>
                  </a:cubicBezTo>
                  <a:cubicBezTo>
                    <a:pt x="46" y="17"/>
                    <a:pt x="46" y="17"/>
                    <a:pt x="46" y="17"/>
                  </a:cubicBezTo>
                  <a:cubicBezTo>
                    <a:pt x="38" y="24"/>
                    <a:pt x="38" y="24"/>
                    <a:pt x="38" y="24"/>
                  </a:cubicBezTo>
                  <a:lnTo>
                    <a:pt x="63" y="2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22" tIns="45712" rIns="91422" bIns="45712" numCol="1" anchor="t" anchorCtr="0" compatLnSpc="1">
              <a:prstTxWarp prst="textNoShape">
                <a:avLst/>
              </a:prstTxWarp>
            </a:bodyPr>
            <a:lstStyle/>
            <a:p>
              <a:pPr defTabSz="914185"/>
              <a:endParaRPr lang="en-US" dirty="0">
                <a:solidFill>
                  <a:srgbClr val="000000"/>
                </a:solidFill>
              </a:endParaRPr>
            </a:p>
          </p:txBody>
        </p:sp>
      </p:grpSp>
      <p:sp>
        <p:nvSpPr>
          <p:cNvPr id="93" name="TextBox 92"/>
          <p:cNvSpPr txBox="1"/>
          <p:nvPr/>
        </p:nvSpPr>
        <p:spPr>
          <a:xfrm>
            <a:off x="2037806" y="3319569"/>
            <a:ext cx="2649899" cy="955927"/>
          </a:xfrm>
          <a:prstGeom prst="rect">
            <a:avLst/>
          </a:prstGeom>
          <a:noFill/>
        </p:spPr>
        <p:txBody>
          <a:bodyPr wrap="square" lIns="93242" tIns="46621" rIns="93242" bIns="46621" rtlCol="0" anchor="ctr">
            <a:spAutoFit/>
          </a:bodyPr>
          <a:lstStyle/>
          <a:p>
            <a:pPr algn="r" defTabSz="950659">
              <a:defRPr/>
            </a:pPr>
            <a:r>
              <a:rPr lang="en-US" sz="2800" dirty="0">
                <a:cs typeface="Segoe UI Light"/>
              </a:rPr>
              <a:t>Create your own LU model</a:t>
            </a:r>
          </a:p>
        </p:txBody>
      </p:sp>
      <p:sp>
        <p:nvSpPr>
          <p:cNvPr id="94" name="TextBox 93"/>
          <p:cNvSpPr txBox="1"/>
          <p:nvPr/>
        </p:nvSpPr>
        <p:spPr>
          <a:xfrm>
            <a:off x="4310744" y="1357913"/>
            <a:ext cx="3619558" cy="955927"/>
          </a:xfrm>
          <a:prstGeom prst="rect">
            <a:avLst/>
          </a:prstGeom>
          <a:noFill/>
        </p:spPr>
        <p:txBody>
          <a:bodyPr wrap="square" lIns="93242" tIns="46621" rIns="93242" bIns="46621" rtlCol="0" anchor="b">
            <a:spAutoFit/>
          </a:bodyPr>
          <a:lstStyle>
            <a:defPPr>
              <a:defRPr lang="en-US"/>
            </a:defPPr>
            <a:lvl1pPr>
              <a:defRPr sz="2000">
                <a:solidFill>
                  <a:srgbClr val="0070C0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algn="ctr" defTabSz="950659"/>
            <a:r>
              <a:rPr lang="en-US" sz="2800" dirty="0">
                <a:solidFill>
                  <a:schemeClr val="tx1"/>
                </a:solidFill>
                <a:latin typeface="+mn-lt"/>
                <a:cs typeface="Segoe UI Light"/>
              </a:rPr>
              <a:t>Train by providing examples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7583305" y="3319568"/>
            <a:ext cx="3023735" cy="955927"/>
          </a:xfrm>
          <a:prstGeom prst="rect">
            <a:avLst/>
          </a:prstGeom>
          <a:noFill/>
        </p:spPr>
        <p:txBody>
          <a:bodyPr wrap="square" lIns="93242" tIns="46621" rIns="93242" bIns="46621" rtlCol="0" anchor="ctr">
            <a:spAutoFit/>
          </a:bodyPr>
          <a:lstStyle/>
          <a:p>
            <a:pPr defTabSz="950659"/>
            <a:r>
              <a:rPr lang="en-US" sz="2800" dirty="0">
                <a:cs typeface="Segoe UI Light"/>
              </a:rPr>
              <a:t>Deploy to an </a:t>
            </a:r>
            <a:r>
              <a:rPr lang="en-US" sz="2800">
                <a:cs typeface="Segoe UI Light"/>
              </a:rPr>
              <a:t>HTTP </a:t>
            </a:r>
            <a:r>
              <a:rPr lang="en-US" sz="2800" smtClean="0">
                <a:cs typeface="Segoe UI Light"/>
              </a:rPr>
              <a:t>endpoint</a:t>
            </a:r>
            <a:endParaRPr lang="en-US" sz="2800" dirty="0">
              <a:cs typeface="Segoe UI Light"/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4532812" y="5255450"/>
            <a:ext cx="3175422" cy="955927"/>
          </a:xfrm>
          <a:prstGeom prst="rect">
            <a:avLst/>
          </a:prstGeom>
          <a:noFill/>
        </p:spPr>
        <p:txBody>
          <a:bodyPr wrap="square" lIns="93242" tIns="46621" rIns="93242" bIns="46621" rtlCol="0">
            <a:spAutoFit/>
          </a:bodyPr>
          <a:lstStyle>
            <a:defPPr>
              <a:defRPr lang="en-US"/>
            </a:defPPr>
            <a:lvl1pPr>
              <a:defRPr sz="2000">
                <a:solidFill>
                  <a:srgbClr val="0070C0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algn="ctr" defTabSz="950659"/>
            <a:r>
              <a:rPr lang="en-US" sz="2800" dirty="0">
                <a:solidFill>
                  <a:schemeClr val="tx1"/>
                </a:solidFill>
                <a:latin typeface="+mn-lt"/>
                <a:cs typeface="Segoe UI Light"/>
              </a:rPr>
              <a:t>Maintain model with ease</a:t>
            </a:r>
          </a:p>
        </p:txBody>
      </p:sp>
    </p:spTree>
    <p:extLst>
      <p:ext uri="{BB962C8B-B14F-4D97-AF65-F5344CB8AC3E}">
        <p14:creationId xmlns:p14="http://schemas.microsoft.com/office/powerpoint/2010/main" val="408283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2" presetClass="path" presetSubtype="0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4.22007E-6 -1.20744E-6 L 4.22007E-6 0.08193 " pathEditMode="relative" rAng="0" ptsTypes="AA">
                                      <p:cBhvr>
                                        <p:cTn id="21" dur="500" spd="-100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085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63" presetClass="path" presetSubtype="0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3.33418E-6 3.94916E-6 L -0.04569 3.94916E-6 " pathEditMode="relative" rAng="0" ptsTypes="AA">
                                      <p:cBhvr>
                                        <p:cTn id="23" dur="500" spd="-100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85" y="0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42" presetClass="path" presetSubtype="0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4.22007E-6 -8.94235E-7 L 4.22007E-6 -0.08534 " pathEditMode="relative" rAng="0" ptsTypes="AA">
                                      <p:cBhvr>
                                        <p:cTn id="25" dur="500" spd="-100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267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35" presetClass="path" presetSubtype="0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4.12561E-6 -0.00091 L 0.04199 -0.00091 " pathEditMode="relative" rAng="0" ptsTypes="AA">
                                      <p:cBhvr>
                                        <p:cTn id="27" dur="500" spd="-100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9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75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93" grpId="0"/>
      <p:bldP spid="94" grpId="0"/>
      <p:bldP spid="95" grpId="0"/>
      <p:bldP spid="96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LUIS: Intents &amp; Entities</a:t>
            </a:r>
            <a:endParaRPr lang="en-US" dirty="0"/>
          </a:p>
        </p:txBody>
      </p:sp>
      <p:sp>
        <p:nvSpPr>
          <p:cNvPr id="3" name="The Intents"/>
          <p:cNvSpPr>
            <a:spLocks noGrp="1"/>
          </p:cNvSpPr>
          <p:nvPr>
            <p:ph idx="4294967295"/>
          </p:nvPr>
        </p:nvSpPr>
        <p:spPr>
          <a:xfrm>
            <a:off x="4312876" y="1438275"/>
            <a:ext cx="5824537" cy="555625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Who is _____?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Where does ____ work?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What is _____’s phone number?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608" y="1212849"/>
            <a:ext cx="3049621" cy="5421549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5" name="Intent Def"/>
          <p:cNvSpPr/>
          <p:nvPr/>
        </p:nvSpPr>
        <p:spPr>
          <a:xfrm>
            <a:off x="4310311" y="5615438"/>
            <a:ext cx="393864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21746">
              <a:defRPr/>
            </a:pPr>
            <a:r>
              <a:rPr lang="en-US" sz="2400" dirty="0"/>
              <a:t>Examples of </a:t>
            </a:r>
            <a:r>
              <a:rPr lang="en-US" sz="2400" b="1" dirty="0"/>
              <a:t>intent detection</a:t>
            </a:r>
          </a:p>
        </p:txBody>
      </p:sp>
      <p:sp>
        <p:nvSpPr>
          <p:cNvPr id="6" name="The Entitites"/>
          <p:cNvSpPr txBox="1">
            <a:spLocks/>
          </p:cNvSpPr>
          <p:nvPr/>
        </p:nvSpPr>
        <p:spPr>
          <a:xfrm>
            <a:off x="4312077" y="1424533"/>
            <a:ext cx="5824453" cy="5556762"/>
          </a:xfrm>
          <a:prstGeom prst="rect">
            <a:avLst/>
          </a:prstGeom>
        </p:spPr>
        <p:txBody>
          <a:bodyPr vert="horz" lIns="124347" tIns="62174" rIns="124347" bIns="62174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1243493">
              <a:spcBef>
                <a:spcPts val="1360"/>
              </a:spcBef>
              <a:buNone/>
              <a:defRPr/>
            </a:pPr>
            <a:r>
              <a:rPr lang="en-US" sz="3808" dirty="0">
                <a:solidFill>
                  <a:prstClr val="white"/>
                </a:solidFill>
                <a:latin typeface="+mj-lt"/>
              </a:rPr>
              <a:t>           </a:t>
            </a:r>
            <a:r>
              <a:rPr lang="en-US" sz="3808" dirty="0" smtClean="0">
                <a:solidFill>
                  <a:schemeClr val="tx2"/>
                </a:solidFill>
                <a:latin typeface="+mj-lt"/>
              </a:rPr>
              <a:t>John</a:t>
            </a:r>
            <a:endParaRPr lang="en-US" sz="3808" dirty="0">
              <a:solidFill>
                <a:schemeClr val="tx2"/>
              </a:solidFill>
              <a:latin typeface="+mj-lt"/>
            </a:endParaRPr>
          </a:p>
          <a:p>
            <a:pPr marL="0" indent="0" defTabSz="1243493">
              <a:spcBef>
                <a:spcPts val="1360"/>
              </a:spcBef>
              <a:buNone/>
              <a:defRPr/>
            </a:pPr>
            <a:endParaRPr lang="en-US" sz="3808" dirty="0">
              <a:solidFill>
                <a:prstClr val="white"/>
              </a:solidFill>
              <a:latin typeface="+mj-lt"/>
            </a:endParaRPr>
          </a:p>
          <a:p>
            <a:pPr marL="0" indent="0" defTabSz="1243493">
              <a:spcBef>
                <a:spcPts val="0"/>
              </a:spcBef>
              <a:buNone/>
              <a:defRPr/>
            </a:pPr>
            <a:r>
              <a:rPr lang="en-US" sz="3808" dirty="0">
                <a:solidFill>
                  <a:prstClr val="white"/>
                </a:solidFill>
                <a:latin typeface="+mj-lt"/>
              </a:rPr>
              <a:t>             </a:t>
            </a:r>
            <a:r>
              <a:rPr lang="en-US" sz="3808" dirty="0" smtClean="0">
                <a:solidFill>
                  <a:prstClr val="white"/>
                </a:solidFill>
                <a:latin typeface="+mj-lt"/>
              </a:rPr>
              <a:t>     </a:t>
            </a:r>
            <a:r>
              <a:rPr lang="en-US" sz="1600" dirty="0" smtClean="0">
                <a:solidFill>
                  <a:prstClr val="white"/>
                </a:solidFill>
                <a:latin typeface="+mj-lt"/>
              </a:rPr>
              <a:t> </a:t>
            </a:r>
            <a:r>
              <a:rPr lang="en-US" sz="3808" dirty="0" smtClean="0">
                <a:solidFill>
                  <a:schemeClr val="tx2"/>
                </a:solidFill>
                <a:latin typeface="+mj-lt"/>
              </a:rPr>
              <a:t>Sue</a:t>
            </a:r>
          </a:p>
          <a:p>
            <a:pPr marL="0" indent="0" defTabSz="1243493">
              <a:spcBef>
                <a:spcPts val="1360"/>
              </a:spcBef>
              <a:buNone/>
              <a:defRPr/>
            </a:pPr>
            <a:endParaRPr lang="en-US" sz="3808" dirty="0" smtClean="0">
              <a:solidFill>
                <a:prstClr val="white"/>
              </a:solidFill>
              <a:latin typeface="+mj-lt"/>
            </a:endParaRPr>
          </a:p>
          <a:p>
            <a:pPr marL="0" indent="0" defTabSz="1243493">
              <a:spcBef>
                <a:spcPts val="0"/>
              </a:spcBef>
              <a:buNone/>
              <a:defRPr/>
            </a:pPr>
            <a:r>
              <a:rPr lang="en-US" sz="3808" dirty="0" smtClean="0">
                <a:solidFill>
                  <a:prstClr val="white"/>
                </a:solidFill>
                <a:latin typeface="+mj-lt"/>
              </a:rPr>
              <a:t>            </a:t>
            </a:r>
            <a:r>
              <a:rPr lang="en-US" sz="3808" dirty="0" smtClean="0">
                <a:solidFill>
                  <a:schemeClr val="tx2"/>
                </a:solidFill>
                <a:latin typeface="+mj-lt"/>
              </a:rPr>
              <a:t>Erika</a:t>
            </a:r>
            <a:endParaRPr lang="en-US" sz="3808" dirty="0">
              <a:solidFill>
                <a:schemeClr val="tx2"/>
              </a:solidFill>
              <a:latin typeface="+mj-lt"/>
            </a:endParaRPr>
          </a:p>
          <a:p>
            <a:pPr marL="0" indent="0" defTabSz="1243493">
              <a:spcBef>
                <a:spcPts val="1360"/>
              </a:spcBef>
              <a:buNone/>
              <a:defRPr/>
            </a:pPr>
            <a:endParaRPr lang="en-US" sz="3808" dirty="0">
              <a:solidFill>
                <a:prstClr val="white"/>
              </a:solidFill>
              <a:latin typeface="+mj-lt"/>
            </a:endParaRPr>
          </a:p>
        </p:txBody>
      </p:sp>
      <p:sp>
        <p:nvSpPr>
          <p:cNvPr id="7" name="Entity Def"/>
          <p:cNvSpPr/>
          <p:nvPr/>
        </p:nvSpPr>
        <p:spPr>
          <a:xfrm>
            <a:off x="4311194" y="6013323"/>
            <a:ext cx="397666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21746">
              <a:defRPr/>
            </a:pPr>
            <a:r>
              <a:rPr lang="en-US" sz="2400" dirty="0"/>
              <a:t>Examples of </a:t>
            </a:r>
            <a:r>
              <a:rPr lang="en-US" sz="2400" b="1" dirty="0"/>
              <a:t>entity extraction</a:t>
            </a:r>
          </a:p>
        </p:txBody>
      </p:sp>
    </p:spTree>
    <p:extLst>
      <p:ext uri="{BB962C8B-B14F-4D97-AF65-F5344CB8AC3E}">
        <p14:creationId xmlns:p14="http://schemas.microsoft.com/office/powerpoint/2010/main" val="2040876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  <p:bldP spid="6" grpId="0"/>
      <p:bldP spid="7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LUIS: Quick Start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701" y="1211287"/>
            <a:ext cx="5943535" cy="5241435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 smtClean="0"/>
              <a:t>Kick start your language model construction through modifiable 20 pre-built domains</a:t>
            </a:r>
          </a:p>
          <a:p>
            <a:pPr marL="0" indent="0">
              <a:buNone/>
            </a:pPr>
            <a:r>
              <a:rPr lang="en-US" sz="3200" dirty="0" smtClean="0"/>
              <a:t>Adds Intents, Entities, Utterances</a:t>
            </a:r>
          </a:p>
          <a:p>
            <a:pPr marL="0" indent="0">
              <a:lnSpc>
                <a:spcPct val="100000"/>
              </a:lnSpc>
              <a:spcBef>
                <a:spcPts val="864"/>
              </a:spcBef>
              <a:buSzTx/>
              <a:buNone/>
              <a:defRPr/>
            </a:pPr>
            <a:r>
              <a:rPr lang="en-US" sz="3200" dirty="0"/>
              <a:t>Improved number, unit, money and </a:t>
            </a:r>
            <a:r>
              <a:rPr lang="en-US" sz="3200" dirty="0" smtClean="0"/>
              <a:t>date/times (e.g. </a:t>
            </a:r>
            <a:r>
              <a:rPr lang="en-US" sz="3200" i="1" dirty="0"/>
              <a:t>“From May 1st to May 5th</a:t>
            </a:r>
            <a:r>
              <a:rPr lang="en-US" sz="3200" i="1" dirty="0" smtClean="0"/>
              <a:t>”</a:t>
            </a:r>
            <a:r>
              <a:rPr lang="en-US" sz="3200" dirty="0" smtClean="0"/>
              <a:t>)</a:t>
            </a:r>
          </a:p>
          <a:p>
            <a:pPr marL="0" indent="0">
              <a:lnSpc>
                <a:spcPct val="100000"/>
              </a:lnSpc>
              <a:spcBef>
                <a:spcPts val="864"/>
              </a:spcBef>
              <a:buSzTx/>
              <a:buNone/>
              <a:defRPr/>
            </a:pPr>
            <a:r>
              <a:rPr lang="en-US" sz="3200" dirty="0" smtClean="0"/>
              <a:t>Supports English, French, Dutch, Spanish, Italian, German, Korean, Portuguese, Japanese, Chinese</a:t>
            </a:r>
            <a:endParaRPr lang="en-US" sz="32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BD05FE40-827F-4286-A25A-B032F3A99F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1179"/>
          <a:stretch/>
        </p:blipFill>
        <p:spPr>
          <a:xfrm>
            <a:off x="6388826" y="1159593"/>
            <a:ext cx="5604786" cy="3111961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6388826" y="4400360"/>
            <a:ext cx="5604786" cy="2222335"/>
            <a:chOff x="6597166" y="4400360"/>
            <a:chExt cx="5188105" cy="2222335"/>
          </a:xfrm>
        </p:grpSpPr>
        <p:sp>
          <p:nvSpPr>
            <p:cNvPr id="8" name="Freeform 7"/>
            <p:cNvSpPr/>
            <p:nvPr/>
          </p:nvSpPr>
          <p:spPr>
            <a:xfrm>
              <a:off x="6597166" y="4400360"/>
              <a:ext cx="1674496" cy="493852"/>
            </a:xfrm>
            <a:custGeom>
              <a:avLst/>
              <a:gdLst>
                <a:gd name="connsiteX0" fmla="*/ 0 w 1674496"/>
                <a:gd name="connsiteY0" fmla="*/ 0 h 493852"/>
                <a:gd name="connsiteX1" fmla="*/ 1674496 w 1674496"/>
                <a:gd name="connsiteY1" fmla="*/ 0 h 493852"/>
                <a:gd name="connsiteX2" fmla="*/ 1674496 w 1674496"/>
                <a:gd name="connsiteY2" fmla="*/ 493852 h 493852"/>
                <a:gd name="connsiteX3" fmla="*/ 0 w 1674496"/>
                <a:gd name="connsiteY3" fmla="*/ 493852 h 493852"/>
                <a:gd name="connsiteX4" fmla="*/ 0 w 1674496"/>
                <a:gd name="connsiteY4" fmla="*/ 0 h 493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4496" h="493852">
                  <a:moveTo>
                    <a:pt x="0" y="0"/>
                  </a:moveTo>
                  <a:lnTo>
                    <a:pt x="1674496" y="0"/>
                  </a:lnTo>
                  <a:lnTo>
                    <a:pt x="1674496" y="493852"/>
                  </a:lnTo>
                  <a:lnTo>
                    <a:pt x="0" y="493852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7150" tIns="57150" rIns="57150" bIns="57150" numCol="1" spcCol="1270" anchor="ctr" anchorCtr="0">
              <a:noAutofit/>
            </a:bodyPr>
            <a:lstStyle/>
            <a:p>
              <a:pPr lvl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500" kern="1200" dirty="0"/>
                <a:t>Age</a:t>
              </a:r>
            </a:p>
          </p:txBody>
        </p:sp>
        <p:sp>
          <p:nvSpPr>
            <p:cNvPr id="9" name="Freeform 8"/>
            <p:cNvSpPr/>
            <p:nvPr/>
          </p:nvSpPr>
          <p:spPr>
            <a:xfrm>
              <a:off x="8353970" y="4400360"/>
              <a:ext cx="1674496" cy="493852"/>
            </a:xfrm>
            <a:custGeom>
              <a:avLst/>
              <a:gdLst>
                <a:gd name="connsiteX0" fmla="*/ 0 w 1674496"/>
                <a:gd name="connsiteY0" fmla="*/ 0 h 493852"/>
                <a:gd name="connsiteX1" fmla="*/ 1674496 w 1674496"/>
                <a:gd name="connsiteY1" fmla="*/ 0 h 493852"/>
                <a:gd name="connsiteX2" fmla="*/ 1674496 w 1674496"/>
                <a:gd name="connsiteY2" fmla="*/ 493852 h 493852"/>
                <a:gd name="connsiteX3" fmla="*/ 0 w 1674496"/>
                <a:gd name="connsiteY3" fmla="*/ 493852 h 493852"/>
                <a:gd name="connsiteX4" fmla="*/ 0 w 1674496"/>
                <a:gd name="connsiteY4" fmla="*/ 0 h 493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4496" h="493852">
                  <a:moveTo>
                    <a:pt x="0" y="0"/>
                  </a:moveTo>
                  <a:lnTo>
                    <a:pt x="1674496" y="0"/>
                  </a:lnTo>
                  <a:lnTo>
                    <a:pt x="1674496" y="493852"/>
                  </a:lnTo>
                  <a:lnTo>
                    <a:pt x="0" y="493852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7150" tIns="57150" rIns="57150" bIns="57150" numCol="1" spcCol="1270" anchor="ctr" anchorCtr="0">
              <a:noAutofit/>
            </a:bodyPr>
            <a:lstStyle/>
            <a:p>
              <a:pPr lvl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500" kern="1200"/>
                <a:t>Dimension</a:t>
              </a:r>
            </a:p>
          </p:txBody>
        </p:sp>
        <p:sp>
          <p:nvSpPr>
            <p:cNvPr id="10" name="Freeform 9"/>
            <p:cNvSpPr/>
            <p:nvPr/>
          </p:nvSpPr>
          <p:spPr>
            <a:xfrm>
              <a:off x="10110775" y="4400360"/>
              <a:ext cx="1674496" cy="493852"/>
            </a:xfrm>
            <a:custGeom>
              <a:avLst/>
              <a:gdLst>
                <a:gd name="connsiteX0" fmla="*/ 0 w 1674496"/>
                <a:gd name="connsiteY0" fmla="*/ 0 h 493852"/>
                <a:gd name="connsiteX1" fmla="*/ 1674496 w 1674496"/>
                <a:gd name="connsiteY1" fmla="*/ 0 h 493852"/>
                <a:gd name="connsiteX2" fmla="*/ 1674496 w 1674496"/>
                <a:gd name="connsiteY2" fmla="*/ 493852 h 493852"/>
                <a:gd name="connsiteX3" fmla="*/ 0 w 1674496"/>
                <a:gd name="connsiteY3" fmla="*/ 493852 h 493852"/>
                <a:gd name="connsiteX4" fmla="*/ 0 w 1674496"/>
                <a:gd name="connsiteY4" fmla="*/ 0 h 493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4496" h="493852">
                  <a:moveTo>
                    <a:pt x="0" y="0"/>
                  </a:moveTo>
                  <a:lnTo>
                    <a:pt x="1674496" y="0"/>
                  </a:lnTo>
                  <a:lnTo>
                    <a:pt x="1674496" y="493852"/>
                  </a:lnTo>
                  <a:lnTo>
                    <a:pt x="0" y="493852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7150" tIns="57150" rIns="57150" bIns="57150" numCol="1" spcCol="1270" anchor="ctr" anchorCtr="0">
              <a:noAutofit/>
            </a:bodyPr>
            <a:lstStyle/>
            <a:p>
              <a:pPr lvl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500" kern="1200"/>
                <a:t>Email</a:t>
              </a:r>
            </a:p>
          </p:txBody>
        </p:sp>
        <p:sp>
          <p:nvSpPr>
            <p:cNvPr id="11" name="Freeform 10"/>
            <p:cNvSpPr/>
            <p:nvPr/>
          </p:nvSpPr>
          <p:spPr>
            <a:xfrm>
              <a:off x="6597166" y="4976521"/>
              <a:ext cx="1674496" cy="493852"/>
            </a:xfrm>
            <a:custGeom>
              <a:avLst/>
              <a:gdLst>
                <a:gd name="connsiteX0" fmla="*/ 0 w 1674496"/>
                <a:gd name="connsiteY0" fmla="*/ 0 h 493852"/>
                <a:gd name="connsiteX1" fmla="*/ 1674496 w 1674496"/>
                <a:gd name="connsiteY1" fmla="*/ 0 h 493852"/>
                <a:gd name="connsiteX2" fmla="*/ 1674496 w 1674496"/>
                <a:gd name="connsiteY2" fmla="*/ 493852 h 493852"/>
                <a:gd name="connsiteX3" fmla="*/ 0 w 1674496"/>
                <a:gd name="connsiteY3" fmla="*/ 493852 h 493852"/>
                <a:gd name="connsiteX4" fmla="*/ 0 w 1674496"/>
                <a:gd name="connsiteY4" fmla="*/ 0 h 493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4496" h="493852">
                  <a:moveTo>
                    <a:pt x="0" y="0"/>
                  </a:moveTo>
                  <a:lnTo>
                    <a:pt x="1674496" y="0"/>
                  </a:lnTo>
                  <a:lnTo>
                    <a:pt x="1674496" y="493852"/>
                  </a:lnTo>
                  <a:lnTo>
                    <a:pt x="0" y="493852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7150" tIns="57150" rIns="57150" bIns="57150" numCol="1" spcCol="1270" anchor="ctr" anchorCtr="0">
              <a:noAutofit/>
            </a:bodyPr>
            <a:lstStyle/>
            <a:p>
              <a:pPr lvl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500" kern="1200"/>
                <a:t>Encyclopedia</a:t>
              </a:r>
            </a:p>
          </p:txBody>
        </p:sp>
        <p:sp>
          <p:nvSpPr>
            <p:cNvPr id="12" name="Freeform 11"/>
            <p:cNvSpPr/>
            <p:nvPr/>
          </p:nvSpPr>
          <p:spPr>
            <a:xfrm>
              <a:off x="8353970" y="4976521"/>
              <a:ext cx="1674496" cy="493852"/>
            </a:xfrm>
            <a:custGeom>
              <a:avLst/>
              <a:gdLst>
                <a:gd name="connsiteX0" fmla="*/ 0 w 1674496"/>
                <a:gd name="connsiteY0" fmla="*/ 0 h 493852"/>
                <a:gd name="connsiteX1" fmla="*/ 1674496 w 1674496"/>
                <a:gd name="connsiteY1" fmla="*/ 0 h 493852"/>
                <a:gd name="connsiteX2" fmla="*/ 1674496 w 1674496"/>
                <a:gd name="connsiteY2" fmla="*/ 493852 h 493852"/>
                <a:gd name="connsiteX3" fmla="*/ 0 w 1674496"/>
                <a:gd name="connsiteY3" fmla="*/ 493852 h 493852"/>
                <a:gd name="connsiteX4" fmla="*/ 0 w 1674496"/>
                <a:gd name="connsiteY4" fmla="*/ 0 h 493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4496" h="493852">
                  <a:moveTo>
                    <a:pt x="0" y="0"/>
                  </a:moveTo>
                  <a:lnTo>
                    <a:pt x="1674496" y="0"/>
                  </a:lnTo>
                  <a:lnTo>
                    <a:pt x="1674496" y="493852"/>
                  </a:lnTo>
                  <a:lnTo>
                    <a:pt x="0" y="493852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7150" tIns="57150" rIns="57150" bIns="57150" numCol="1" spcCol="1270" anchor="ctr" anchorCtr="0">
              <a:noAutofit/>
            </a:bodyPr>
            <a:lstStyle/>
            <a:p>
              <a:pPr lvl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500" kern="1200"/>
                <a:t>Geography</a:t>
              </a:r>
            </a:p>
          </p:txBody>
        </p:sp>
        <p:sp>
          <p:nvSpPr>
            <p:cNvPr id="13" name="Freeform 12"/>
            <p:cNvSpPr/>
            <p:nvPr/>
          </p:nvSpPr>
          <p:spPr>
            <a:xfrm>
              <a:off x="10110775" y="4976521"/>
              <a:ext cx="1674496" cy="493852"/>
            </a:xfrm>
            <a:custGeom>
              <a:avLst/>
              <a:gdLst>
                <a:gd name="connsiteX0" fmla="*/ 0 w 1674496"/>
                <a:gd name="connsiteY0" fmla="*/ 0 h 493852"/>
                <a:gd name="connsiteX1" fmla="*/ 1674496 w 1674496"/>
                <a:gd name="connsiteY1" fmla="*/ 0 h 493852"/>
                <a:gd name="connsiteX2" fmla="*/ 1674496 w 1674496"/>
                <a:gd name="connsiteY2" fmla="*/ 493852 h 493852"/>
                <a:gd name="connsiteX3" fmla="*/ 0 w 1674496"/>
                <a:gd name="connsiteY3" fmla="*/ 493852 h 493852"/>
                <a:gd name="connsiteX4" fmla="*/ 0 w 1674496"/>
                <a:gd name="connsiteY4" fmla="*/ 0 h 493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4496" h="493852">
                  <a:moveTo>
                    <a:pt x="0" y="0"/>
                  </a:moveTo>
                  <a:lnTo>
                    <a:pt x="1674496" y="0"/>
                  </a:lnTo>
                  <a:lnTo>
                    <a:pt x="1674496" y="493852"/>
                  </a:lnTo>
                  <a:lnTo>
                    <a:pt x="0" y="493852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7150" tIns="57150" rIns="57150" bIns="57150" numCol="1" spcCol="1270" anchor="ctr" anchorCtr="0">
              <a:noAutofit/>
            </a:bodyPr>
            <a:lstStyle/>
            <a:p>
              <a:pPr lvl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500" kern="1200"/>
                <a:t>Money</a:t>
              </a:r>
            </a:p>
          </p:txBody>
        </p:sp>
        <p:sp>
          <p:nvSpPr>
            <p:cNvPr id="14" name="Freeform 13"/>
            <p:cNvSpPr/>
            <p:nvPr/>
          </p:nvSpPr>
          <p:spPr>
            <a:xfrm>
              <a:off x="6597166" y="5552682"/>
              <a:ext cx="1674496" cy="493852"/>
            </a:xfrm>
            <a:custGeom>
              <a:avLst/>
              <a:gdLst>
                <a:gd name="connsiteX0" fmla="*/ 0 w 1674496"/>
                <a:gd name="connsiteY0" fmla="*/ 0 h 493852"/>
                <a:gd name="connsiteX1" fmla="*/ 1674496 w 1674496"/>
                <a:gd name="connsiteY1" fmla="*/ 0 h 493852"/>
                <a:gd name="connsiteX2" fmla="*/ 1674496 w 1674496"/>
                <a:gd name="connsiteY2" fmla="*/ 493852 h 493852"/>
                <a:gd name="connsiteX3" fmla="*/ 0 w 1674496"/>
                <a:gd name="connsiteY3" fmla="*/ 493852 h 493852"/>
                <a:gd name="connsiteX4" fmla="*/ 0 w 1674496"/>
                <a:gd name="connsiteY4" fmla="*/ 0 h 493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4496" h="493852">
                  <a:moveTo>
                    <a:pt x="0" y="0"/>
                  </a:moveTo>
                  <a:lnTo>
                    <a:pt x="1674496" y="0"/>
                  </a:lnTo>
                  <a:lnTo>
                    <a:pt x="1674496" y="493852"/>
                  </a:lnTo>
                  <a:lnTo>
                    <a:pt x="0" y="493852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7150" tIns="57150" rIns="57150" bIns="57150" numCol="1" spcCol="1270" anchor="ctr" anchorCtr="0">
              <a:noAutofit/>
            </a:bodyPr>
            <a:lstStyle/>
            <a:p>
              <a:pPr lvl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500" kern="1200"/>
                <a:t>Number</a:t>
              </a:r>
            </a:p>
          </p:txBody>
        </p:sp>
        <p:sp>
          <p:nvSpPr>
            <p:cNvPr id="15" name="Freeform 14"/>
            <p:cNvSpPr/>
            <p:nvPr/>
          </p:nvSpPr>
          <p:spPr>
            <a:xfrm>
              <a:off x="8353970" y="5552682"/>
              <a:ext cx="1674496" cy="493852"/>
            </a:xfrm>
            <a:custGeom>
              <a:avLst/>
              <a:gdLst>
                <a:gd name="connsiteX0" fmla="*/ 0 w 1674496"/>
                <a:gd name="connsiteY0" fmla="*/ 0 h 493852"/>
                <a:gd name="connsiteX1" fmla="*/ 1674496 w 1674496"/>
                <a:gd name="connsiteY1" fmla="*/ 0 h 493852"/>
                <a:gd name="connsiteX2" fmla="*/ 1674496 w 1674496"/>
                <a:gd name="connsiteY2" fmla="*/ 493852 h 493852"/>
                <a:gd name="connsiteX3" fmla="*/ 0 w 1674496"/>
                <a:gd name="connsiteY3" fmla="*/ 493852 h 493852"/>
                <a:gd name="connsiteX4" fmla="*/ 0 w 1674496"/>
                <a:gd name="connsiteY4" fmla="*/ 0 h 493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4496" h="493852">
                  <a:moveTo>
                    <a:pt x="0" y="0"/>
                  </a:moveTo>
                  <a:lnTo>
                    <a:pt x="1674496" y="0"/>
                  </a:lnTo>
                  <a:lnTo>
                    <a:pt x="1674496" y="493852"/>
                  </a:lnTo>
                  <a:lnTo>
                    <a:pt x="0" y="493852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7150" tIns="57150" rIns="57150" bIns="57150" numCol="1" spcCol="1270" anchor="ctr" anchorCtr="0">
              <a:noAutofit/>
            </a:bodyPr>
            <a:lstStyle/>
            <a:p>
              <a:pPr lvl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500" kern="1200"/>
                <a:t>Ordinal</a:t>
              </a:r>
            </a:p>
          </p:txBody>
        </p:sp>
        <p:sp>
          <p:nvSpPr>
            <p:cNvPr id="16" name="Freeform 15"/>
            <p:cNvSpPr/>
            <p:nvPr/>
          </p:nvSpPr>
          <p:spPr>
            <a:xfrm>
              <a:off x="10110775" y="5552682"/>
              <a:ext cx="1674496" cy="493852"/>
            </a:xfrm>
            <a:custGeom>
              <a:avLst/>
              <a:gdLst>
                <a:gd name="connsiteX0" fmla="*/ 0 w 1674496"/>
                <a:gd name="connsiteY0" fmla="*/ 0 h 493852"/>
                <a:gd name="connsiteX1" fmla="*/ 1674496 w 1674496"/>
                <a:gd name="connsiteY1" fmla="*/ 0 h 493852"/>
                <a:gd name="connsiteX2" fmla="*/ 1674496 w 1674496"/>
                <a:gd name="connsiteY2" fmla="*/ 493852 h 493852"/>
                <a:gd name="connsiteX3" fmla="*/ 0 w 1674496"/>
                <a:gd name="connsiteY3" fmla="*/ 493852 h 493852"/>
                <a:gd name="connsiteX4" fmla="*/ 0 w 1674496"/>
                <a:gd name="connsiteY4" fmla="*/ 0 h 493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4496" h="493852">
                  <a:moveTo>
                    <a:pt x="0" y="0"/>
                  </a:moveTo>
                  <a:lnTo>
                    <a:pt x="1674496" y="0"/>
                  </a:lnTo>
                  <a:lnTo>
                    <a:pt x="1674496" y="493852"/>
                  </a:lnTo>
                  <a:lnTo>
                    <a:pt x="0" y="493852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7150" tIns="57150" rIns="57150" bIns="57150" numCol="1" spcCol="1270" anchor="ctr" anchorCtr="0">
              <a:noAutofit/>
            </a:bodyPr>
            <a:lstStyle/>
            <a:p>
              <a:pPr lvl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500" kern="1200"/>
                <a:t>Percentage</a:t>
              </a:r>
            </a:p>
          </p:txBody>
        </p:sp>
        <p:sp>
          <p:nvSpPr>
            <p:cNvPr id="18" name="Freeform 17"/>
            <p:cNvSpPr/>
            <p:nvPr/>
          </p:nvSpPr>
          <p:spPr>
            <a:xfrm>
              <a:off x="6597166" y="6128843"/>
              <a:ext cx="1674496" cy="493852"/>
            </a:xfrm>
            <a:custGeom>
              <a:avLst/>
              <a:gdLst>
                <a:gd name="connsiteX0" fmla="*/ 0 w 1674496"/>
                <a:gd name="connsiteY0" fmla="*/ 0 h 493852"/>
                <a:gd name="connsiteX1" fmla="*/ 1674496 w 1674496"/>
                <a:gd name="connsiteY1" fmla="*/ 0 h 493852"/>
                <a:gd name="connsiteX2" fmla="*/ 1674496 w 1674496"/>
                <a:gd name="connsiteY2" fmla="*/ 493852 h 493852"/>
                <a:gd name="connsiteX3" fmla="*/ 0 w 1674496"/>
                <a:gd name="connsiteY3" fmla="*/ 493852 h 493852"/>
                <a:gd name="connsiteX4" fmla="*/ 0 w 1674496"/>
                <a:gd name="connsiteY4" fmla="*/ 0 h 493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4496" h="493852">
                  <a:moveTo>
                    <a:pt x="0" y="0"/>
                  </a:moveTo>
                  <a:lnTo>
                    <a:pt x="1674496" y="0"/>
                  </a:lnTo>
                  <a:lnTo>
                    <a:pt x="1674496" y="493852"/>
                  </a:lnTo>
                  <a:lnTo>
                    <a:pt x="0" y="493852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7150" tIns="57150" rIns="57150" bIns="57150" numCol="1" spcCol="1270" anchor="ctr" anchorCtr="0">
              <a:noAutofit/>
            </a:bodyPr>
            <a:lstStyle/>
            <a:p>
              <a:pPr lvl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500" kern="1200" dirty="0" err="1"/>
                <a:t>Phonenumber</a:t>
              </a:r>
              <a:r>
                <a:rPr lang="en-US" sz="1500" kern="1200" dirty="0"/>
                <a:t> (US)</a:t>
              </a:r>
            </a:p>
          </p:txBody>
        </p:sp>
        <p:sp>
          <p:nvSpPr>
            <p:cNvPr id="19" name="Freeform 18"/>
            <p:cNvSpPr/>
            <p:nvPr/>
          </p:nvSpPr>
          <p:spPr>
            <a:xfrm>
              <a:off x="8353970" y="6128843"/>
              <a:ext cx="1674496" cy="493852"/>
            </a:xfrm>
            <a:custGeom>
              <a:avLst/>
              <a:gdLst>
                <a:gd name="connsiteX0" fmla="*/ 0 w 1674496"/>
                <a:gd name="connsiteY0" fmla="*/ 0 h 493852"/>
                <a:gd name="connsiteX1" fmla="*/ 1674496 w 1674496"/>
                <a:gd name="connsiteY1" fmla="*/ 0 h 493852"/>
                <a:gd name="connsiteX2" fmla="*/ 1674496 w 1674496"/>
                <a:gd name="connsiteY2" fmla="*/ 493852 h 493852"/>
                <a:gd name="connsiteX3" fmla="*/ 0 w 1674496"/>
                <a:gd name="connsiteY3" fmla="*/ 493852 h 493852"/>
                <a:gd name="connsiteX4" fmla="*/ 0 w 1674496"/>
                <a:gd name="connsiteY4" fmla="*/ 0 h 493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4496" h="493852">
                  <a:moveTo>
                    <a:pt x="0" y="0"/>
                  </a:moveTo>
                  <a:lnTo>
                    <a:pt x="1674496" y="0"/>
                  </a:lnTo>
                  <a:lnTo>
                    <a:pt x="1674496" y="493852"/>
                  </a:lnTo>
                  <a:lnTo>
                    <a:pt x="0" y="493852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7150" tIns="57150" rIns="57150" bIns="57150" numCol="1" spcCol="1270" anchor="ctr" anchorCtr="0">
              <a:noAutofit/>
            </a:bodyPr>
            <a:lstStyle/>
            <a:p>
              <a:pPr lvl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500" kern="1200"/>
                <a:t>Temperature</a:t>
              </a:r>
            </a:p>
          </p:txBody>
        </p:sp>
        <p:sp>
          <p:nvSpPr>
            <p:cNvPr id="20" name="Freeform 19"/>
            <p:cNvSpPr/>
            <p:nvPr/>
          </p:nvSpPr>
          <p:spPr>
            <a:xfrm>
              <a:off x="10110775" y="6128843"/>
              <a:ext cx="1674496" cy="493852"/>
            </a:xfrm>
            <a:custGeom>
              <a:avLst/>
              <a:gdLst>
                <a:gd name="connsiteX0" fmla="*/ 0 w 1674496"/>
                <a:gd name="connsiteY0" fmla="*/ 0 h 493852"/>
                <a:gd name="connsiteX1" fmla="*/ 1674496 w 1674496"/>
                <a:gd name="connsiteY1" fmla="*/ 0 h 493852"/>
                <a:gd name="connsiteX2" fmla="*/ 1674496 w 1674496"/>
                <a:gd name="connsiteY2" fmla="*/ 493852 h 493852"/>
                <a:gd name="connsiteX3" fmla="*/ 0 w 1674496"/>
                <a:gd name="connsiteY3" fmla="*/ 493852 h 493852"/>
                <a:gd name="connsiteX4" fmla="*/ 0 w 1674496"/>
                <a:gd name="connsiteY4" fmla="*/ 0 h 493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4496" h="493852">
                  <a:moveTo>
                    <a:pt x="0" y="0"/>
                  </a:moveTo>
                  <a:lnTo>
                    <a:pt x="1674496" y="0"/>
                  </a:lnTo>
                  <a:lnTo>
                    <a:pt x="1674496" y="493852"/>
                  </a:lnTo>
                  <a:lnTo>
                    <a:pt x="0" y="493852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7150" tIns="57150" rIns="57150" bIns="57150" numCol="1" spcCol="1270" anchor="ctr" anchorCtr="0">
              <a:noAutofit/>
            </a:bodyPr>
            <a:lstStyle/>
            <a:p>
              <a:pPr lvl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500" kern="1200" err="1"/>
                <a:t>Url</a:t>
              </a:r>
              <a:endParaRPr lang="en-US" sz="1500" kern="1200"/>
            </a:p>
          </p:txBody>
        </p:sp>
      </p:grpSp>
    </p:spTree>
    <p:extLst>
      <p:ext uri="{BB962C8B-B14F-4D97-AF65-F5344CB8AC3E}">
        <p14:creationId xmlns:p14="http://schemas.microsoft.com/office/powerpoint/2010/main" val="17579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bot?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4790542"/>
          </a:xfrm>
        </p:spPr>
        <p:txBody>
          <a:bodyPr/>
          <a:lstStyle/>
          <a:p>
            <a:pPr>
              <a:spcBef>
                <a:spcPts val="3264"/>
              </a:spcBef>
            </a:pPr>
            <a:r>
              <a:rPr lang="en-US" dirty="0"/>
              <a:t>It’s one thing: </a:t>
            </a:r>
            <a:r>
              <a:rPr lang="en-US" dirty="0">
                <a:latin typeface="+mn-lt"/>
              </a:rPr>
              <a:t>it’s an app that performs an automated task</a:t>
            </a:r>
          </a:p>
          <a:p>
            <a:pPr>
              <a:spcBef>
                <a:spcPts val="2664"/>
              </a:spcBef>
            </a:pPr>
            <a:r>
              <a:rPr lang="en-US" dirty="0"/>
              <a:t>It solves the user’s needs in the quickest/easiest way compared to any other option... like an app, or a </a:t>
            </a:r>
            <a:r>
              <a:rPr lang="en-US" dirty="0" smtClean="0"/>
              <a:t>website</a:t>
            </a:r>
          </a:p>
          <a:p>
            <a:pPr>
              <a:spcBef>
                <a:spcPts val="2664"/>
              </a:spcBef>
            </a:pPr>
            <a:r>
              <a:rPr lang="en-US" dirty="0" smtClean="0"/>
              <a:t>What makes a bot great:</a:t>
            </a:r>
          </a:p>
          <a:p>
            <a:pPr marL="571500" indent="-571500">
              <a:spcBef>
                <a:spcPts val="864"/>
              </a:spcBef>
              <a:buFont typeface="Arial" panose="020B0604020202020204" pitchFamily="34" charset="0"/>
              <a:buChar char="•"/>
            </a:pPr>
            <a:r>
              <a:rPr lang="en-US" dirty="0" smtClean="0"/>
              <a:t>It is </a:t>
            </a:r>
            <a:r>
              <a:rPr lang="en-US" dirty="0" smtClean="0">
                <a:solidFill>
                  <a:schemeClr val="tx2"/>
                </a:solidFill>
              </a:rPr>
              <a:t>not </a:t>
            </a:r>
            <a:r>
              <a:rPr lang="en-US" dirty="0" smtClean="0"/>
              <a:t>how much AI it has</a:t>
            </a:r>
          </a:p>
          <a:p>
            <a:pPr marL="571500" indent="-571500">
              <a:spcBef>
                <a:spcPts val="864"/>
              </a:spcBef>
              <a:buFont typeface="Arial" panose="020B0604020202020204" pitchFamily="34" charset="0"/>
              <a:buChar char="•"/>
            </a:pPr>
            <a:r>
              <a:rPr lang="en-US" dirty="0" smtClean="0"/>
              <a:t>It is </a:t>
            </a:r>
            <a:r>
              <a:rPr lang="en-US" dirty="0" smtClean="0">
                <a:solidFill>
                  <a:schemeClr val="tx2"/>
                </a:solidFill>
              </a:rPr>
              <a:t>not </a:t>
            </a:r>
            <a:r>
              <a:rPr lang="en-US" dirty="0" smtClean="0"/>
              <a:t>how much natural language it offers</a:t>
            </a:r>
          </a:p>
          <a:p>
            <a:pPr marL="571500" indent="-571500">
              <a:spcBef>
                <a:spcPts val="864"/>
              </a:spcBef>
              <a:buFont typeface="Arial" panose="020B0604020202020204" pitchFamily="34" charset="0"/>
              <a:buChar char="•"/>
            </a:pPr>
            <a:r>
              <a:rPr lang="en-US" dirty="0" smtClean="0"/>
              <a:t>It is </a:t>
            </a:r>
            <a:r>
              <a:rPr lang="en-US" dirty="0" smtClean="0">
                <a:solidFill>
                  <a:schemeClr val="tx2"/>
                </a:solidFill>
              </a:rPr>
              <a:t>not </a:t>
            </a:r>
            <a:r>
              <a:rPr lang="en-US" dirty="0" smtClean="0"/>
              <a:t>whether it uses voice or not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AE049F80-0E98-46D3-ACDC-BA49D82DCE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1812" y="6995831"/>
            <a:ext cx="2545724" cy="235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469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067E-6 -3.68134E-6 L -2.08067E-6 -0.24875 " pathEditMode="relative" rAng="0" ptsTypes="AA">
                                      <p:cBhvr>
                                        <p:cTn id="6" dur="4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43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80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LUIS: Continuous Improvement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3293209"/>
          </a:xfrm>
        </p:spPr>
        <p:txBody>
          <a:bodyPr/>
          <a:lstStyle/>
          <a:p>
            <a:r>
              <a:rPr lang="en-US" sz="3600" dirty="0" smtClean="0">
                <a:latin typeface="+mj-lt"/>
              </a:rPr>
              <a:t>Endpoint hits over time</a:t>
            </a:r>
          </a:p>
          <a:p>
            <a:r>
              <a:rPr lang="en-US" sz="3600" dirty="0" smtClean="0">
                <a:latin typeface="+mj-lt"/>
              </a:rPr>
              <a:t>Intent breakdown</a:t>
            </a:r>
          </a:p>
          <a:p>
            <a:r>
              <a:rPr lang="en-US" sz="3600" dirty="0" smtClean="0">
                <a:latin typeface="+mj-lt"/>
              </a:rPr>
              <a:t>Entity breakdown</a:t>
            </a:r>
          </a:p>
          <a:p>
            <a:r>
              <a:rPr lang="en-US" sz="3600" dirty="0" smtClean="0">
                <a:latin typeface="+mj-lt"/>
              </a:rPr>
              <a:t>Misses &amp; suggested intents</a:t>
            </a:r>
          </a:p>
          <a:p>
            <a:r>
              <a:rPr lang="en-US" sz="3600" dirty="0" smtClean="0">
                <a:latin typeface="+mj-lt"/>
              </a:rPr>
              <a:t>Supports export &amp; import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C30C57F9-BDE1-4D0F-BDE4-8AD076355F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0814" y="1211287"/>
            <a:ext cx="5314950" cy="5467241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="" xmlns:a16="http://schemas.microsoft.com/office/drawing/2014/main" id="{9140EECB-8380-498A-9A88-8C0F69C7BA35}"/>
              </a:ext>
            </a:extLst>
          </p:cNvPr>
          <p:cNvGrpSpPr/>
          <p:nvPr/>
        </p:nvGrpSpPr>
        <p:grpSpPr>
          <a:xfrm>
            <a:off x="467111" y="4772153"/>
            <a:ext cx="5687630" cy="1707511"/>
            <a:chOff x="466834" y="4474276"/>
            <a:chExt cx="10481576" cy="2209769"/>
          </a:xfrm>
        </p:grpSpPr>
        <p:grpSp>
          <p:nvGrpSpPr>
            <p:cNvPr id="8" name="Group 7"/>
            <p:cNvGrpSpPr/>
            <p:nvPr/>
          </p:nvGrpSpPr>
          <p:grpSpPr>
            <a:xfrm>
              <a:off x="466834" y="4474276"/>
              <a:ext cx="2230770" cy="2209769"/>
              <a:chOff x="471714" y="4259262"/>
              <a:chExt cx="2277277" cy="2255838"/>
            </a:xfrm>
          </p:grpSpPr>
          <p:sp>
            <p:nvSpPr>
              <p:cNvPr id="24" name="Rectangle 23"/>
              <p:cNvSpPr/>
              <p:nvPr/>
            </p:nvSpPr>
            <p:spPr bwMode="auto">
              <a:xfrm>
                <a:off x="471714" y="4259262"/>
                <a:ext cx="2255838" cy="2255838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89573" tIns="89573" rIns="33594" bIns="33594" rtlCol="0" anchor="b" anchorCtr="0"/>
              <a:lstStyle/>
              <a:p>
                <a:pPr marL="0" marR="0" lvl="0" indent="0" algn="ctr" defTabSz="91330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125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808038" y="4987638"/>
                <a:ext cx="1940953" cy="1132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363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125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Define </a:t>
                </a:r>
              </a:p>
              <a:p>
                <a:pPr marL="0" marR="0" lvl="0" indent="0" algn="l" defTabSz="91363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125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concepts</a:t>
                </a:r>
              </a:p>
            </p:txBody>
          </p:sp>
        </p:grpSp>
        <p:grpSp>
          <p:nvGrpSpPr>
            <p:cNvPr id="11" name="Group 10"/>
            <p:cNvGrpSpPr/>
            <p:nvPr/>
          </p:nvGrpSpPr>
          <p:grpSpPr>
            <a:xfrm>
              <a:off x="2868539" y="4474276"/>
              <a:ext cx="2457143" cy="2209769"/>
              <a:chOff x="2923490" y="4259262"/>
              <a:chExt cx="2508368" cy="2255838"/>
            </a:xfrm>
          </p:grpSpPr>
          <p:grpSp>
            <p:nvGrpSpPr>
              <p:cNvPr id="20" name="Group 19"/>
              <p:cNvGrpSpPr/>
              <p:nvPr/>
            </p:nvGrpSpPr>
            <p:grpSpPr>
              <a:xfrm>
                <a:off x="2923490" y="4259262"/>
                <a:ext cx="2273985" cy="2255838"/>
                <a:chOff x="2923490" y="4259262"/>
                <a:chExt cx="2273985" cy="2255838"/>
              </a:xfrm>
            </p:grpSpPr>
            <p:sp>
              <p:nvSpPr>
                <p:cNvPr id="22" name="Rectangle 21"/>
                <p:cNvSpPr/>
                <p:nvPr/>
              </p:nvSpPr>
              <p:spPr bwMode="auto">
                <a:xfrm>
                  <a:off x="2941637" y="4259262"/>
                  <a:ext cx="2255838" cy="2255838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lIns="89573" tIns="89573" rIns="33594" bIns="33594" rtlCol="0" anchor="b" anchorCtr="0"/>
                <a:lstStyle/>
                <a:p>
                  <a:pPr marL="0" marR="0" lvl="0" indent="0" algn="ctr" defTabSz="91330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125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3" name="Isosceles Triangle 4"/>
                <p:cNvSpPr/>
                <p:nvPr/>
              </p:nvSpPr>
              <p:spPr bwMode="auto">
                <a:xfrm rot="5400000">
                  <a:off x="2860591" y="5096881"/>
                  <a:ext cx="736562" cy="610763"/>
                </a:xfrm>
                <a:prstGeom prst="triangle">
                  <a:avLst/>
                </a:prstGeom>
                <a:solidFill>
                  <a:schemeClr val="bg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lIns="89573" tIns="89573" rIns="33594" bIns="33594" rtlCol="0" anchor="b" anchorCtr="0"/>
                <a:lstStyle/>
                <a:p>
                  <a:pPr marL="0" marR="0" lvl="0" indent="0" algn="ctr" defTabSz="91330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125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21" name="TextBox 20"/>
              <p:cNvSpPr txBox="1"/>
              <p:nvPr/>
            </p:nvSpPr>
            <p:spPr>
              <a:xfrm>
                <a:off x="3424954" y="4987637"/>
                <a:ext cx="2006904" cy="1132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363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125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Provide</a:t>
                </a:r>
              </a:p>
              <a:p>
                <a:pPr marL="0" marR="0" lvl="0" indent="0" algn="l" defTabSz="91363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125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examples</a:t>
                </a:r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5320556" y="4474276"/>
              <a:ext cx="5627854" cy="2209769"/>
              <a:chOff x="5426626" y="4259262"/>
              <a:chExt cx="5745180" cy="2255838"/>
            </a:xfrm>
          </p:grpSpPr>
          <p:grpSp>
            <p:nvGrpSpPr>
              <p:cNvPr id="13" name="Group 12"/>
              <p:cNvGrpSpPr/>
              <p:nvPr/>
            </p:nvGrpSpPr>
            <p:grpSpPr>
              <a:xfrm>
                <a:off x="5426626" y="4259262"/>
                <a:ext cx="5745180" cy="2255838"/>
                <a:chOff x="5426626" y="4259262"/>
                <a:chExt cx="5745180" cy="2255838"/>
              </a:xfrm>
            </p:grpSpPr>
            <p:sp>
              <p:nvSpPr>
                <p:cNvPr id="18" name="Rectangle 17"/>
                <p:cNvSpPr/>
                <p:nvPr/>
              </p:nvSpPr>
              <p:spPr bwMode="auto">
                <a:xfrm>
                  <a:off x="5456238" y="4259262"/>
                  <a:ext cx="5715568" cy="2255838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lIns="89573" tIns="89573" rIns="33594" bIns="33594" rtlCol="0" anchor="b" anchorCtr="0"/>
                <a:lstStyle/>
                <a:p>
                  <a:pPr marL="0" marR="0" lvl="0" indent="0" algn="ctr" defTabSz="91330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125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9" name="Isosceles Triangle 27"/>
                <p:cNvSpPr/>
                <p:nvPr/>
              </p:nvSpPr>
              <p:spPr bwMode="auto">
                <a:xfrm rot="5400000">
                  <a:off x="5363727" y="5096883"/>
                  <a:ext cx="736562" cy="610763"/>
                </a:xfrm>
                <a:prstGeom prst="triangle">
                  <a:avLst/>
                </a:prstGeom>
                <a:solidFill>
                  <a:schemeClr val="bg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lIns="89573" tIns="89573" rIns="33594" bIns="33594" rtlCol="0" anchor="b" anchorCtr="0"/>
                <a:lstStyle/>
                <a:p>
                  <a:pPr marL="0" marR="0" lvl="0" indent="0" algn="ctr" defTabSz="91330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125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14" name="Rectangle 13"/>
              <p:cNvSpPr/>
              <p:nvPr/>
            </p:nvSpPr>
            <p:spPr>
              <a:xfrm>
                <a:off x="8509551" y="5097463"/>
                <a:ext cx="2655196" cy="573386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34834" tIns="34834" rIns="34834" bIns="34834" numCol="1" spcCol="1270" anchor="ctr" anchorCtr="0">
                <a:noAutofit/>
              </a:bodyPr>
              <a:lstStyle/>
              <a:p>
                <a:pPr marL="0" marR="0" lvl="0" indent="0" algn="ctr" defTabSz="913632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125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Active learning</a:t>
                </a:r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5775875" y="5097463"/>
                <a:ext cx="2069281" cy="573386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34834" tIns="34834" rIns="34834" bIns="34834" numCol="1" spcCol="1270" anchor="ctr" anchorCtr="0">
                <a:noAutofit/>
              </a:bodyPr>
              <a:lstStyle/>
              <a:p>
                <a:pPr marL="0" marR="0" lvl="0" indent="0" algn="ctr" defTabSz="913632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125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Deploy</a:t>
                </a:r>
              </a:p>
            </p:txBody>
          </p:sp>
          <p:sp>
            <p:nvSpPr>
              <p:cNvPr id="16" name="Left Bracket 15"/>
              <p:cNvSpPr/>
              <p:nvPr/>
            </p:nvSpPr>
            <p:spPr>
              <a:xfrm rot="5400000">
                <a:off x="8300001" y="3325813"/>
                <a:ext cx="266702" cy="3200402"/>
              </a:xfrm>
              <a:prstGeom prst="leftBracket">
                <a:avLst>
                  <a:gd name="adj" fmla="val 69285"/>
                </a:avLst>
              </a:prstGeom>
              <a:ln w="38100" cap="rnd">
                <a:solidFill>
                  <a:srgbClr val="F3F3F3"/>
                </a:solidFill>
                <a:prstDash val="sysDot"/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363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125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7" name="Left Bracket 16"/>
              <p:cNvSpPr/>
              <p:nvPr/>
            </p:nvSpPr>
            <p:spPr>
              <a:xfrm rot="16200000" flipV="1">
                <a:off x="8299999" y="4312106"/>
                <a:ext cx="266702" cy="3200398"/>
              </a:xfrm>
              <a:prstGeom prst="leftBracket">
                <a:avLst>
                  <a:gd name="adj" fmla="val 69285"/>
                </a:avLst>
              </a:prstGeom>
              <a:ln w="38100" cap="rnd">
                <a:solidFill>
                  <a:srgbClr val="F3F3F3"/>
                </a:solidFill>
                <a:prstDash val="sysDot"/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363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125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38949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LUIS in action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495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hatBot_F08B" title="Icon of a robotic chat bubble with a smiley face">
            <a:extLst>
              <a:ext uri="{FF2B5EF4-FFF2-40B4-BE49-F238E27FC236}">
                <a16:creationId xmlns="" xmlns:a16="http://schemas.microsoft.com/office/drawing/2014/main" id="{EF2FC808-2563-48A5-ACE1-F9490220C9D8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2638798" y="2881350"/>
            <a:ext cx="574020" cy="741427"/>
          </a:xfrm>
          <a:custGeom>
            <a:avLst/>
            <a:gdLst>
              <a:gd name="T0" fmla="*/ 871 w 2742"/>
              <a:gd name="T1" fmla="*/ 1541 h 3541"/>
              <a:gd name="T2" fmla="*/ 871 w 2742"/>
              <a:gd name="T3" fmla="*/ 1791 h 3541"/>
              <a:gd name="T4" fmla="*/ 1871 w 2742"/>
              <a:gd name="T5" fmla="*/ 1541 h 3541"/>
              <a:gd name="T6" fmla="*/ 1871 w 2742"/>
              <a:gd name="T7" fmla="*/ 1791 h 3541"/>
              <a:gd name="T8" fmla="*/ 0 w 2742"/>
              <a:gd name="T9" fmla="*/ 1541 h 3541"/>
              <a:gd name="T10" fmla="*/ 0 w 2742"/>
              <a:gd name="T11" fmla="*/ 2041 h 3541"/>
              <a:gd name="T12" fmla="*/ 2742 w 2742"/>
              <a:gd name="T13" fmla="*/ 1541 h 3541"/>
              <a:gd name="T14" fmla="*/ 2742 w 2742"/>
              <a:gd name="T15" fmla="*/ 2041 h 3541"/>
              <a:gd name="T16" fmla="*/ 1371 w 2742"/>
              <a:gd name="T17" fmla="*/ 339 h 3541"/>
              <a:gd name="T18" fmla="*/ 1371 w 2742"/>
              <a:gd name="T19" fmla="*/ 916 h 3541"/>
              <a:gd name="T20" fmla="*/ 1121 w 2742"/>
              <a:gd name="T21" fmla="*/ 2916 h 3541"/>
              <a:gd name="T22" fmla="*/ 1121 w 2742"/>
              <a:gd name="T23" fmla="*/ 3541 h 3541"/>
              <a:gd name="T24" fmla="*/ 1809 w 2742"/>
              <a:gd name="T25" fmla="*/ 2916 h 3541"/>
              <a:gd name="T26" fmla="*/ 2371 w 2742"/>
              <a:gd name="T27" fmla="*/ 2916 h 3541"/>
              <a:gd name="T28" fmla="*/ 2621 w 2742"/>
              <a:gd name="T29" fmla="*/ 2666 h 3541"/>
              <a:gd name="T30" fmla="*/ 2621 w 2742"/>
              <a:gd name="T31" fmla="*/ 1166 h 3541"/>
              <a:gd name="T32" fmla="*/ 2371 w 2742"/>
              <a:gd name="T33" fmla="*/ 916 h 3541"/>
              <a:gd name="T34" fmla="*/ 371 w 2742"/>
              <a:gd name="T35" fmla="*/ 916 h 3541"/>
              <a:gd name="T36" fmla="*/ 121 w 2742"/>
              <a:gd name="T37" fmla="*/ 1166 h 3541"/>
              <a:gd name="T38" fmla="*/ 121 w 2742"/>
              <a:gd name="T39" fmla="*/ 2666 h 3541"/>
              <a:gd name="T40" fmla="*/ 371 w 2742"/>
              <a:gd name="T41" fmla="*/ 2916 h 3541"/>
              <a:gd name="T42" fmla="*/ 1121 w 2742"/>
              <a:gd name="T43" fmla="*/ 2916 h 3541"/>
              <a:gd name="T44" fmla="*/ 1371 w 2742"/>
              <a:gd name="T45" fmla="*/ 0 h 3541"/>
              <a:gd name="T46" fmla="*/ 1205 w 2742"/>
              <a:gd name="T47" fmla="*/ 166 h 3541"/>
              <a:gd name="T48" fmla="*/ 1371 w 2742"/>
              <a:gd name="T49" fmla="*/ 332 h 3541"/>
              <a:gd name="T50" fmla="*/ 1537 w 2742"/>
              <a:gd name="T51" fmla="*/ 166 h 3541"/>
              <a:gd name="T52" fmla="*/ 1371 w 2742"/>
              <a:gd name="T53" fmla="*/ 0 h 3541"/>
              <a:gd name="T54" fmla="*/ 746 w 2742"/>
              <a:gd name="T55" fmla="*/ 2157 h 3541"/>
              <a:gd name="T56" fmla="*/ 1996 w 2742"/>
              <a:gd name="T57" fmla="*/ 2157 h 35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2742" h="3541">
                <a:moveTo>
                  <a:pt x="871" y="1541"/>
                </a:moveTo>
                <a:cubicBezTo>
                  <a:pt x="871" y="1791"/>
                  <a:pt x="871" y="1791"/>
                  <a:pt x="871" y="1791"/>
                </a:cubicBezTo>
                <a:moveTo>
                  <a:pt x="1871" y="1541"/>
                </a:moveTo>
                <a:cubicBezTo>
                  <a:pt x="1871" y="1791"/>
                  <a:pt x="1871" y="1791"/>
                  <a:pt x="1871" y="1791"/>
                </a:cubicBezTo>
                <a:moveTo>
                  <a:pt x="0" y="1541"/>
                </a:moveTo>
                <a:cubicBezTo>
                  <a:pt x="0" y="2041"/>
                  <a:pt x="0" y="2041"/>
                  <a:pt x="0" y="2041"/>
                </a:cubicBezTo>
                <a:moveTo>
                  <a:pt x="2742" y="1541"/>
                </a:moveTo>
                <a:cubicBezTo>
                  <a:pt x="2742" y="2041"/>
                  <a:pt x="2742" y="2041"/>
                  <a:pt x="2742" y="2041"/>
                </a:cubicBezTo>
                <a:moveTo>
                  <a:pt x="1371" y="339"/>
                </a:moveTo>
                <a:cubicBezTo>
                  <a:pt x="1371" y="916"/>
                  <a:pt x="1371" y="916"/>
                  <a:pt x="1371" y="916"/>
                </a:cubicBezTo>
                <a:moveTo>
                  <a:pt x="1121" y="2916"/>
                </a:moveTo>
                <a:cubicBezTo>
                  <a:pt x="1121" y="3541"/>
                  <a:pt x="1121" y="3541"/>
                  <a:pt x="1121" y="3541"/>
                </a:cubicBezTo>
                <a:cubicBezTo>
                  <a:pt x="1809" y="2916"/>
                  <a:pt x="1809" y="2916"/>
                  <a:pt x="1809" y="2916"/>
                </a:cubicBezTo>
                <a:cubicBezTo>
                  <a:pt x="2371" y="2916"/>
                  <a:pt x="2371" y="2916"/>
                  <a:pt x="2371" y="2916"/>
                </a:cubicBezTo>
                <a:cubicBezTo>
                  <a:pt x="2509" y="2916"/>
                  <a:pt x="2621" y="2804"/>
                  <a:pt x="2621" y="2666"/>
                </a:cubicBezTo>
                <a:cubicBezTo>
                  <a:pt x="2621" y="1166"/>
                  <a:pt x="2621" y="1166"/>
                  <a:pt x="2621" y="1166"/>
                </a:cubicBezTo>
                <a:cubicBezTo>
                  <a:pt x="2621" y="1028"/>
                  <a:pt x="2509" y="916"/>
                  <a:pt x="2371" y="916"/>
                </a:cubicBezTo>
                <a:cubicBezTo>
                  <a:pt x="371" y="916"/>
                  <a:pt x="371" y="916"/>
                  <a:pt x="371" y="916"/>
                </a:cubicBezTo>
                <a:cubicBezTo>
                  <a:pt x="233" y="916"/>
                  <a:pt x="121" y="1028"/>
                  <a:pt x="121" y="1166"/>
                </a:cubicBezTo>
                <a:cubicBezTo>
                  <a:pt x="121" y="2666"/>
                  <a:pt x="121" y="2666"/>
                  <a:pt x="121" y="2666"/>
                </a:cubicBezTo>
                <a:cubicBezTo>
                  <a:pt x="121" y="2804"/>
                  <a:pt x="233" y="2916"/>
                  <a:pt x="371" y="2916"/>
                </a:cubicBezTo>
                <a:lnTo>
                  <a:pt x="1121" y="2916"/>
                </a:lnTo>
                <a:close/>
                <a:moveTo>
                  <a:pt x="1371" y="0"/>
                </a:moveTo>
                <a:cubicBezTo>
                  <a:pt x="1279" y="0"/>
                  <a:pt x="1205" y="74"/>
                  <a:pt x="1205" y="166"/>
                </a:cubicBezTo>
                <a:cubicBezTo>
                  <a:pt x="1205" y="258"/>
                  <a:pt x="1279" y="332"/>
                  <a:pt x="1371" y="332"/>
                </a:cubicBezTo>
                <a:cubicBezTo>
                  <a:pt x="1463" y="332"/>
                  <a:pt x="1537" y="258"/>
                  <a:pt x="1537" y="166"/>
                </a:cubicBezTo>
                <a:cubicBezTo>
                  <a:pt x="1537" y="74"/>
                  <a:pt x="1463" y="0"/>
                  <a:pt x="1371" y="0"/>
                </a:cubicBezTo>
                <a:close/>
                <a:moveTo>
                  <a:pt x="746" y="2157"/>
                </a:moveTo>
                <a:cubicBezTo>
                  <a:pt x="1091" y="2502"/>
                  <a:pt x="1651" y="2502"/>
                  <a:pt x="1996" y="2157"/>
                </a:cubicBezTo>
              </a:path>
            </a:pathLst>
          </a:custGeom>
          <a:noFill/>
          <a:ln w="19050" cap="sq">
            <a:solidFill>
              <a:schemeClr val="tx2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900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</a:endParaRPr>
          </a:p>
        </p:txBody>
      </p:sp>
      <p:sp>
        <p:nvSpPr>
          <p:cNvPr id="5" name="Oval 4"/>
          <p:cNvSpPr/>
          <p:nvPr/>
        </p:nvSpPr>
        <p:spPr bwMode="auto">
          <a:xfrm>
            <a:off x="2277736" y="2603991"/>
            <a:ext cx="1296144" cy="1296144"/>
          </a:xfrm>
          <a:prstGeom prst="ellipse">
            <a:avLst/>
          </a:prstGeom>
          <a:noFill/>
          <a:ln w="1905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6" name="Group 4"/>
          <p:cNvGrpSpPr>
            <a:grpSpLocks noChangeAspect="1"/>
          </p:cNvGrpSpPr>
          <p:nvPr/>
        </p:nvGrpSpPr>
        <p:grpSpPr bwMode="auto">
          <a:xfrm>
            <a:off x="4998769" y="846414"/>
            <a:ext cx="428599" cy="693183"/>
            <a:chOff x="3476" y="1492"/>
            <a:chExt cx="878" cy="1420"/>
          </a:xfrm>
          <a:solidFill>
            <a:schemeClr val="tx2"/>
          </a:solidFill>
        </p:grpSpPr>
        <p:sp>
          <p:nvSpPr>
            <p:cNvPr id="7" name="Freeform 5"/>
            <p:cNvSpPr>
              <a:spLocks/>
            </p:cNvSpPr>
            <p:nvPr/>
          </p:nvSpPr>
          <p:spPr bwMode="auto">
            <a:xfrm>
              <a:off x="3476" y="2014"/>
              <a:ext cx="878" cy="898"/>
            </a:xfrm>
            <a:custGeom>
              <a:avLst/>
              <a:gdLst>
                <a:gd name="T0" fmla="*/ 0 w 878"/>
                <a:gd name="T1" fmla="*/ 898 h 898"/>
                <a:gd name="T2" fmla="*/ 0 w 878"/>
                <a:gd name="T3" fmla="*/ 898 h 898"/>
                <a:gd name="T4" fmla="*/ 878 w 878"/>
                <a:gd name="T5" fmla="*/ 397 h 898"/>
                <a:gd name="T6" fmla="*/ 878 w 878"/>
                <a:gd name="T7" fmla="*/ 0 h 898"/>
                <a:gd name="T8" fmla="*/ 0 w 878"/>
                <a:gd name="T9" fmla="*/ 898 h 8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78" h="898">
                  <a:moveTo>
                    <a:pt x="0" y="898"/>
                  </a:moveTo>
                  <a:lnTo>
                    <a:pt x="0" y="898"/>
                  </a:lnTo>
                  <a:lnTo>
                    <a:pt x="878" y="397"/>
                  </a:lnTo>
                  <a:lnTo>
                    <a:pt x="878" y="0"/>
                  </a:lnTo>
                  <a:lnTo>
                    <a:pt x="0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defTabSz="932384">
                <a:defRPr/>
              </a:pPr>
              <a:endParaRPr lang="en-US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8" name="Freeform 6"/>
            <p:cNvSpPr>
              <a:spLocks/>
            </p:cNvSpPr>
            <p:nvPr/>
          </p:nvSpPr>
          <p:spPr bwMode="auto">
            <a:xfrm>
              <a:off x="3476" y="1492"/>
              <a:ext cx="836" cy="689"/>
            </a:xfrm>
            <a:custGeom>
              <a:avLst/>
              <a:gdLst>
                <a:gd name="T0" fmla="*/ 0 w 836"/>
                <a:gd name="T1" fmla="*/ 0 h 689"/>
                <a:gd name="T2" fmla="*/ 0 w 836"/>
                <a:gd name="T3" fmla="*/ 376 h 689"/>
                <a:gd name="T4" fmla="*/ 564 w 836"/>
                <a:gd name="T5" fmla="*/ 689 h 689"/>
                <a:gd name="T6" fmla="*/ 836 w 836"/>
                <a:gd name="T7" fmla="*/ 480 h 689"/>
                <a:gd name="T8" fmla="*/ 0 w 836"/>
                <a:gd name="T9" fmla="*/ 0 h 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6" h="689">
                  <a:moveTo>
                    <a:pt x="0" y="0"/>
                  </a:moveTo>
                  <a:lnTo>
                    <a:pt x="0" y="376"/>
                  </a:lnTo>
                  <a:lnTo>
                    <a:pt x="564" y="689"/>
                  </a:lnTo>
                  <a:lnTo>
                    <a:pt x="836" y="48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defTabSz="932384">
                <a:defRPr/>
              </a:pPr>
              <a:endParaRPr lang="en-US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9" name="Freeform 7"/>
            <p:cNvSpPr>
              <a:spLocks/>
            </p:cNvSpPr>
            <p:nvPr/>
          </p:nvSpPr>
          <p:spPr bwMode="auto">
            <a:xfrm>
              <a:off x="3476" y="1931"/>
              <a:ext cx="293" cy="981"/>
            </a:xfrm>
            <a:custGeom>
              <a:avLst/>
              <a:gdLst>
                <a:gd name="T0" fmla="*/ 0 w 293"/>
                <a:gd name="T1" fmla="*/ 0 h 981"/>
                <a:gd name="T2" fmla="*/ 293 w 293"/>
                <a:gd name="T3" fmla="*/ 208 h 981"/>
                <a:gd name="T4" fmla="*/ 0 w 293"/>
                <a:gd name="T5" fmla="*/ 981 h 981"/>
                <a:gd name="T6" fmla="*/ 0 w 293"/>
                <a:gd name="T7" fmla="*/ 0 h 9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3" h="981">
                  <a:moveTo>
                    <a:pt x="0" y="0"/>
                  </a:moveTo>
                  <a:lnTo>
                    <a:pt x="293" y="208"/>
                  </a:lnTo>
                  <a:lnTo>
                    <a:pt x="0" y="98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defTabSz="932384">
                <a:defRPr/>
              </a:pPr>
              <a:endParaRPr lang="en-US">
                <a:solidFill>
                  <a:srgbClr val="353535"/>
                </a:solidFill>
                <a:latin typeface="Segoe UI Semilight"/>
              </a:endParaRPr>
            </a:p>
          </p:txBody>
        </p:sp>
      </p:grpSp>
      <p:sp>
        <p:nvSpPr>
          <p:cNvPr id="10" name="Oval 9"/>
          <p:cNvSpPr/>
          <p:nvPr/>
        </p:nvSpPr>
        <p:spPr bwMode="auto">
          <a:xfrm>
            <a:off x="4564997" y="544934"/>
            <a:ext cx="1296144" cy="1296144"/>
          </a:xfrm>
          <a:prstGeom prst="ellipse">
            <a:avLst/>
          </a:prstGeom>
          <a:noFill/>
          <a:ln w="1905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Oval 10"/>
          <p:cNvSpPr/>
          <p:nvPr/>
        </p:nvSpPr>
        <p:spPr bwMode="auto">
          <a:xfrm>
            <a:off x="4553524" y="2602800"/>
            <a:ext cx="1296144" cy="1296144"/>
          </a:xfrm>
          <a:prstGeom prst="ellipse">
            <a:avLst/>
          </a:prstGeom>
          <a:noFill/>
          <a:ln w="1905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brain_2" title="Icon of a brain with circles and connection lines inside">
            <a:extLst>
              <a:ext uri="{FF2B5EF4-FFF2-40B4-BE49-F238E27FC236}">
                <a16:creationId xmlns="" xmlns:a16="http://schemas.microsoft.com/office/drawing/2014/main" id="{43831704-DBA6-45CF-8A80-E22CC7AFCAE9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811577" y="2989725"/>
            <a:ext cx="782480" cy="524676"/>
          </a:xfrm>
          <a:custGeom>
            <a:avLst/>
            <a:gdLst>
              <a:gd name="T0" fmla="*/ 379 w 440"/>
              <a:gd name="T1" fmla="*/ 133 h 295"/>
              <a:gd name="T2" fmla="*/ 379 w 440"/>
              <a:gd name="T3" fmla="*/ 169 h 295"/>
              <a:gd name="T4" fmla="*/ 259 w 440"/>
              <a:gd name="T5" fmla="*/ 181 h 295"/>
              <a:gd name="T6" fmla="*/ 295 w 440"/>
              <a:gd name="T7" fmla="*/ 181 h 295"/>
              <a:gd name="T8" fmla="*/ 259 w 440"/>
              <a:gd name="T9" fmla="*/ 181 h 295"/>
              <a:gd name="T10" fmla="*/ 114 w 440"/>
              <a:gd name="T11" fmla="*/ 179 h 295"/>
              <a:gd name="T12" fmla="*/ 78 w 440"/>
              <a:gd name="T13" fmla="*/ 169 h 295"/>
              <a:gd name="T14" fmla="*/ 235 w 440"/>
              <a:gd name="T15" fmla="*/ 88 h 295"/>
              <a:gd name="T16" fmla="*/ 192 w 440"/>
              <a:gd name="T17" fmla="*/ 79 h 295"/>
              <a:gd name="T18" fmla="*/ 174 w 440"/>
              <a:gd name="T19" fmla="*/ 97 h 295"/>
              <a:gd name="T20" fmla="*/ 174 w 440"/>
              <a:gd name="T21" fmla="*/ 61 h 295"/>
              <a:gd name="T22" fmla="*/ 277 w 440"/>
              <a:gd name="T23" fmla="*/ 85 h 295"/>
              <a:gd name="T24" fmla="*/ 313 w 440"/>
              <a:gd name="T25" fmla="*/ 85 h 295"/>
              <a:gd name="T26" fmla="*/ 277 w 440"/>
              <a:gd name="T27" fmla="*/ 85 h 295"/>
              <a:gd name="T28" fmla="*/ 168 w 440"/>
              <a:gd name="T29" fmla="*/ 205 h 295"/>
              <a:gd name="T30" fmla="*/ 168 w 440"/>
              <a:gd name="T31" fmla="*/ 169 h 295"/>
              <a:gd name="T32" fmla="*/ 42 w 440"/>
              <a:gd name="T33" fmla="*/ 169 h 295"/>
              <a:gd name="T34" fmla="*/ 78 w 440"/>
              <a:gd name="T35" fmla="*/ 169 h 295"/>
              <a:gd name="T36" fmla="*/ 42 w 440"/>
              <a:gd name="T37" fmla="*/ 169 h 295"/>
              <a:gd name="T38" fmla="*/ 284 w 440"/>
              <a:gd name="T39" fmla="*/ 121 h 295"/>
              <a:gd name="T40" fmla="*/ 295 w 440"/>
              <a:gd name="T41" fmla="*/ 103 h 295"/>
              <a:gd name="T42" fmla="*/ 114 w 440"/>
              <a:gd name="T43" fmla="*/ 125 h 295"/>
              <a:gd name="T44" fmla="*/ 143 w 440"/>
              <a:gd name="T45" fmla="*/ 133 h 295"/>
              <a:gd name="T46" fmla="*/ 168 w 440"/>
              <a:gd name="T47" fmla="*/ 144 h 295"/>
              <a:gd name="T48" fmla="*/ 361 w 440"/>
              <a:gd name="T49" fmla="*/ 151 h 295"/>
              <a:gd name="T50" fmla="*/ 331 w 440"/>
              <a:gd name="T51" fmla="*/ 160 h 295"/>
              <a:gd name="T52" fmla="*/ 331 w 440"/>
              <a:gd name="T53" fmla="*/ 243 h 295"/>
              <a:gd name="T54" fmla="*/ 321 w 440"/>
              <a:gd name="T55" fmla="*/ 181 h 295"/>
              <a:gd name="T56" fmla="*/ 358 w 440"/>
              <a:gd name="T57" fmla="*/ 206 h 295"/>
              <a:gd name="T58" fmla="*/ 440 w 440"/>
              <a:gd name="T59" fmla="*/ 163 h 295"/>
              <a:gd name="T60" fmla="*/ 388 w 440"/>
              <a:gd name="T61" fmla="*/ 110 h 295"/>
              <a:gd name="T62" fmla="*/ 227 w 440"/>
              <a:gd name="T63" fmla="*/ 30 h 295"/>
              <a:gd name="T64" fmla="*/ 68 w 440"/>
              <a:gd name="T65" fmla="*/ 103 h 295"/>
              <a:gd name="T66" fmla="*/ 4 w 440"/>
              <a:gd name="T67" fmla="*/ 165 h 295"/>
              <a:gd name="T68" fmla="*/ 164 w 440"/>
              <a:gd name="T69" fmla="*/ 237 h 295"/>
              <a:gd name="T70" fmla="*/ 358 w 440"/>
              <a:gd name="T71" fmla="*/ 206 h 2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440" h="295">
                <a:moveTo>
                  <a:pt x="361" y="151"/>
                </a:moveTo>
                <a:cubicBezTo>
                  <a:pt x="361" y="141"/>
                  <a:pt x="369" y="133"/>
                  <a:pt x="379" y="133"/>
                </a:cubicBezTo>
                <a:cubicBezTo>
                  <a:pt x="389" y="133"/>
                  <a:pt x="397" y="141"/>
                  <a:pt x="397" y="151"/>
                </a:cubicBezTo>
                <a:cubicBezTo>
                  <a:pt x="397" y="161"/>
                  <a:pt x="389" y="169"/>
                  <a:pt x="379" y="169"/>
                </a:cubicBezTo>
                <a:cubicBezTo>
                  <a:pt x="369" y="169"/>
                  <a:pt x="361" y="161"/>
                  <a:pt x="361" y="151"/>
                </a:cubicBezTo>
                <a:close/>
                <a:moveTo>
                  <a:pt x="259" y="181"/>
                </a:moveTo>
                <a:cubicBezTo>
                  <a:pt x="259" y="191"/>
                  <a:pt x="267" y="199"/>
                  <a:pt x="277" y="199"/>
                </a:cubicBezTo>
                <a:cubicBezTo>
                  <a:pt x="287" y="199"/>
                  <a:pt x="295" y="191"/>
                  <a:pt x="295" y="181"/>
                </a:cubicBezTo>
                <a:cubicBezTo>
                  <a:pt x="295" y="171"/>
                  <a:pt x="287" y="163"/>
                  <a:pt x="277" y="163"/>
                </a:cubicBezTo>
                <a:cubicBezTo>
                  <a:pt x="267" y="163"/>
                  <a:pt x="259" y="171"/>
                  <a:pt x="259" y="181"/>
                </a:cubicBezTo>
                <a:close/>
                <a:moveTo>
                  <a:pt x="114" y="239"/>
                </a:moveTo>
                <a:cubicBezTo>
                  <a:pt x="114" y="179"/>
                  <a:pt x="114" y="179"/>
                  <a:pt x="114" y="179"/>
                </a:cubicBezTo>
                <a:cubicBezTo>
                  <a:pt x="114" y="179"/>
                  <a:pt x="109" y="169"/>
                  <a:pt x="104" y="169"/>
                </a:cubicBezTo>
                <a:cubicBezTo>
                  <a:pt x="104" y="169"/>
                  <a:pt x="104" y="169"/>
                  <a:pt x="78" y="169"/>
                </a:cubicBezTo>
                <a:moveTo>
                  <a:pt x="235" y="260"/>
                </a:moveTo>
                <a:cubicBezTo>
                  <a:pt x="235" y="260"/>
                  <a:pt x="235" y="260"/>
                  <a:pt x="235" y="88"/>
                </a:cubicBezTo>
                <a:cubicBezTo>
                  <a:pt x="235" y="82"/>
                  <a:pt x="231" y="79"/>
                  <a:pt x="225" y="79"/>
                </a:cubicBezTo>
                <a:cubicBezTo>
                  <a:pt x="225" y="79"/>
                  <a:pt x="225" y="79"/>
                  <a:pt x="192" y="79"/>
                </a:cubicBezTo>
                <a:moveTo>
                  <a:pt x="156" y="79"/>
                </a:moveTo>
                <a:cubicBezTo>
                  <a:pt x="156" y="89"/>
                  <a:pt x="164" y="97"/>
                  <a:pt x="174" y="97"/>
                </a:cubicBezTo>
                <a:cubicBezTo>
                  <a:pt x="184" y="97"/>
                  <a:pt x="192" y="89"/>
                  <a:pt x="192" y="79"/>
                </a:cubicBezTo>
                <a:cubicBezTo>
                  <a:pt x="192" y="69"/>
                  <a:pt x="184" y="61"/>
                  <a:pt x="174" y="61"/>
                </a:cubicBezTo>
                <a:cubicBezTo>
                  <a:pt x="164" y="61"/>
                  <a:pt x="156" y="69"/>
                  <a:pt x="156" y="79"/>
                </a:cubicBezTo>
                <a:close/>
                <a:moveTo>
                  <a:pt x="277" y="85"/>
                </a:moveTo>
                <a:cubicBezTo>
                  <a:pt x="277" y="95"/>
                  <a:pt x="285" y="103"/>
                  <a:pt x="295" y="103"/>
                </a:cubicBezTo>
                <a:cubicBezTo>
                  <a:pt x="305" y="103"/>
                  <a:pt x="313" y="95"/>
                  <a:pt x="313" y="85"/>
                </a:cubicBezTo>
                <a:cubicBezTo>
                  <a:pt x="313" y="75"/>
                  <a:pt x="305" y="67"/>
                  <a:pt x="295" y="67"/>
                </a:cubicBezTo>
                <a:cubicBezTo>
                  <a:pt x="285" y="67"/>
                  <a:pt x="277" y="75"/>
                  <a:pt x="277" y="85"/>
                </a:cubicBezTo>
                <a:close/>
                <a:moveTo>
                  <a:pt x="150" y="187"/>
                </a:moveTo>
                <a:cubicBezTo>
                  <a:pt x="150" y="197"/>
                  <a:pt x="158" y="205"/>
                  <a:pt x="168" y="205"/>
                </a:cubicBezTo>
                <a:cubicBezTo>
                  <a:pt x="178" y="205"/>
                  <a:pt x="186" y="197"/>
                  <a:pt x="186" y="187"/>
                </a:cubicBezTo>
                <a:cubicBezTo>
                  <a:pt x="186" y="177"/>
                  <a:pt x="178" y="169"/>
                  <a:pt x="168" y="169"/>
                </a:cubicBezTo>
                <a:cubicBezTo>
                  <a:pt x="158" y="169"/>
                  <a:pt x="150" y="177"/>
                  <a:pt x="150" y="187"/>
                </a:cubicBezTo>
                <a:close/>
                <a:moveTo>
                  <a:pt x="42" y="169"/>
                </a:moveTo>
                <a:cubicBezTo>
                  <a:pt x="42" y="179"/>
                  <a:pt x="50" y="187"/>
                  <a:pt x="60" y="187"/>
                </a:cubicBezTo>
                <a:cubicBezTo>
                  <a:pt x="70" y="187"/>
                  <a:pt x="78" y="179"/>
                  <a:pt x="78" y="169"/>
                </a:cubicBezTo>
                <a:cubicBezTo>
                  <a:pt x="78" y="159"/>
                  <a:pt x="70" y="151"/>
                  <a:pt x="60" y="151"/>
                </a:cubicBezTo>
                <a:cubicBezTo>
                  <a:pt x="50" y="151"/>
                  <a:pt x="42" y="159"/>
                  <a:pt x="42" y="169"/>
                </a:cubicBezTo>
                <a:close/>
                <a:moveTo>
                  <a:pt x="235" y="121"/>
                </a:moveTo>
                <a:cubicBezTo>
                  <a:pt x="235" y="121"/>
                  <a:pt x="235" y="121"/>
                  <a:pt x="284" y="121"/>
                </a:cubicBezTo>
                <a:cubicBezTo>
                  <a:pt x="290" y="121"/>
                  <a:pt x="295" y="117"/>
                  <a:pt x="295" y="112"/>
                </a:cubicBezTo>
                <a:cubicBezTo>
                  <a:pt x="295" y="112"/>
                  <a:pt x="295" y="112"/>
                  <a:pt x="295" y="103"/>
                </a:cubicBezTo>
                <a:moveTo>
                  <a:pt x="114" y="49"/>
                </a:moveTo>
                <a:cubicBezTo>
                  <a:pt x="114" y="49"/>
                  <a:pt x="114" y="51"/>
                  <a:pt x="114" y="125"/>
                </a:cubicBezTo>
                <a:cubicBezTo>
                  <a:pt x="114" y="130"/>
                  <a:pt x="118" y="133"/>
                  <a:pt x="123" y="133"/>
                </a:cubicBezTo>
                <a:cubicBezTo>
                  <a:pt x="123" y="133"/>
                  <a:pt x="123" y="133"/>
                  <a:pt x="143" y="133"/>
                </a:cubicBezTo>
                <a:cubicBezTo>
                  <a:pt x="143" y="133"/>
                  <a:pt x="143" y="133"/>
                  <a:pt x="158" y="133"/>
                </a:cubicBezTo>
                <a:cubicBezTo>
                  <a:pt x="163" y="133"/>
                  <a:pt x="168" y="139"/>
                  <a:pt x="168" y="144"/>
                </a:cubicBezTo>
                <a:cubicBezTo>
                  <a:pt x="168" y="144"/>
                  <a:pt x="168" y="144"/>
                  <a:pt x="168" y="169"/>
                </a:cubicBezTo>
                <a:moveTo>
                  <a:pt x="361" y="151"/>
                </a:moveTo>
                <a:cubicBezTo>
                  <a:pt x="361" y="151"/>
                  <a:pt x="361" y="151"/>
                  <a:pt x="340" y="151"/>
                </a:cubicBezTo>
                <a:cubicBezTo>
                  <a:pt x="335" y="151"/>
                  <a:pt x="331" y="155"/>
                  <a:pt x="331" y="160"/>
                </a:cubicBezTo>
                <a:cubicBezTo>
                  <a:pt x="331" y="160"/>
                  <a:pt x="331" y="160"/>
                  <a:pt x="331" y="205"/>
                </a:cubicBezTo>
                <a:moveTo>
                  <a:pt x="331" y="243"/>
                </a:moveTo>
                <a:cubicBezTo>
                  <a:pt x="331" y="243"/>
                  <a:pt x="331" y="243"/>
                  <a:pt x="331" y="190"/>
                </a:cubicBezTo>
                <a:cubicBezTo>
                  <a:pt x="331" y="185"/>
                  <a:pt x="327" y="181"/>
                  <a:pt x="321" y="181"/>
                </a:cubicBezTo>
                <a:cubicBezTo>
                  <a:pt x="321" y="181"/>
                  <a:pt x="321" y="181"/>
                  <a:pt x="295" y="181"/>
                </a:cubicBezTo>
                <a:moveTo>
                  <a:pt x="358" y="206"/>
                </a:moveTo>
                <a:cubicBezTo>
                  <a:pt x="367" y="212"/>
                  <a:pt x="377" y="215"/>
                  <a:pt x="388" y="215"/>
                </a:cubicBezTo>
                <a:cubicBezTo>
                  <a:pt x="417" y="215"/>
                  <a:pt x="440" y="192"/>
                  <a:pt x="440" y="163"/>
                </a:cubicBezTo>
                <a:cubicBezTo>
                  <a:pt x="440" y="134"/>
                  <a:pt x="417" y="111"/>
                  <a:pt x="388" y="111"/>
                </a:cubicBezTo>
                <a:cubicBezTo>
                  <a:pt x="388" y="110"/>
                  <a:pt x="388" y="110"/>
                  <a:pt x="388" y="110"/>
                </a:cubicBezTo>
                <a:cubicBezTo>
                  <a:pt x="388" y="110"/>
                  <a:pt x="379" y="38"/>
                  <a:pt x="310" y="41"/>
                </a:cubicBezTo>
                <a:cubicBezTo>
                  <a:pt x="310" y="41"/>
                  <a:pt x="275" y="4"/>
                  <a:pt x="227" y="30"/>
                </a:cubicBezTo>
                <a:cubicBezTo>
                  <a:pt x="227" y="30"/>
                  <a:pt x="183" y="0"/>
                  <a:pt x="146" y="53"/>
                </a:cubicBezTo>
                <a:cubicBezTo>
                  <a:pt x="146" y="53"/>
                  <a:pt x="79" y="26"/>
                  <a:pt x="68" y="103"/>
                </a:cubicBezTo>
                <a:cubicBezTo>
                  <a:pt x="68" y="103"/>
                  <a:pt x="68" y="103"/>
                  <a:pt x="68" y="103"/>
                </a:cubicBezTo>
                <a:cubicBezTo>
                  <a:pt x="68" y="103"/>
                  <a:pt x="7" y="116"/>
                  <a:pt x="4" y="165"/>
                </a:cubicBezTo>
                <a:cubicBezTo>
                  <a:pt x="0" y="213"/>
                  <a:pt x="42" y="247"/>
                  <a:pt x="87" y="215"/>
                </a:cubicBezTo>
                <a:cubicBezTo>
                  <a:pt x="87" y="215"/>
                  <a:pt x="120" y="263"/>
                  <a:pt x="164" y="237"/>
                </a:cubicBezTo>
                <a:cubicBezTo>
                  <a:pt x="164" y="237"/>
                  <a:pt x="222" y="295"/>
                  <a:pt x="270" y="235"/>
                </a:cubicBezTo>
                <a:cubicBezTo>
                  <a:pt x="270" y="235"/>
                  <a:pt x="329" y="282"/>
                  <a:pt x="358" y="206"/>
                </a:cubicBezTo>
                <a:close/>
              </a:path>
            </a:pathLst>
          </a:custGeom>
          <a:noFill/>
          <a:ln w="19050" cap="sq">
            <a:solidFill>
              <a:schemeClr val="tx2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</a:endParaRPr>
          </a:p>
        </p:txBody>
      </p:sp>
      <p:sp>
        <p:nvSpPr>
          <p:cNvPr id="13" name="Oval 12"/>
          <p:cNvSpPr/>
          <p:nvPr/>
        </p:nvSpPr>
        <p:spPr bwMode="auto">
          <a:xfrm>
            <a:off x="4564997" y="4649390"/>
            <a:ext cx="1296144" cy="1296144"/>
          </a:xfrm>
          <a:prstGeom prst="ellipse">
            <a:avLst/>
          </a:prstGeom>
          <a:noFill/>
          <a:ln w="1905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Oval 13"/>
          <p:cNvSpPr/>
          <p:nvPr/>
        </p:nvSpPr>
        <p:spPr bwMode="auto">
          <a:xfrm>
            <a:off x="2567717" y="4504084"/>
            <a:ext cx="744209" cy="744209"/>
          </a:xfrm>
          <a:prstGeom prst="ellipse">
            <a:avLst/>
          </a:prstGeom>
          <a:noFill/>
          <a:ln w="1905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globe_2" title="Icon of a sphere made of lines">
            <a:extLst>
              <a:ext uri="{FF2B5EF4-FFF2-40B4-BE49-F238E27FC236}">
                <a16:creationId xmlns="" xmlns:a16="http://schemas.microsoft.com/office/drawing/2014/main" id="{7D3E6722-9215-472A-9F24-9CE853781041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2756941" y="4693308"/>
            <a:ext cx="365760" cy="365760"/>
          </a:xfrm>
          <a:custGeom>
            <a:avLst/>
            <a:gdLst>
              <a:gd name="T0" fmla="*/ 0 w 335"/>
              <a:gd name="T1" fmla="*/ 168 h 335"/>
              <a:gd name="T2" fmla="*/ 168 w 335"/>
              <a:gd name="T3" fmla="*/ 0 h 335"/>
              <a:gd name="T4" fmla="*/ 335 w 335"/>
              <a:gd name="T5" fmla="*/ 168 h 335"/>
              <a:gd name="T6" fmla="*/ 168 w 335"/>
              <a:gd name="T7" fmla="*/ 335 h 335"/>
              <a:gd name="T8" fmla="*/ 0 w 335"/>
              <a:gd name="T9" fmla="*/ 168 h 335"/>
              <a:gd name="T10" fmla="*/ 168 w 335"/>
              <a:gd name="T11" fmla="*/ 335 h 335"/>
              <a:gd name="T12" fmla="*/ 253 w 335"/>
              <a:gd name="T13" fmla="*/ 168 h 335"/>
              <a:gd name="T14" fmla="*/ 168 w 335"/>
              <a:gd name="T15" fmla="*/ 0 h 335"/>
              <a:gd name="T16" fmla="*/ 82 w 335"/>
              <a:gd name="T17" fmla="*/ 168 h 335"/>
              <a:gd name="T18" fmla="*/ 168 w 335"/>
              <a:gd name="T19" fmla="*/ 335 h 335"/>
              <a:gd name="T20" fmla="*/ 8 w 335"/>
              <a:gd name="T21" fmla="*/ 116 h 335"/>
              <a:gd name="T22" fmla="*/ 327 w 335"/>
              <a:gd name="T23" fmla="*/ 116 h 335"/>
              <a:gd name="T24" fmla="*/ 9 w 335"/>
              <a:gd name="T25" fmla="*/ 221 h 335"/>
              <a:gd name="T26" fmla="*/ 326 w 335"/>
              <a:gd name="T27" fmla="*/ 221 h 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335" h="335">
                <a:moveTo>
                  <a:pt x="0" y="168"/>
                </a:moveTo>
                <a:cubicBezTo>
                  <a:pt x="0" y="75"/>
                  <a:pt x="75" y="0"/>
                  <a:pt x="168" y="0"/>
                </a:cubicBezTo>
                <a:cubicBezTo>
                  <a:pt x="260" y="0"/>
                  <a:pt x="335" y="75"/>
                  <a:pt x="335" y="168"/>
                </a:cubicBezTo>
                <a:cubicBezTo>
                  <a:pt x="335" y="260"/>
                  <a:pt x="260" y="335"/>
                  <a:pt x="168" y="335"/>
                </a:cubicBezTo>
                <a:cubicBezTo>
                  <a:pt x="75" y="335"/>
                  <a:pt x="0" y="260"/>
                  <a:pt x="0" y="168"/>
                </a:cubicBezTo>
                <a:close/>
                <a:moveTo>
                  <a:pt x="168" y="335"/>
                </a:moveTo>
                <a:cubicBezTo>
                  <a:pt x="215" y="335"/>
                  <a:pt x="253" y="260"/>
                  <a:pt x="253" y="168"/>
                </a:cubicBezTo>
                <a:cubicBezTo>
                  <a:pt x="253" y="75"/>
                  <a:pt x="215" y="0"/>
                  <a:pt x="168" y="0"/>
                </a:cubicBezTo>
                <a:cubicBezTo>
                  <a:pt x="120" y="0"/>
                  <a:pt x="82" y="75"/>
                  <a:pt x="82" y="168"/>
                </a:cubicBezTo>
                <a:cubicBezTo>
                  <a:pt x="82" y="260"/>
                  <a:pt x="120" y="335"/>
                  <a:pt x="168" y="335"/>
                </a:cubicBezTo>
                <a:close/>
                <a:moveTo>
                  <a:pt x="8" y="116"/>
                </a:moveTo>
                <a:cubicBezTo>
                  <a:pt x="327" y="116"/>
                  <a:pt x="327" y="116"/>
                  <a:pt x="327" y="116"/>
                </a:cubicBezTo>
                <a:moveTo>
                  <a:pt x="9" y="221"/>
                </a:moveTo>
                <a:cubicBezTo>
                  <a:pt x="326" y="221"/>
                  <a:pt x="326" y="221"/>
                  <a:pt x="326" y="221"/>
                </a:cubicBezTo>
              </a:path>
            </a:pathLst>
          </a:custGeom>
          <a:noFill/>
          <a:ln w="19050" cap="flat">
            <a:solidFill>
              <a:schemeClr val="tx2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900" dirty="0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251114" y="1870548"/>
            <a:ext cx="1903406" cy="5724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Dynamics 365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028137" y="3908248"/>
            <a:ext cx="2370842" cy="5724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0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Cognitive Services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494835" y="5945534"/>
            <a:ext cx="1415965" cy="5724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0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Azure ML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774284" y="3927756"/>
            <a:ext cx="2303066" cy="5724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0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Azure Bot Service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552343" y="5248292"/>
            <a:ext cx="774957" cy="5170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6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Web</a:t>
            </a:r>
          </a:p>
        </p:txBody>
      </p:sp>
      <p:cxnSp>
        <p:nvCxnSpPr>
          <p:cNvPr id="21" name="Straight Arrow Connector 24"/>
          <p:cNvCxnSpPr>
            <a:stCxn id="5" idx="6"/>
            <a:endCxn id="10" idx="2"/>
          </p:cNvCxnSpPr>
          <p:nvPr/>
        </p:nvCxnSpPr>
        <p:spPr>
          <a:xfrm flipV="1">
            <a:off x="3573880" y="1193006"/>
            <a:ext cx="991117" cy="2059057"/>
          </a:xfrm>
          <a:prstGeom prst="bentConnector3">
            <a:avLst>
              <a:gd name="adj1" fmla="val 50000"/>
            </a:avLst>
          </a:prstGeom>
          <a:ln w="12700">
            <a:solidFill>
              <a:schemeClr val="tx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4"/>
          <p:cNvCxnSpPr>
            <a:stCxn id="5" idx="6"/>
            <a:endCxn id="11" idx="2"/>
          </p:cNvCxnSpPr>
          <p:nvPr/>
        </p:nvCxnSpPr>
        <p:spPr>
          <a:xfrm flipV="1">
            <a:off x="3573880" y="3250872"/>
            <a:ext cx="979644" cy="1191"/>
          </a:xfrm>
          <a:prstGeom prst="bentConnector3">
            <a:avLst>
              <a:gd name="adj1" fmla="val 50000"/>
            </a:avLst>
          </a:prstGeom>
          <a:ln w="12700">
            <a:solidFill>
              <a:schemeClr val="tx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4"/>
          <p:cNvCxnSpPr>
            <a:stCxn id="5" idx="6"/>
            <a:endCxn id="13" idx="2"/>
          </p:cNvCxnSpPr>
          <p:nvPr/>
        </p:nvCxnSpPr>
        <p:spPr>
          <a:xfrm>
            <a:off x="3573880" y="3252063"/>
            <a:ext cx="991117" cy="2045399"/>
          </a:xfrm>
          <a:prstGeom prst="bentConnector3">
            <a:avLst>
              <a:gd name="adj1" fmla="val 50000"/>
            </a:avLst>
          </a:prstGeom>
          <a:ln w="12700">
            <a:solidFill>
              <a:schemeClr val="tx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Beaker_F196" title="Icon of a scientific flask with liquid in it">
            <a:extLst>
              <a:ext uri="{FF2B5EF4-FFF2-40B4-BE49-F238E27FC236}">
                <a16:creationId xmlns="" xmlns:a16="http://schemas.microsoft.com/office/drawing/2014/main" id="{2BA98208-A342-4DC4-8776-7A4CCA48F63C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965860" y="5039398"/>
            <a:ext cx="482944" cy="558012"/>
          </a:xfrm>
          <a:custGeom>
            <a:avLst/>
            <a:gdLst>
              <a:gd name="T0" fmla="*/ 2433 w 3250"/>
              <a:gd name="T1" fmla="*/ 2127 h 3754"/>
              <a:gd name="T2" fmla="*/ 1894 w 3250"/>
              <a:gd name="T3" fmla="*/ 2002 h 3754"/>
              <a:gd name="T4" fmla="*/ 1355 w 3250"/>
              <a:gd name="T5" fmla="*/ 2252 h 3754"/>
              <a:gd name="T6" fmla="*/ 817 w 3250"/>
              <a:gd name="T7" fmla="*/ 2127 h 3754"/>
              <a:gd name="T8" fmla="*/ 874 w 3250"/>
              <a:gd name="T9" fmla="*/ 0 h 3754"/>
              <a:gd name="T10" fmla="*/ 1249 w 3250"/>
              <a:gd name="T11" fmla="*/ 0 h 3754"/>
              <a:gd name="T12" fmla="*/ 1249 w 3250"/>
              <a:gd name="T13" fmla="*/ 1306 h 3754"/>
              <a:gd name="T14" fmla="*/ 1213 w 3250"/>
              <a:gd name="T15" fmla="*/ 1437 h 3754"/>
              <a:gd name="T16" fmla="*/ 100 w 3250"/>
              <a:gd name="T17" fmla="*/ 3375 h 3754"/>
              <a:gd name="T18" fmla="*/ 315 w 3250"/>
              <a:gd name="T19" fmla="*/ 3754 h 3754"/>
              <a:gd name="T20" fmla="*/ 2936 w 3250"/>
              <a:gd name="T21" fmla="*/ 3754 h 3754"/>
              <a:gd name="T22" fmla="*/ 3150 w 3250"/>
              <a:gd name="T23" fmla="*/ 3376 h 3754"/>
              <a:gd name="T24" fmla="*/ 2037 w 3250"/>
              <a:gd name="T25" fmla="*/ 1437 h 3754"/>
              <a:gd name="T26" fmla="*/ 2000 w 3250"/>
              <a:gd name="T27" fmla="*/ 1306 h 3754"/>
              <a:gd name="T28" fmla="*/ 2000 w 3250"/>
              <a:gd name="T29" fmla="*/ 0 h 3754"/>
              <a:gd name="T30" fmla="*/ 2376 w 3250"/>
              <a:gd name="T31" fmla="*/ 0 h 3754"/>
              <a:gd name="T32" fmla="*/ 874 w 3250"/>
              <a:gd name="T33" fmla="*/ 3254 h 3754"/>
              <a:gd name="T34" fmla="*/ 1124 w 3250"/>
              <a:gd name="T35" fmla="*/ 3254 h 3754"/>
              <a:gd name="T36" fmla="*/ 1375 w 3250"/>
              <a:gd name="T37" fmla="*/ 2905 h 3754"/>
              <a:gd name="T38" fmla="*/ 1625 w 3250"/>
              <a:gd name="T39" fmla="*/ 2905 h 3754"/>
              <a:gd name="T40" fmla="*/ 874 w 3250"/>
              <a:gd name="T41" fmla="*/ 2601 h 3754"/>
              <a:gd name="T42" fmla="*/ 1124 w 3250"/>
              <a:gd name="T43" fmla="*/ 2601 h 3754"/>
              <a:gd name="T44" fmla="*/ 1875 w 3250"/>
              <a:gd name="T45" fmla="*/ 2655 h 3754"/>
              <a:gd name="T46" fmla="*/ 2125 w 3250"/>
              <a:gd name="T47" fmla="*/ 2655 h 3754"/>
              <a:gd name="T48" fmla="*/ 2376 w 3250"/>
              <a:gd name="T49" fmla="*/ 3254 h 3754"/>
              <a:gd name="T50" fmla="*/ 2626 w 3250"/>
              <a:gd name="T51" fmla="*/ 3254 h 3754"/>
              <a:gd name="T52" fmla="*/ 1625 w 3250"/>
              <a:gd name="T53" fmla="*/ 3375 h 3754"/>
              <a:gd name="T54" fmla="*/ 1875 w 3250"/>
              <a:gd name="T55" fmla="*/ 3375 h 37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3250" h="3754">
                <a:moveTo>
                  <a:pt x="2433" y="2127"/>
                </a:moveTo>
                <a:cubicBezTo>
                  <a:pt x="2433" y="2127"/>
                  <a:pt x="2164" y="2002"/>
                  <a:pt x="1894" y="2002"/>
                </a:cubicBezTo>
                <a:cubicBezTo>
                  <a:pt x="1625" y="2002"/>
                  <a:pt x="1625" y="2252"/>
                  <a:pt x="1355" y="2252"/>
                </a:cubicBezTo>
                <a:cubicBezTo>
                  <a:pt x="1086" y="2252"/>
                  <a:pt x="817" y="2127"/>
                  <a:pt x="817" y="2127"/>
                </a:cubicBezTo>
                <a:moveTo>
                  <a:pt x="874" y="0"/>
                </a:moveTo>
                <a:cubicBezTo>
                  <a:pt x="1249" y="0"/>
                  <a:pt x="1249" y="0"/>
                  <a:pt x="1249" y="0"/>
                </a:cubicBezTo>
                <a:cubicBezTo>
                  <a:pt x="1249" y="1306"/>
                  <a:pt x="1249" y="1306"/>
                  <a:pt x="1249" y="1306"/>
                </a:cubicBezTo>
                <a:cubicBezTo>
                  <a:pt x="1249" y="1352"/>
                  <a:pt x="1237" y="1397"/>
                  <a:pt x="1213" y="1437"/>
                </a:cubicBezTo>
                <a:cubicBezTo>
                  <a:pt x="100" y="3375"/>
                  <a:pt x="100" y="3375"/>
                  <a:pt x="100" y="3375"/>
                </a:cubicBezTo>
                <a:cubicBezTo>
                  <a:pt x="0" y="3542"/>
                  <a:pt x="120" y="3754"/>
                  <a:pt x="315" y="3754"/>
                </a:cubicBezTo>
                <a:cubicBezTo>
                  <a:pt x="2936" y="3754"/>
                  <a:pt x="2936" y="3754"/>
                  <a:pt x="2936" y="3754"/>
                </a:cubicBezTo>
                <a:cubicBezTo>
                  <a:pt x="3130" y="3754"/>
                  <a:pt x="3250" y="3543"/>
                  <a:pt x="3150" y="3376"/>
                </a:cubicBezTo>
                <a:cubicBezTo>
                  <a:pt x="2037" y="1437"/>
                  <a:pt x="2037" y="1437"/>
                  <a:pt x="2037" y="1437"/>
                </a:cubicBezTo>
                <a:cubicBezTo>
                  <a:pt x="2013" y="1397"/>
                  <a:pt x="2000" y="1352"/>
                  <a:pt x="2000" y="1306"/>
                </a:cubicBezTo>
                <a:cubicBezTo>
                  <a:pt x="2000" y="0"/>
                  <a:pt x="2000" y="0"/>
                  <a:pt x="2000" y="0"/>
                </a:cubicBezTo>
                <a:cubicBezTo>
                  <a:pt x="2376" y="0"/>
                  <a:pt x="2376" y="0"/>
                  <a:pt x="2376" y="0"/>
                </a:cubicBezTo>
                <a:moveTo>
                  <a:pt x="874" y="3254"/>
                </a:moveTo>
                <a:cubicBezTo>
                  <a:pt x="1124" y="3254"/>
                  <a:pt x="1124" y="3254"/>
                  <a:pt x="1124" y="3254"/>
                </a:cubicBezTo>
                <a:moveTo>
                  <a:pt x="1375" y="2905"/>
                </a:moveTo>
                <a:cubicBezTo>
                  <a:pt x="1625" y="2905"/>
                  <a:pt x="1625" y="2905"/>
                  <a:pt x="1625" y="2905"/>
                </a:cubicBezTo>
                <a:moveTo>
                  <a:pt x="874" y="2601"/>
                </a:moveTo>
                <a:cubicBezTo>
                  <a:pt x="1124" y="2601"/>
                  <a:pt x="1124" y="2601"/>
                  <a:pt x="1124" y="2601"/>
                </a:cubicBezTo>
                <a:moveTo>
                  <a:pt x="1875" y="2655"/>
                </a:moveTo>
                <a:cubicBezTo>
                  <a:pt x="2125" y="2655"/>
                  <a:pt x="2125" y="2655"/>
                  <a:pt x="2125" y="2655"/>
                </a:cubicBezTo>
                <a:moveTo>
                  <a:pt x="2376" y="3254"/>
                </a:moveTo>
                <a:cubicBezTo>
                  <a:pt x="2626" y="3254"/>
                  <a:pt x="2626" y="3254"/>
                  <a:pt x="2626" y="3254"/>
                </a:cubicBezTo>
                <a:moveTo>
                  <a:pt x="1625" y="3375"/>
                </a:moveTo>
                <a:cubicBezTo>
                  <a:pt x="1875" y="3375"/>
                  <a:pt x="1875" y="3375"/>
                  <a:pt x="1875" y="3375"/>
                </a:cubicBezTo>
              </a:path>
            </a:pathLst>
          </a:custGeom>
          <a:noFill/>
          <a:ln w="19050" cap="sq">
            <a:solidFill>
              <a:schemeClr val="tx2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Laptop_E770" title="Icon of a laptop">
            <a:extLst>
              <a:ext uri="{FF2B5EF4-FFF2-40B4-BE49-F238E27FC236}">
                <a16:creationId xmlns="" xmlns:a16="http://schemas.microsoft.com/office/drawing/2014/main" id="{B26D4F93-AEF4-4836-BA68-3EFBAD2D1194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830452" y="3021961"/>
            <a:ext cx="686105" cy="457822"/>
          </a:xfrm>
          <a:custGeom>
            <a:avLst/>
            <a:gdLst>
              <a:gd name="T0" fmla="*/ 3250 w 3750"/>
              <a:gd name="T1" fmla="*/ 1750 h 2500"/>
              <a:gd name="T2" fmla="*/ 500 w 3750"/>
              <a:gd name="T3" fmla="*/ 1750 h 2500"/>
              <a:gd name="T4" fmla="*/ 500 w 3750"/>
              <a:gd name="T5" fmla="*/ 0 h 2500"/>
              <a:gd name="T6" fmla="*/ 3250 w 3750"/>
              <a:gd name="T7" fmla="*/ 0 h 2500"/>
              <a:gd name="T8" fmla="*/ 3250 w 3750"/>
              <a:gd name="T9" fmla="*/ 1750 h 2500"/>
              <a:gd name="T10" fmla="*/ 0 w 3750"/>
              <a:gd name="T11" fmla="*/ 2375 h 2500"/>
              <a:gd name="T12" fmla="*/ 125 w 3750"/>
              <a:gd name="T13" fmla="*/ 2500 h 2500"/>
              <a:gd name="T14" fmla="*/ 3625 w 3750"/>
              <a:gd name="T15" fmla="*/ 2500 h 2500"/>
              <a:gd name="T16" fmla="*/ 3750 w 3750"/>
              <a:gd name="T17" fmla="*/ 2375 h 2500"/>
              <a:gd name="T18" fmla="*/ 3688 w 3750"/>
              <a:gd name="T19" fmla="*/ 2187 h 2500"/>
              <a:gd name="T20" fmla="*/ 3250 w 3750"/>
              <a:gd name="T21" fmla="*/ 1750 h 2500"/>
              <a:gd name="T22" fmla="*/ 500 w 3750"/>
              <a:gd name="T23" fmla="*/ 1750 h 2500"/>
              <a:gd name="T24" fmla="*/ 63 w 3750"/>
              <a:gd name="T25" fmla="*/ 2187 h 2500"/>
              <a:gd name="T26" fmla="*/ 0 w 3750"/>
              <a:gd name="T27" fmla="*/ 2375 h 2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3750" h="2500">
                <a:moveTo>
                  <a:pt x="3250" y="1750"/>
                </a:moveTo>
                <a:cubicBezTo>
                  <a:pt x="500" y="1750"/>
                  <a:pt x="500" y="1750"/>
                  <a:pt x="500" y="1750"/>
                </a:cubicBezTo>
                <a:cubicBezTo>
                  <a:pt x="500" y="0"/>
                  <a:pt x="500" y="0"/>
                  <a:pt x="500" y="0"/>
                </a:cubicBezTo>
                <a:cubicBezTo>
                  <a:pt x="3250" y="0"/>
                  <a:pt x="3250" y="0"/>
                  <a:pt x="3250" y="0"/>
                </a:cubicBezTo>
                <a:lnTo>
                  <a:pt x="3250" y="1750"/>
                </a:lnTo>
                <a:close/>
                <a:moveTo>
                  <a:pt x="0" y="2375"/>
                </a:moveTo>
                <a:cubicBezTo>
                  <a:pt x="0" y="2444"/>
                  <a:pt x="56" y="2500"/>
                  <a:pt x="125" y="2500"/>
                </a:cubicBezTo>
                <a:cubicBezTo>
                  <a:pt x="3625" y="2500"/>
                  <a:pt x="3625" y="2500"/>
                  <a:pt x="3625" y="2500"/>
                </a:cubicBezTo>
                <a:cubicBezTo>
                  <a:pt x="3694" y="2500"/>
                  <a:pt x="3750" y="2444"/>
                  <a:pt x="3750" y="2375"/>
                </a:cubicBezTo>
                <a:cubicBezTo>
                  <a:pt x="3750" y="2302"/>
                  <a:pt x="3726" y="2235"/>
                  <a:pt x="3688" y="2187"/>
                </a:cubicBezTo>
                <a:cubicBezTo>
                  <a:pt x="3250" y="1750"/>
                  <a:pt x="3250" y="1750"/>
                  <a:pt x="3250" y="1750"/>
                </a:cubicBezTo>
                <a:cubicBezTo>
                  <a:pt x="500" y="1750"/>
                  <a:pt x="500" y="1750"/>
                  <a:pt x="500" y="1750"/>
                </a:cubicBezTo>
                <a:cubicBezTo>
                  <a:pt x="63" y="2187"/>
                  <a:pt x="63" y="2187"/>
                  <a:pt x="63" y="2187"/>
                </a:cubicBezTo>
                <a:cubicBezTo>
                  <a:pt x="24" y="2235"/>
                  <a:pt x="0" y="2302"/>
                  <a:pt x="0" y="2375"/>
                </a:cubicBezTo>
                <a:close/>
              </a:path>
            </a:pathLst>
          </a:custGeom>
          <a:noFill/>
          <a:ln w="19050" cap="sq">
            <a:solidFill>
              <a:schemeClr val="tx2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900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</a:endParaRPr>
          </a:p>
        </p:txBody>
      </p:sp>
      <p:sp>
        <p:nvSpPr>
          <p:cNvPr id="26" name="Oval 25"/>
          <p:cNvSpPr/>
          <p:nvPr/>
        </p:nvSpPr>
        <p:spPr bwMode="auto">
          <a:xfrm>
            <a:off x="525433" y="2608540"/>
            <a:ext cx="1296144" cy="1296144"/>
          </a:xfrm>
          <a:prstGeom prst="ellipse">
            <a:avLst/>
          </a:prstGeom>
          <a:noFill/>
          <a:ln w="1905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51282" y="3927488"/>
            <a:ext cx="1244444" cy="5724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0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Browser</a:t>
            </a:r>
          </a:p>
        </p:txBody>
      </p:sp>
      <p:cxnSp>
        <p:nvCxnSpPr>
          <p:cNvPr id="28" name="Straight Arrow Connector 24"/>
          <p:cNvCxnSpPr>
            <a:stCxn id="26" idx="6"/>
            <a:endCxn id="5" idx="2"/>
          </p:cNvCxnSpPr>
          <p:nvPr/>
        </p:nvCxnSpPr>
        <p:spPr>
          <a:xfrm flipV="1">
            <a:off x="1821577" y="3252063"/>
            <a:ext cx="456159" cy="4549"/>
          </a:xfrm>
          <a:prstGeom prst="straightConnector1">
            <a:avLst/>
          </a:prstGeom>
          <a:ln w="12700">
            <a:solidFill>
              <a:schemeClr val="tx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/>
          <p:cNvSpPr/>
          <p:nvPr/>
        </p:nvSpPr>
        <p:spPr bwMode="auto">
          <a:xfrm>
            <a:off x="795167" y="4504084"/>
            <a:ext cx="744209" cy="744209"/>
          </a:xfrm>
          <a:prstGeom prst="ellipse">
            <a:avLst/>
          </a:prstGeom>
          <a:noFill/>
          <a:ln w="1905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31870" y="5248292"/>
            <a:ext cx="1070806" cy="5170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6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Cortana</a:t>
            </a:r>
          </a:p>
        </p:txBody>
      </p:sp>
      <p:sp>
        <p:nvSpPr>
          <p:cNvPr id="31" name="Oval 30"/>
          <p:cNvSpPr/>
          <p:nvPr/>
        </p:nvSpPr>
        <p:spPr bwMode="auto">
          <a:xfrm>
            <a:off x="793256" y="1335787"/>
            <a:ext cx="744209" cy="744209"/>
          </a:xfrm>
          <a:prstGeom prst="ellipse">
            <a:avLst/>
          </a:prstGeom>
          <a:noFill/>
          <a:ln w="1905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720207" y="2079995"/>
            <a:ext cx="890308" cy="5170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6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Skype</a:t>
            </a:r>
          </a:p>
        </p:txBody>
      </p:sp>
      <p:grpSp>
        <p:nvGrpSpPr>
          <p:cNvPr id="33" name="Group 32"/>
          <p:cNvGrpSpPr/>
          <p:nvPr/>
        </p:nvGrpSpPr>
        <p:grpSpPr>
          <a:xfrm>
            <a:off x="965181" y="4667865"/>
            <a:ext cx="416646" cy="416646"/>
            <a:chOff x="7279575" y="4867910"/>
            <a:chExt cx="2242504" cy="2242502"/>
          </a:xfrm>
        </p:grpSpPr>
        <p:sp>
          <p:nvSpPr>
            <p:cNvPr id="34" name="Freeform: Shape 47"/>
            <p:cNvSpPr/>
            <p:nvPr/>
          </p:nvSpPr>
          <p:spPr bwMode="auto">
            <a:xfrm>
              <a:off x="7279575" y="4867910"/>
              <a:ext cx="2242504" cy="2242502"/>
            </a:xfrm>
            <a:custGeom>
              <a:avLst/>
              <a:gdLst>
                <a:gd name="connsiteX0" fmla="*/ 1121252 w 2242504"/>
                <a:gd name="connsiteY0" fmla="*/ 224314 h 2242502"/>
                <a:gd name="connsiteX1" fmla="*/ 224314 w 2242504"/>
                <a:gd name="connsiteY1" fmla="*/ 1121251 h 2242502"/>
                <a:gd name="connsiteX2" fmla="*/ 1121252 w 2242504"/>
                <a:gd name="connsiteY2" fmla="*/ 2018188 h 2242502"/>
                <a:gd name="connsiteX3" fmla="*/ 2018190 w 2242504"/>
                <a:gd name="connsiteY3" fmla="*/ 1121251 h 2242502"/>
                <a:gd name="connsiteX4" fmla="*/ 1121252 w 2242504"/>
                <a:gd name="connsiteY4" fmla="*/ 224314 h 2242502"/>
                <a:gd name="connsiteX5" fmla="*/ 1121252 w 2242504"/>
                <a:gd name="connsiteY5" fmla="*/ 0 h 2242502"/>
                <a:gd name="connsiteX6" fmla="*/ 2242504 w 2242504"/>
                <a:gd name="connsiteY6" fmla="*/ 1121251 h 2242502"/>
                <a:gd name="connsiteX7" fmla="*/ 1121252 w 2242504"/>
                <a:gd name="connsiteY7" fmla="*/ 2242502 h 2242502"/>
                <a:gd name="connsiteX8" fmla="*/ 0 w 2242504"/>
                <a:gd name="connsiteY8" fmla="*/ 1121251 h 2242502"/>
                <a:gd name="connsiteX9" fmla="*/ 1121252 w 2242504"/>
                <a:gd name="connsiteY9" fmla="*/ 0 h 2242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42504" h="2242502">
                  <a:moveTo>
                    <a:pt x="1121252" y="224314"/>
                  </a:moveTo>
                  <a:cubicBezTo>
                    <a:pt x="625887" y="224314"/>
                    <a:pt x="224314" y="625886"/>
                    <a:pt x="224314" y="1121251"/>
                  </a:cubicBezTo>
                  <a:cubicBezTo>
                    <a:pt x="224314" y="1616616"/>
                    <a:pt x="625887" y="2018188"/>
                    <a:pt x="1121252" y="2018188"/>
                  </a:cubicBezTo>
                  <a:cubicBezTo>
                    <a:pt x="1616617" y="2018188"/>
                    <a:pt x="2018190" y="1616616"/>
                    <a:pt x="2018190" y="1121251"/>
                  </a:cubicBezTo>
                  <a:cubicBezTo>
                    <a:pt x="2018190" y="625886"/>
                    <a:pt x="1616617" y="224314"/>
                    <a:pt x="1121252" y="224314"/>
                  </a:cubicBezTo>
                  <a:close/>
                  <a:moveTo>
                    <a:pt x="1121252" y="0"/>
                  </a:moveTo>
                  <a:cubicBezTo>
                    <a:pt x="1740502" y="0"/>
                    <a:pt x="2242504" y="502001"/>
                    <a:pt x="2242504" y="1121251"/>
                  </a:cubicBezTo>
                  <a:cubicBezTo>
                    <a:pt x="2242504" y="1740501"/>
                    <a:pt x="1740502" y="2242502"/>
                    <a:pt x="1121252" y="2242502"/>
                  </a:cubicBezTo>
                  <a:cubicBezTo>
                    <a:pt x="502002" y="2242502"/>
                    <a:pt x="0" y="1740501"/>
                    <a:pt x="0" y="1121251"/>
                  </a:cubicBezTo>
                  <a:cubicBezTo>
                    <a:pt x="0" y="502001"/>
                    <a:pt x="502002" y="0"/>
                    <a:pt x="1121252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5" name="Freeform: Shape 48"/>
            <p:cNvSpPr/>
            <p:nvPr/>
          </p:nvSpPr>
          <p:spPr bwMode="auto">
            <a:xfrm>
              <a:off x="7503889" y="5092224"/>
              <a:ext cx="1793876" cy="1793874"/>
            </a:xfrm>
            <a:custGeom>
              <a:avLst/>
              <a:gdLst>
                <a:gd name="connsiteX0" fmla="*/ 896938 w 1793876"/>
                <a:gd name="connsiteY0" fmla="*/ 146526 h 1793874"/>
                <a:gd name="connsiteX1" fmla="*/ 146525 w 1793876"/>
                <a:gd name="connsiteY1" fmla="*/ 896937 h 1793874"/>
                <a:gd name="connsiteX2" fmla="*/ 896938 w 1793876"/>
                <a:gd name="connsiteY2" fmla="*/ 1647348 h 1793874"/>
                <a:gd name="connsiteX3" fmla="*/ 1647351 w 1793876"/>
                <a:gd name="connsiteY3" fmla="*/ 896937 h 1793874"/>
                <a:gd name="connsiteX4" fmla="*/ 896938 w 1793876"/>
                <a:gd name="connsiteY4" fmla="*/ 146526 h 1793874"/>
                <a:gd name="connsiteX5" fmla="*/ 896938 w 1793876"/>
                <a:gd name="connsiteY5" fmla="*/ 0 h 1793874"/>
                <a:gd name="connsiteX6" fmla="*/ 1793876 w 1793876"/>
                <a:gd name="connsiteY6" fmla="*/ 896937 h 1793874"/>
                <a:gd name="connsiteX7" fmla="*/ 896938 w 1793876"/>
                <a:gd name="connsiteY7" fmla="*/ 1793874 h 1793874"/>
                <a:gd name="connsiteX8" fmla="*/ 0 w 1793876"/>
                <a:gd name="connsiteY8" fmla="*/ 896937 h 1793874"/>
                <a:gd name="connsiteX9" fmla="*/ 896938 w 1793876"/>
                <a:gd name="connsiteY9" fmla="*/ 0 h 1793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93876" h="1793874">
                  <a:moveTo>
                    <a:pt x="896938" y="146526"/>
                  </a:moveTo>
                  <a:cubicBezTo>
                    <a:pt x="482496" y="146526"/>
                    <a:pt x="146525" y="482496"/>
                    <a:pt x="146525" y="896937"/>
                  </a:cubicBezTo>
                  <a:cubicBezTo>
                    <a:pt x="146525" y="1311378"/>
                    <a:pt x="482496" y="1647348"/>
                    <a:pt x="896938" y="1647348"/>
                  </a:cubicBezTo>
                  <a:cubicBezTo>
                    <a:pt x="1311380" y="1647348"/>
                    <a:pt x="1647351" y="1311378"/>
                    <a:pt x="1647351" y="896937"/>
                  </a:cubicBezTo>
                  <a:cubicBezTo>
                    <a:pt x="1647351" y="482496"/>
                    <a:pt x="1311380" y="146526"/>
                    <a:pt x="896938" y="146526"/>
                  </a:cubicBezTo>
                  <a:close/>
                  <a:moveTo>
                    <a:pt x="896938" y="0"/>
                  </a:moveTo>
                  <a:cubicBezTo>
                    <a:pt x="1392303" y="0"/>
                    <a:pt x="1793876" y="401572"/>
                    <a:pt x="1793876" y="896937"/>
                  </a:cubicBezTo>
                  <a:cubicBezTo>
                    <a:pt x="1793876" y="1392302"/>
                    <a:pt x="1392303" y="1793874"/>
                    <a:pt x="896938" y="1793874"/>
                  </a:cubicBezTo>
                  <a:cubicBezTo>
                    <a:pt x="401573" y="1793874"/>
                    <a:pt x="0" y="1392302"/>
                    <a:pt x="0" y="896937"/>
                  </a:cubicBezTo>
                  <a:cubicBezTo>
                    <a:pt x="0" y="401572"/>
                    <a:pt x="401573" y="0"/>
                    <a:pt x="896938" y="0"/>
                  </a:cubicBezTo>
                  <a:close/>
                </a:path>
              </a:pathLst>
            </a:custGeom>
            <a:solidFill>
              <a:schemeClr val="tx2">
                <a:alpha val="41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36" name="Freeform 13"/>
          <p:cNvSpPr>
            <a:spLocks noChangeAspect="1" noEditPoints="1"/>
          </p:cNvSpPr>
          <p:nvPr/>
        </p:nvSpPr>
        <p:spPr bwMode="black">
          <a:xfrm>
            <a:off x="965180" y="1497147"/>
            <a:ext cx="416646" cy="421487"/>
          </a:xfrm>
          <a:custGeom>
            <a:avLst/>
            <a:gdLst>
              <a:gd name="T0" fmla="*/ 747 w 769"/>
              <a:gd name="T1" fmla="*/ 473 h 780"/>
              <a:gd name="T2" fmla="*/ 756 w 769"/>
              <a:gd name="T3" fmla="*/ 394 h 780"/>
              <a:gd name="T4" fmla="*/ 389 w 769"/>
              <a:gd name="T5" fmla="*/ 27 h 780"/>
              <a:gd name="T6" fmla="*/ 326 w 769"/>
              <a:gd name="T7" fmla="*/ 33 h 780"/>
              <a:gd name="T8" fmla="*/ 213 w 769"/>
              <a:gd name="T9" fmla="*/ 0 h 780"/>
              <a:gd name="T10" fmla="*/ 0 w 769"/>
              <a:gd name="T11" fmla="*/ 213 h 780"/>
              <a:gd name="T12" fmla="*/ 29 w 769"/>
              <a:gd name="T13" fmla="*/ 320 h 780"/>
              <a:gd name="T14" fmla="*/ 22 w 769"/>
              <a:gd name="T15" fmla="*/ 394 h 780"/>
              <a:gd name="T16" fmla="*/ 389 w 769"/>
              <a:gd name="T17" fmla="*/ 761 h 780"/>
              <a:gd name="T18" fmla="*/ 456 w 769"/>
              <a:gd name="T19" fmla="*/ 755 h 780"/>
              <a:gd name="T20" fmla="*/ 556 w 769"/>
              <a:gd name="T21" fmla="*/ 780 h 780"/>
              <a:gd name="T22" fmla="*/ 769 w 769"/>
              <a:gd name="T23" fmla="*/ 567 h 780"/>
              <a:gd name="T24" fmla="*/ 747 w 769"/>
              <a:gd name="T25" fmla="*/ 473 h 780"/>
              <a:gd name="T26" fmla="*/ 577 w 769"/>
              <a:gd name="T27" fmla="*/ 570 h 780"/>
              <a:gd name="T28" fmla="*/ 502 w 769"/>
              <a:gd name="T29" fmla="*/ 626 h 780"/>
              <a:gd name="T30" fmla="*/ 388 w 769"/>
              <a:gd name="T31" fmla="*/ 646 h 780"/>
              <a:gd name="T32" fmla="*/ 256 w 769"/>
              <a:gd name="T33" fmla="*/ 619 h 780"/>
              <a:gd name="T34" fmla="*/ 196 w 769"/>
              <a:gd name="T35" fmla="*/ 565 h 780"/>
              <a:gd name="T36" fmla="*/ 172 w 769"/>
              <a:gd name="T37" fmla="*/ 499 h 780"/>
              <a:gd name="T38" fmla="*/ 188 w 769"/>
              <a:gd name="T39" fmla="*/ 464 h 780"/>
              <a:gd name="T40" fmla="*/ 226 w 769"/>
              <a:gd name="T41" fmla="*/ 450 h 780"/>
              <a:gd name="T42" fmla="*/ 258 w 769"/>
              <a:gd name="T43" fmla="*/ 461 h 780"/>
              <a:gd name="T44" fmla="*/ 280 w 769"/>
              <a:gd name="T45" fmla="*/ 493 h 780"/>
              <a:gd name="T46" fmla="*/ 301 w 769"/>
              <a:gd name="T47" fmla="*/ 530 h 780"/>
              <a:gd name="T48" fmla="*/ 332 w 769"/>
              <a:gd name="T49" fmla="*/ 554 h 780"/>
              <a:gd name="T50" fmla="*/ 385 w 769"/>
              <a:gd name="T51" fmla="*/ 563 h 780"/>
              <a:gd name="T52" fmla="*/ 459 w 769"/>
              <a:gd name="T53" fmla="*/ 544 h 780"/>
              <a:gd name="T54" fmla="*/ 486 w 769"/>
              <a:gd name="T55" fmla="*/ 498 h 780"/>
              <a:gd name="T56" fmla="*/ 472 w 769"/>
              <a:gd name="T57" fmla="*/ 463 h 780"/>
              <a:gd name="T58" fmla="*/ 433 w 769"/>
              <a:gd name="T59" fmla="*/ 442 h 780"/>
              <a:gd name="T60" fmla="*/ 365 w 769"/>
              <a:gd name="T61" fmla="*/ 425 h 780"/>
              <a:gd name="T62" fmla="*/ 269 w 769"/>
              <a:gd name="T63" fmla="*/ 396 h 780"/>
              <a:gd name="T64" fmla="*/ 206 w 769"/>
              <a:gd name="T65" fmla="*/ 350 h 780"/>
              <a:gd name="T66" fmla="*/ 182 w 769"/>
              <a:gd name="T67" fmla="*/ 277 h 780"/>
              <a:gd name="T68" fmla="*/ 207 w 769"/>
              <a:gd name="T69" fmla="*/ 202 h 780"/>
              <a:gd name="T70" fmla="*/ 279 w 769"/>
              <a:gd name="T71" fmla="*/ 153 h 780"/>
              <a:gd name="T72" fmla="*/ 386 w 769"/>
              <a:gd name="T73" fmla="*/ 136 h 780"/>
              <a:gd name="T74" fmla="*/ 472 w 769"/>
              <a:gd name="T75" fmla="*/ 147 h 780"/>
              <a:gd name="T76" fmla="*/ 532 w 769"/>
              <a:gd name="T77" fmla="*/ 178 h 780"/>
              <a:gd name="T78" fmla="*/ 568 w 769"/>
              <a:gd name="T79" fmla="*/ 218 h 780"/>
              <a:gd name="T80" fmla="*/ 580 w 769"/>
              <a:gd name="T81" fmla="*/ 259 h 780"/>
              <a:gd name="T82" fmla="*/ 565 w 769"/>
              <a:gd name="T83" fmla="*/ 295 h 780"/>
              <a:gd name="T84" fmla="*/ 527 w 769"/>
              <a:gd name="T85" fmla="*/ 311 h 780"/>
              <a:gd name="T86" fmla="*/ 495 w 769"/>
              <a:gd name="T87" fmla="*/ 301 h 780"/>
              <a:gd name="T88" fmla="*/ 473 w 769"/>
              <a:gd name="T89" fmla="*/ 272 h 780"/>
              <a:gd name="T90" fmla="*/ 440 w 769"/>
              <a:gd name="T91" fmla="*/ 231 h 780"/>
              <a:gd name="T92" fmla="*/ 379 w 769"/>
              <a:gd name="T93" fmla="*/ 217 h 780"/>
              <a:gd name="T94" fmla="*/ 316 w 769"/>
              <a:gd name="T95" fmla="*/ 232 h 780"/>
              <a:gd name="T96" fmla="*/ 293 w 769"/>
              <a:gd name="T97" fmla="*/ 268 h 780"/>
              <a:gd name="T98" fmla="*/ 300 w 769"/>
              <a:gd name="T99" fmla="*/ 289 h 780"/>
              <a:gd name="T100" fmla="*/ 322 w 769"/>
              <a:gd name="T101" fmla="*/ 306 h 780"/>
              <a:gd name="T102" fmla="*/ 352 w 769"/>
              <a:gd name="T103" fmla="*/ 317 h 780"/>
              <a:gd name="T104" fmla="*/ 402 w 769"/>
              <a:gd name="T105" fmla="*/ 329 h 780"/>
              <a:gd name="T106" fmla="*/ 483 w 769"/>
              <a:gd name="T107" fmla="*/ 351 h 780"/>
              <a:gd name="T108" fmla="*/ 546 w 769"/>
              <a:gd name="T109" fmla="*/ 379 h 780"/>
              <a:gd name="T110" fmla="*/ 588 w 769"/>
              <a:gd name="T111" fmla="*/ 423 h 780"/>
              <a:gd name="T112" fmla="*/ 603 w 769"/>
              <a:gd name="T113" fmla="*/ 488 h 780"/>
              <a:gd name="T114" fmla="*/ 577 w 769"/>
              <a:gd name="T115" fmla="*/ 570 h 7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769" h="780">
                <a:moveTo>
                  <a:pt x="747" y="473"/>
                </a:moveTo>
                <a:cubicBezTo>
                  <a:pt x="753" y="448"/>
                  <a:pt x="756" y="421"/>
                  <a:pt x="756" y="394"/>
                </a:cubicBezTo>
                <a:cubicBezTo>
                  <a:pt x="756" y="192"/>
                  <a:pt x="591" y="27"/>
                  <a:pt x="389" y="27"/>
                </a:cubicBezTo>
                <a:cubicBezTo>
                  <a:pt x="367" y="27"/>
                  <a:pt x="346" y="29"/>
                  <a:pt x="326" y="33"/>
                </a:cubicBezTo>
                <a:cubicBezTo>
                  <a:pt x="293" y="12"/>
                  <a:pt x="254" y="0"/>
                  <a:pt x="213" y="0"/>
                </a:cubicBezTo>
                <a:cubicBezTo>
                  <a:pt x="95" y="0"/>
                  <a:pt x="0" y="95"/>
                  <a:pt x="0" y="213"/>
                </a:cubicBezTo>
                <a:cubicBezTo>
                  <a:pt x="0" y="252"/>
                  <a:pt x="11" y="289"/>
                  <a:pt x="29" y="320"/>
                </a:cubicBezTo>
                <a:cubicBezTo>
                  <a:pt x="24" y="344"/>
                  <a:pt x="22" y="369"/>
                  <a:pt x="22" y="394"/>
                </a:cubicBezTo>
                <a:cubicBezTo>
                  <a:pt x="22" y="597"/>
                  <a:pt x="186" y="761"/>
                  <a:pt x="389" y="761"/>
                </a:cubicBezTo>
                <a:cubicBezTo>
                  <a:pt x="412" y="761"/>
                  <a:pt x="434" y="759"/>
                  <a:pt x="456" y="755"/>
                </a:cubicBezTo>
                <a:cubicBezTo>
                  <a:pt x="486" y="771"/>
                  <a:pt x="520" y="780"/>
                  <a:pt x="556" y="780"/>
                </a:cubicBezTo>
                <a:cubicBezTo>
                  <a:pt x="674" y="780"/>
                  <a:pt x="769" y="685"/>
                  <a:pt x="769" y="567"/>
                </a:cubicBezTo>
                <a:cubicBezTo>
                  <a:pt x="769" y="534"/>
                  <a:pt x="761" y="501"/>
                  <a:pt x="747" y="473"/>
                </a:cubicBezTo>
                <a:close/>
                <a:moveTo>
                  <a:pt x="577" y="570"/>
                </a:moveTo>
                <a:cubicBezTo>
                  <a:pt x="560" y="594"/>
                  <a:pt x="535" y="613"/>
                  <a:pt x="502" y="626"/>
                </a:cubicBezTo>
                <a:cubicBezTo>
                  <a:pt x="470" y="640"/>
                  <a:pt x="432" y="646"/>
                  <a:pt x="388" y="646"/>
                </a:cubicBezTo>
                <a:cubicBezTo>
                  <a:pt x="335" y="646"/>
                  <a:pt x="291" y="637"/>
                  <a:pt x="256" y="619"/>
                </a:cubicBezTo>
                <a:cubicBezTo>
                  <a:pt x="232" y="605"/>
                  <a:pt x="211" y="587"/>
                  <a:pt x="196" y="565"/>
                </a:cubicBezTo>
                <a:cubicBezTo>
                  <a:pt x="180" y="543"/>
                  <a:pt x="172" y="520"/>
                  <a:pt x="172" y="499"/>
                </a:cubicBezTo>
                <a:cubicBezTo>
                  <a:pt x="172" y="485"/>
                  <a:pt x="177" y="474"/>
                  <a:pt x="188" y="464"/>
                </a:cubicBezTo>
                <a:cubicBezTo>
                  <a:pt x="198" y="455"/>
                  <a:pt x="211" y="450"/>
                  <a:pt x="226" y="450"/>
                </a:cubicBezTo>
                <a:cubicBezTo>
                  <a:pt x="239" y="450"/>
                  <a:pt x="249" y="454"/>
                  <a:pt x="258" y="461"/>
                </a:cubicBezTo>
                <a:cubicBezTo>
                  <a:pt x="267" y="468"/>
                  <a:pt x="274" y="479"/>
                  <a:pt x="280" y="493"/>
                </a:cubicBezTo>
                <a:cubicBezTo>
                  <a:pt x="286" y="508"/>
                  <a:pt x="293" y="520"/>
                  <a:pt x="301" y="530"/>
                </a:cubicBezTo>
                <a:cubicBezTo>
                  <a:pt x="308" y="540"/>
                  <a:pt x="318" y="548"/>
                  <a:pt x="332" y="554"/>
                </a:cubicBezTo>
                <a:cubicBezTo>
                  <a:pt x="345" y="560"/>
                  <a:pt x="363" y="563"/>
                  <a:pt x="385" y="563"/>
                </a:cubicBezTo>
                <a:cubicBezTo>
                  <a:pt x="415" y="563"/>
                  <a:pt x="440" y="557"/>
                  <a:pt x="459" y="544"/>
                </a:cubicBezTo>
                <a:cubicBezTo>
                  <a:pt x="477" y="532"/>
                  <a:pt x="486" y="517"/>
                  <a:pt x="486" y="498"/>
                </a:cubicBezTo>
                <a:cubicBezTo>
                  <a:pt x="486" y="484"/>
                  <a:pt x="481" y="472"/>
                  <a:pt x="472" y="463"/>
                </a:cubicBezTo>
                <a:cubicBezTo>
                  <a:pt x="462" y="454"/>
                  <a:pt x="449" y="447"/>
                  <a:pt x="433" y="442"/>
                </a:cubicBezTo>
                <a:cubicBezTo>
                  <a:pt x="416" y="437"/>
                  <a:pt x="393" y="431"/>
                  <a:pt x="365" y="425"/>
                </a:cubicBezTo>
                <a:cubicBezTo>
                  <a:pt x="327" y="417"/>
                  <a:pt x="295" y="407"/>
                  <a:pt x="269" y="396"/>
                </a:cubicBezTo>
                <a:cubicBezTo>
                  <a:pt x="243" y="385"/>
                  <a:pt x="222" y="370"/>
                  <a:pt x="206" y="350"/>
                </a:cubicBezTo>
                <a:cubicBezTo>
                  <a:pt x="190" y="331"/>
                  <a:pt x="182" y="306"/>
                  <a:pt x="182" y="277"/>
                </a:cubicBezTo>
                <a:cubicBezTo>
                  <a:pt x="182" y="249"/>
                  <a:pt x="191" y="224"/>
                  <a:pt x="207" y="202"/>
                </a:cubicBezTo>
                <a:cubicBezTo>
                  <a:pt x="224" y="181"/>
                  <a:pt x="248" y="164"/>
                  <a:pt x="279" y="153"/>
                </a:cubicBezTo>
                <a:cubicBezTo>
                  <a:pt x="309" y="142"/>
                  <a:pt x="345" y="136"/>
                  <a:pt x="386" y="136"/>
                </a:cubicBezTo>
                <a:cubicBezTo>
                  <a:pt x="419" y="136"/>
                  <a:pt x="448" y="140"/>
                  <a:pt x="472" y="147"/>
                </a:cubicBezTo>
                <a:cubicBezTo>
                  <a:pt x="496" y="155"/>
                  <a:pt x="516" y="165"/>
                  <a:pt x="532" y="178"/>
                </a:cubicBezTo>
                <a:cubicBezTo>
                  <a:pt x="549" y="190"/>
                  <a:pt x="561" y="204"/>
                  <a:pt x="568" y="218"/>
                </a:cubicBezTo>
                <a:cubicBezTo>
                  <a:pt x="576" y="232"/>
                  <a:pt x="580" y="246"/>
                  <a:pt x="580" y="259"/>
                </a:cubicBezTo>
                <a:cubicBezTo>
                  <a:pt x="580" y="273"/>
                  <a:pt x="575" y="284"/>
                  <a:pt x="565" y="295"/>
                </a:cubicBezTo>
                <a:cubicBezTo>
                  <a:pt x="555" y="305"/>
                  <a:pt x="542" y="311"/>
                  <a:pt x="527" y="311"/>
                </a:cubicBezTo>
                <a:cubicBezTo>
                  <a:pt x="513" y="311"/>
                  <a:pt x="503" y="307"/>
                  <a:pt x="495" y="301"/>
                </a:cubicBezTo>
                <a:cubicBezTo>
                  <a:pt x="488" y="295"/>
                  <a:pt x="481" y="285"/>
                  <a:pt x="473" y="272"/>
                </a:cubicBezTo>
                <a:cubicBezTo>
                  <a:pt x="464" y="254"/>
                  <a:pt x="453" y="241"/>
                  <a:pt x="440" y="231"/>
                </a:cubicBezTo>
                <a:cubicBezTo>
                  <a:pt x="428" y="221"/>
                  <a:pt x="407" y="217"/>
                  <a:pt x="379" y="217"/>
                </a:cubicBezTo>
                <a:cubicBezTo>
                  <a:pt x="353" y="217"/>
                  <a:pt x="331" y="222"/>
                  <a:pt x="316" y="232"/>
                </a:cubicBezTo>
                <a:cubicBezTo>
                  <a:pt x="300" y="242"/>
                  <a:pt x="293" y="254"/>
                  <a:pt x="293" y="268"/>
                </a:cubicBezTo>
                <a:cubicBezTo>
                  <a:pt x="293" y="276"/>
                  <a:pt x="295" y="283"/>
                  <a:pt x="300" y="289"/>
                </a:cubicBezTo>
                <a:cubicBezTo>
                  <a:pt x="305" y="295"/>
                  <a:pt x="313" y="301"/>
                  <a:pt x="322" y="306"/>
                </a:cubicBezTo>
                <a:cubicBezTo>
                  <a:pt x="332" y="310"/>
                  <a:pt x="342" y="314"/>
                  <a:pt x="352" y="317"/>
                </a:cubicBezTo>
                <a:cubicBezTo>
                  <a:pt x="362" y="320"/>
                  <a:pt x="379" y="324"/>
                  <a:pt x="402" y="329"/>
                </a:cubicBezTo>
                <a:cubicBezTo>
                  <a:pt x="432" y="336"/>
                  <a:pt x="459" y="343"/>
                  <a:pt x="483" y="351"/>
                </a:cubicBezTo>
                <a:cubicBezTo>
                  <a:pt x="508" y="359"/>
                  <a:pt x="529" y="368"/>
                  <a:pt x="546" y="379"/>
                </a:cubicBezTo>
                <a:cubicBezTo>
                  <a:pt x="564" y="391"/>
                  <a:pt x="578" y="406"/>
                  <a:pt x="588" y="423"/>
                </a:cubicBezTo>
                <a:cubicBezTo>
                  <a:pt x="598" y="441"/>
                  <a:pt x="603" y="462"/>
                  <a:pt x="603" y="488"/>
                </a:cubicBezTo>
                <a:cubicBezTo>
                  <a:pt x="603" y="518"/>
                  <a:pt x="594" y="545"/>
                  <a:pt x="577" y="57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vert="horz" wrap="square" lIns="91414" tIns="45706" rIns="91414" bIns="45706" numCol="1" anchor="t" anchorCtr="0" compatLnSpc="1">
            <a:prstTxWarp prst="textNoShape">
              <a:avLst/>
            </a:prstTxWarp>
          </a:bodyPr>
          <a:lstStyle/>
          <a:p>
            <a:pPr defTabSz="932384">
              <a:defRPr/>
            </a:pPr>
            <a:endParaRPr lang="en-US">
              <a:solidFill>
                <a:srgbClr val="353535"/>
              </a:solidFill>
              <a:latin typeface="Segoe UI Semilight"/>
            </a:endParaRPr>
          </a:p>
        </p:txBody>
      </p:sp>
      <p:grpSp>
        <p:nvGrpSpPr>
          <p:cNvPr id="64" name="Group 63"/>
          <p:cNvGrpSpPr/>
          <p:nvPr/>
        </p:nvGrpSpPr>
        <p:grpSpPr>
          <a:xfrm>
            <a:off x="6422794" y="5562904"/>
            <a:ext cx="1833131" cy="1280894"/>
            <a:chOff x="7794410" y="5586350"/>
            <a:chExt cx="1833131" cy="1280894"/>
          </a:xfrm>
        </p:grpSpPr>
        <p:grpSp>
          <p:nvGrpSpPr>
            <p:cNvPr id="56" name="Group 55"/>
            <p:cNvGrpSpPr/>
            <p:nvPr/>
          </p:nvGrpSpPr>
          <p:grpSpPr>
            <a:xfrm>
              <a:off x="7794410" y="5586350"/>
              <a:ext cx="1833131" cy="1280894"/>
              <a:chOff x="7769155" y="544934"/>
              <a:chExt cx="1833131" cy="1280894"/>
            </a:xfrm>
          </p:grpSpPr>
          <p:sp>
            <p:nvSpPr>
              <p:cNvPr id="57" name="Oval 56"/>
              <p:cNvSpPr/>
              <p:nvPr/>
            </p:nvSpPr>
            <p:spPr bwMode="auto">
              <a:xfrm>
                <a:off x="8319090" y="544934"/>
                <a:ext cx="744209" cy="744209"/>
              </a:xfrm>
              <a:prstGeom prst="ellipse">
                <a:avLst/>
              </a:prstGeom>
              <a:noFill/>
              <a:ln w="19050">
                <a:solidFill>
                  <a:schemeClr val="tx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err="1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58" name="TextBox 57"/>
              <p:cNvSpPr txBox="1"/>
              <p:nvPr/>
            </p:nvSpPr>
            <p:spPr>
              <a:xfrm>
                <a:off x="7769155" y="1308763"/>
                <a:ext cx="1833131" cy="517065"/>
              </a:xfrm>
              <a:prstGeom prst="rect">
                <a:avLst/>
              </a:prstGeom>
              <a:noFill/>
            </p:spPr>
            <p:txBody>
              <a:bodyPr wrap="none" lIns="182880" tIns="146304" rIns="182880" bIns="146304" rtlCol="0">
                <a:spAutoFit/>
              </a:bodyPr>
              <a:lstStyle/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600" dirty="0" smtClean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Cognitive Toolkit</a:t>
                </a:r>
              </a:p>
            </p:txBody>
          </p:sp>
        </p:grpSp>
        <p:sp>
          <p:nvSpPr>
            <p:cNvPr id="59" name="Data &amp; AI" title="Icon of several circles connected to eachother by lines">
              <a:extLst>
                <a:ext uri="{FF2B5EF4-FFF2-40B4-BE49-F238E27FC236}">
                  <a16:creationId xmlns:a16="http://schemas.microsoft.com/office/drawing/2014/main" xmlns="" id="{58AD02C3-4CBE-4ADB-B300-2FBB03A077D6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8461990" y="5756652"/>
              <a:ext cx="500033" cy="399830"/>
            </a:xfrm>
            <a:custGeom>
              <a:avLst/>
              <a:gdLst>
                <a:gd name="T0" fmla="*/ 465 w 706"/>
                <a:gd name="T1" fmla="*/ 76 h 564"/>
                <a:gd name="T2" fmla="*/ 465 w 706"/>
                <a:gd name="T3" fmla="*/ 0 h 564"/>
                <a:gd name="T4" fmla="*/ 668 w 706"/>
                <a:gd name="T5" fmla="*/ 138 h 564"/>
                <a:gd name="T6" fmla="*/ 668 w 706"/>
                <a:gd name="T7" fmla="*/ 214 h 564"/>
                <a:gd name="T8" fmla="*/ 668 w 706"/>
                <a:gd name="T9" fmla="*/ 138 h 564"/>
                <a:gd name="T10" fmla="*/ 454 w 706"/>
                <a:gd name="T11" fmla="*/ 314 h 564"/>
                <a:gd name="T12" fmla="*/ 530 w 706"/>
                <a:gd name="T13" fmla="*/ 314 h 564"/>
                <a:gd name="T14" fmla="*/ 637 w 706"/>
                <a:gd name="T15" fmla="*/ 422 h 564"/>
                <a:gd name="T16" fmla="*/ 637 w 706"/>
                <a:gd name="T17" fmla="*/ 499 h 564"/>
                <a:gd name="T18" fmla="*/ 637 w 706"/>
                <a:gd name="T19" fmla="*/ 422 h 564"/>
                <a:gd name="T20" fmla="*/ 282 w 706"/>
                <a:gd name="T21" fmla="*/ 526 h 564"/>
                <a:gd name="T22" fmla="*/ 358 w 706"/>
                <a:gd name="T23" fmla="*/ 526 h 564"/>
                <a:gd name="T24" fmla="*/ 38 w 706"/>
                <a:gd name="T25" fmla="*/ 338 h 564"/>
                <a:gd name="T26" fmla="*/ 38 w 706"/>
                <a:gd name="T27" fmla="*/ 415 h 564"/>
                <a:gd name="T28" fmla="*/ 38 w 706"/>
                <a:gd name="T29" fmla="*/ 338 h 564"/>
                <a:gd name="T30" fmla="*/ 258 w 706"/>
                <a:gd name="T31" fmla="*/ 205 h 564"/>
                <a:gd name="T32" fmla="*/ 334 w 706"/>
                <a:gd name="T33" fmla="*/ 205 h 564"/>
                <a:gd name="T34" fmla="*/ 120 w 706"/>
                <a:gd name="T35" fmla="*/ 75 h 564"/>
                <a:gd name="T36" fmla="*/ 120 w 706"/>
                <a:gd name="T37" fmla="*/ 152 h 564"/>
                <a:gd name="T38" fmla="*/ 120 w 706"/>
                <a:gd name="T39" fmla="*/ 75 h 564"/>
                <a:gd name="T40" fmla="*/ 258 w 706"/>
                <a:gd name="T41" fmla="*/ 188 h 564"/>
                <a:gd name="T42" fmla="*/ 460 w 706"/>
                <a:gd name="T43" fmla="*/ 294 h 564"/>
                <a:gd name="T44" fmla="*/ 76 w 706"/>
                <a:gd name="T45" fmla="*/ 376 h 564"/>
                <a:gd name="T46" fmla="*/ 288 w 706"/>
                <a:gd name="T47" fmla="*/ 505 h 564"/>
                <a:gd name="T48" fmla="*/ 603 w 706"/>
                <a:gd name="T49" fmla="*/ 479 h 564"/>
                <a:gd name="T50" fmla="*/ 159 w 706"/>
                <a:gd name="T51" fmla="*/ 104 h 564"/>
                <a:gd name="T52" fmla="*/ 637 w 706"/>
                <a:gd name="T53" fmla="*/ 151 h 564"/>
                <a:gd name="T54" fmla="*/ 523 w 706"/>
                <a:gd name="T55" fmla="*/ 291 h 564"/>
                <a:gd name="T56" fmla="*/ 465 w 706"/>
                <a:gd name="T57" fmla="*/ 347 h 564"/>
                <a:gd name="T58" fmla="*/ 334 w 706"/>
                <a:gd name="T59" fmla="*/ 490 h 564"/>
                <a:gd name="T60" fmla="*/ 320 w 706"/>
                <a:gd name="T61" fmla="*/ 488 h 564"/>
                <a:gd name="T62" fmla="*/ 134 w 706"/>
                <a:gd name="T63" fmla="*/ 149 h 564"/>
                <a:gd name="T64" fmla="*/ 438 w 706"/>
                <a:gd name="T65" fmla="*/ 65 h 564"/>
                <a:gd name="T66" fmla="*/ 624 w 706"/>
                <a:gd name="T67" fmla="*/ 425 h 564"/>
                <a:gd name="T68" fmla="*/ 603 w 706"/>
                <a:gd name="T69" fmla="*/ 434 h 5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06" h="564">
                  <a:moveTo>
                    <a:pt x="503" y="38"/>
                  </a:moveTo>
                  <a:cubicBezTo>
                    <a:pt x="503" y="59"/>
                    <a:pt x="486" y="76"/>
                    <a:pt x="465" y="76"/>
                  </a:cubicBezTo>
                  <a:cubicBezTo>
                    <a:pt x="444" y="76"/>
                    <a:pt x="427" y="59"/>
                    <a:pt x="427" y="38"/>
                  </a:cubicBezTo>
                  <a:cubicBezTo>
                    <a:pt x="427" y="17"/>
                    <a:pt x="444" y="0"/>
                    <a:pt x="465" y="0"/>
                  </a:cubicBezTo>
                  <a:cubicBezTo>
                    <a:pt x="486" y="0"/>
                    <a:pt x="503" y="17"/>
                    <a:pt x="503" y="38"/>
                  </a:cubicBezTo>
                  <a:close/>
                  <a:moveTo>
                    <a:pt x="668" y="138"/>
                  </a:moveTo>
                  <a:cubicBezTo>
                    <a:pt x="647" y="138"/>
                    <a:pt x="630" y="155"/>
                    <a:pt x="630" y="176"/>
                  </a:cubicBezTo>
                  <a:cubicBezTo>
                    <a:pt x="630" y="197"/>
                    <a:pt x="647" y="214"/>
                    <a:pt x="668" y="214"/>
                  </a:cubicBezTo>
                  <a:cubicBezTo>
                    <a:pt x="689" y="214"/>
                    <a:pt x="706" y="197"/>
                    <a:pt x="706" y="176"/>
                  </a:cubicBezTo>
                  <a:cubicBezTo>
                    <a:pt x="706" y="155"/>
                    <a:pt x="689" y="138"/>
                    <a:pt x="668" y="138"/>
                  </a:cubicBezTo>
                  <a:close/>
                  <a:moveTo>
                    <a:pt x="492" y="276"/>
                  </a:moveTo>
                  <a:cubicBezTo>
                    <a:pt x="471" y="276"/>
                    <a:pt x="454" y="293"/>
                    <a:pt x="454" y="314"/>
                  </a:cubicBezTo>
                  <a:cubicBezTo>
                    <a:pt x="454" y="335"/>
                    <a:pt x="471" y="352"/>
                    <a:pt x="492" y="352"/>
                  </a:cubicBezTo>
                  <a:cubicBezTo>
                    <a:pt x="513" y="352"/>
                    <a:pt x="530" y="335"/>
                    <a:pt x="530" y="314"/>
                  </a:cubicBezTo>
                  <a:cubicBezTo>
                    <a:pt x="530" y="293"/>
                    <a:pt x="513" y="276"/>
                    <a:pt x="492" y="276"/>
                  </a:cubicBezTo>
                  <a:close/>
                  <a:moveTo>
                    <a:pt x="637" y="422"/>
                  </a:moveTo>
                  <a:cubicBezTo>
                    <a:pt x="616" y="422"/>
                    <a:pt x="599" y="440"/>
                    <a:pt x="599" y="461"/>
                  </a:cubicBezTo>
                  <a:cubicBezTo>
                    <a:pt x="599" y="482"/>
                    <a:pt x="616" y="499"/>
                    <a:pt x="637" y="499"/>
                  </a:cubicBezTo>
                  <a:cubicBezTo>
                    <a:pt x="658" y="499"/>
                    <a:pt x="675" y="482"/>
                    <a:pt x="675" y="461"/>
                  </a:cubicBezTo>
                  <a:cubicBezTo>
                    <a:pt x="675" y="440"/>
                    <a:pt x="658" y="422"/>
                    <a:pt x="637" y="422"/>
                  </a:cubicBezTo>
                  <a:close/>
                  <a:moveTo>
                    <a:pt x="320" y="488"/>
                  </a:moveTo>
                  <a:cubicBezTo>
                    <a:pt x="299" y="488"/>
                    <a:pt x="282" y="505"/>
                    <a:pt x="282" y="526"/>
                  </a:cubicBezTo>
                  <a:cubicBezTo>
                    <a:pt x="282" y="547"/>
                    <a:pt x="299" y="564"/>
                    <a:pt x="320" y="564"/>
                  </a:cubicBezTo>
                  <a:cubicBezTo>
                    <a:pt x="341" y="564"/>
                    <a:pt x="358" y="547"/>
                    <a:pt x="358" y="526"/>
                  </a:cubicBezTo>
                  <a:cubicBezTo>
                    <a:pt x="358" y="505"/>
                    <a:pt x="341" y="488"/>
                    <a:pt x="320" y="488"/>
                  </a:cubicBezTo>
                  <a:close/>
                  <a:moveTo>
                    <a:pt x="38" y="338"/>
                  </a:moveTo>
                  <a:cubicBezTo>
                    <a:pt x="17" y="338"/>
                    <a:pt x="0" y="355"/>
                    <a:pt x="0" y="376"/>
                  </a:cubicBezTo>
                  <a:cubicBezTo>
                    <a:pt x="0" y="398"/>
                    <a:pt x="17" y="415"/>
                    <a:pt x="38" y="415"/>
                  </a:cubicBezTo>
                  <a:cubicBezTo>
                    <a:pt x="59" y="415"/>
                    <a:pt x="76" y="398"/>
                    <a:pt x="76" y="376"/>
                  </a:cubicBezTo>
                  <a:cubicBezTo>
                    <a:pt x="76" y="355"/>
                    <a:pt x="59" y="338"/>
                    <a:pt x="38" y="338"/>
                  </a:cubicBezTo>
                  <a:close/>
                  <a:moveTo>
                    <a:pt x="296" y="167"/>
                  </a:moveTo>
                  <a:cubicBezTo>
                    <a:pt x="275" y="167"/>
                    <a:pt x="258" y="184"/>
                    <a:pt x="258" y="205"/>
                  </a:cubicBezTo>
                  <a:cubicBezTo>
                    <a:pt x="258" y="226"/>
                    <a:pt x="275" y="243"/>
                    <a:pt x="296" y="243"/>
                  </a:cubicBezTo>
                  <a:cubicBezTo>
                    <a:pt x="317" y="243"/>
                    <a:pt x="334" y="226"/>
                    <a:pt x="334" y="205"/>
                  </a:cubicBezTo>
                  <a:cubicBezTo>
                    <a:pt x="334" y="184"/>
                    <a:pt x="317" y="167"/>
                    <a:pt x="296" y="167"/>
                  </a:cubicBezTo>
                  <a:close/>
                  <a:moveTo>
                    <a:pt x="120" y="75"/>
                  </a:moveTo>
                  <a:cubicBezTo>
                    <a:pt x="99" y="75"/>
                    <a:pt x="82" y="93"/>
                    <a:pt x="82" y="114"/>
                  </a:cubicBezTo>
                  <a:cubicBezTo>
                    <a:pt x="82" y="135"/>
                    <a:pt x="99" y="152"/>
                    <a:pt x="120" y="152"/>
                  </a:cubicBezTo>
                  <a:cubicBezTo>
                    <a:pt x="142" y="152"/>
                    <a:pt x="159" y="135"/>
                    <a:pt x="159" y="114"/>
                  </a:cubicBezTo>
                  <a:cubicBezTo>
                    <a:pt x="159" y="93"/>
                    <a:pt x="142" y="75"/>
                    <a:pt x="120" y="75"/>
                  </a:cubicBezTo>
                  <a:close/>
                  <a:moveTo>
                    <a:pt x="153" y="133"/>
                  </a:moveTo>
                  <a:cubicBezTo>
                    <a:pt x="258" y="188"/>
                    <a:pt x="258" y="188"/>
                    <a:pt x="258" y="188"/>
                  </a:cubicBezTo>
                  <a:moveTo>
                    <a:pt x="328" y="225"/>
                  </a:moveTo>
                  <a:cubicBezTo>
                    <a:pt x="460" y="294"/>
                    <a:pt x="460" y="294"/>
                    <a:pt x="460" y="294"/>
                  </a:cubicBezTo>
                  <a:moveTo>
                    <a:pt x="454" y="314"/>
                  </a:moveTo>
                  <a:cubicBezTo>
                    <a:pt x="76" y="376"/>
                    <a:pt x="76" y="376"/>
                    <a:pt x="76" y="376"/>
                  </a:cubicBezTo>
                  <a:moveTo>
                    <a:pt x="71" y="395"/>
                  </a:moveTo>
                  <a:cubicBezTo>
                    <a:pt x="288" y="505"/>
                    <a:pt x="288" y="505"/>
                    <a:pt x="288" y="505"/>
                  </a:cubicBezTo>
                  <a:moveTo>
                    <a:pt x="358" y="526"/>
                  </a:moveTo>
                  <a:cubicBezTo>
                    <a:pt x="603" y="479"/>
                    <a:pt x="603" y="479"/>
                    <a:pt x="603" y="479"/>
                  </a:cubicBezTo>
                  <a:moveTo>
                    <a:pt x="427" y="38"/>
                  </a:moveTo>
                  <a:cubicBezTo>
                    <a:pt x="159" y="104"/>
                    <a:pt x="159" y="104"/>
                    <a:pt x="159" y="104"/>
                  </a:cubicBezTo>
                  <a:moveTo>
                    <a:pt x="497" y="59"/>
                  </a:moveTo>
                  <a:cubicBezTo>
                    <a:pt x="637" y="151"/>
                    <a:pt x="637" y="151"/>
                    <a:pt x="637" y="151"/>
                  </a:cubicBezTo>
                  <a:moveTo>
                    <a:pt x="637" y="198"/>
                  </a:moveTo>
                  <a:cubicBezTo>
                    <a:pt x="523" y="291"/>
                    <a:pt x="523" y="291"/>
                    <a:pt x="523" y="291"/>
                  </a:cubicBezTo>
                  <a:moveTo>
                    <a:pt x="346" y="497"/>
                  </a:moveTo>
                  <a:cubicBezTo>
                    <a:pt x="465" y="347"/>
                    <a:pt x="465" y="347"/>
                    <a:pt x="465" y="347"/>
                  </a:cubicBezTo>
                  <a:moveTo>
                    <a:pt x="447" y="76"/>
                  </a:moveTo>
                  <a:cubicBezTo>
                    <a:pt x="334" y="490"/>
                    <a:pt x="334" y="490"/>
                    <a:pt x="334" y="490"/>
                  </a:cubicBezTo>
                  <a:moveTo>
                    <a:pt x="296" y="243"/>
                  </a:moveTo>
                  <a:cubicBezTo>
                    <a:pt x="320" y="488"/>
                    <a:pt x="320" y="488"/>
                    <a:pt x="320" y="488"/>
                  </a:cubicBezTo>
                  <a:moveTo>
                    <a:pt x="305" y="488"/>
                  </a:moveTo>
                  <a:cubicBezTo>
                    <a:pt x="134" y="149"/>
                    <a:pt x="134" y="149"/>
                    <a:pt x="134" y="149"/>
                  </a:cubicBezTo>
                  <a:moveTo>
                    <a:pt x="323" y="179"/>
                  </a:moveTo>
                  <a:cubicBezTo>
                    <a:pt x="438" y="65"/>
                    <a:pt x="438" y="65"/>
                    <a:pt x="438" y="65"/>
                  </a:cubicBezTo>
                  <a:moveTo>
                    <a:pt x="481" y="76"/>
                  </a:moveTo>
                  <a:cubicBezTo>
                    <a:pt x="624" y="425"/>
                    <a:pt x="624" y="425"/>
                    <a:pt x="624" y="425"/>
                  </a:cubicBezTo>
                  <a:moveTo>
                    <a:pt x="514" y="347"/>
                  </a:moveTo>
                  <a:cubicBezTo>
                    <a:pt x="603" y="434"/>
                    <a:pt x="603" y="434"/>
                    <a:pt x="603" y="434"/>
                  </a:cubicBezTo>
                </a:path>
              </a:pathLst>
            </a:custGeom>
            <a:noFill/>
            <a:ln w="19050" cap="sq">
              <a:solidFill>
                <a:schemeClr val="tx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6889393" y="4253799"/>
            <a:ext cx="899926" cy="1280894"/>
            <a:chOff x="8261009" y="4277245"/>
            <a:chExt cx="899926" cy="1280894"/>
          </a:xfrm>
        </p:grpSpPr>
        <p:grpSp>
          <p:nvGrpSpPr>
            <p:cNvPr id="53" name="Group 52"/>
            <p:cNvGrpSpPr/>
            <p:nvPr/>
          </p:nvGrpSpPr>
          <p:grpSpPr>
            <a:xfrm>
              <a:off x="8261009" y="4277245"/>
              <a:ext cx="899926" cy="1280894"/>
              <a:chOff x="8235754" y="544934"/>
              <a:chExt cx="899926" cy="1280894"/>
            </a:xfrm>
          </p:grpSpPr>
          <p:sp>
            <p:nvSpPr>
              <p:cNvPr id="54" name="Oval 53"/>
              <p:cNvSpPr/>
              <p:nvPr/>
            </p:nvSpPr>
            <p:spPr bwMode="auto">
              <a:xfrm>
                <a:off x="8319090" y="544934"/>
                <a:ext cx="744209" cy="744209"/>
              </a:xfrm>
              <a:prstGeom prst="ellipse">
                <a:avLst/>
              </a:prstGeom>
              <a:noFill/>
              <a:ln w="19050">
                <a:solidFill>
                  <a:schemeClr val="tx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err="1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55" name="TextBox 54"/>
              <p:cNvSpPr txBox="1"/>
              <p:nvPr/>
            </p:nvSpPr>
            <p:spPr>
              <a:xfrm>
                <a:off x="8235754" y="1308763"/>
                <a:ext cx="899926" cy="517065"/>
              </a:xfrm>
              <a:prstGeom prst="rect">
                <a:avLst/>
              </a:prstGeom>
              <a:noFill/>
            </p:spPr>
            <p:txBody>
              <a:bodyPr wrap="none" lIns="182880" tIns="146304" rIns="182880" bIns="146304" rtlCol="0">
                <a:spAutoFit/>
              </a:bodyPr>
              <a:lstStyle/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600" dirty="0" smtClean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Vision</a:t>
                </a:r>
              </a:p>
            </p:txBody>
          </p:sp>
        </p:grpSp>
        <p:sp>
          <p:nvSpPr>
            <p:cNvPr id="60" name="Eye" title="Icon of an eye">
              <a:extLst>
                <a:ext uri="{FF2B5EF4-FFF2-40B4-BE49-F238E27FC236}">
                  <a16:creationId xmlns:a16="http://schemas.microsoft.com/office/drawing/2014/main" xmlns="" id="{26938F20-F7DA-44B2-A13A-ACCAE9513258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8471481" y="4497171"/>
              <a:ext cx="502920" cy="277671"/>
            </a:xfrm>
            <a:custGeom>
              <a:avLst/>
              <a:gdLst>
                <a:gd name="T0" fmla="*/ 3 w 346"/>
                <a:gd name="T1" fmla="*/ 91 h 190"/>
                <a:gd name="T2" fmla="*/ 173 w 346"/>
                <a:gd name="T3" fmla="*/ 0 h 190"/>
                <a:gd name="T4" fmla="*/ 346 w 346"/>
                <a:gd name="T5" fmla="*/ 95 h 190"/>
                <a:gd name="T6" fmla="*/ 173 w 346"/>
                <a:gd name="T7" fmla="*/ 190 h 190"/>
                <a:gd name="T8" fmla="*/ 6 w 346"/>
                <a:gd name="T9" fmla="*/ 102 h 190"/>
                <a:gd name="T10" fmla="*/ 0 w 346"/>
                <a:gd name="T11" fmla="*/ 95 h 190"/>
                <a:gd name="T12" fmla="*/ 3 w 346"/>
                <a:gd name="T13" fmla="*/ 91 h 190"/>
                <a:gd name="T14" fmla="*/ 173 w 346"/>
                <a:gd name="T15" fmla="*/ 0 h 190"/>
                <a:gd name="T16" fmla="*/ 73 w 346"/>
                <a:gd name="T17" fmla="*/ 95 h 190"/>
                <a:gd name="T18" fmla="*/ 173 w 346"/>
                <a:gd name="T19" fmla="*/ 190 h 190"/>
                <a:gd name="T20" fmla="*/ 273 w 346"/>
                <a:gd name="T21" fmla="*/ 95 h 190"/>
                <a:gd name="T22" fmla="*/ 173 w 346"/>
                <a:gd name="T23" fmla="*/ 0 h 190"/>
                <a:gd name="T24" fmla="*/ 173 w 346"/>
                <a:gd name="T25" fmla="*/ 56 h 190"/>
                <a:gd name="T26" fmla="*/ 134 w 346"/>
                <a:gd name="T27" fmla="*/ 95 h 190"/>
                <a:gd name="T28" fmla="*/ 173 w 346"/>
                <a:gd name="T29" fmla="*/ 135 h 190"/>
                <a:gd name="T30" fmla="*/ 213 w 346"/>
                <a:gd name="T31" fmla="*/ 95 h 190"/>
                <a:gd name="T32" fmla="*/ 173 w 346"/>
                <a:gd name="T33" fmla="*/ 56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46" h="190">
                  <a:moveTo>
                    <a:pt x="3" y="91"/>
                  </a:moveTo>
                  <a:cubicBezTo>
                    <a:pt x="17" y="73"/>
                    <a:pt x="77" y="0"/>
                    <a:pt x="173" y="0"/>
                  </a:cubicBezTo>
                  <a:cubicBezTo>
                    <a:pt x="283" y="0"/>
                    <a:pt x="346" y="95"/>
                    <a:pt x="346" y="95"/>
                  </a:cubicBezTo>
                  <a:cubicBezTo>
                    <a:pt x="346" y="95"/>
                    <a:pt x="283" y="190"/>
                    <a:pt x="173" y="190"/>
                  </a:cubicBezTo>
                  <a:cubicBezTo>
                    <a:pt x="82" y="190"/>
                    <a:pt x="23" y="125"/>
                    <a:pt x="6" y="102"/>
                  </a:cubicBezTo>
                  <a:cubicBezTo>
                    <a:pt x="2" y="98"/>
                    <a:pt x="0" y="95"/>
                    <a:pt x="0" y="95"/>
                  </a:cubicBezTo>
                  <a:cubicBezTo>
                    <a:pt x="0" y="95"/>
                    <a:pt x="1" y="94"/>
                    <a:pt x="3" y="91"/>
                  </a:cubicBezTo>
                  <a:close/>
                  <a:moveTo>
                    <a:pt x="173" y="0"/>
                  </a:moveTo>
                  <a:cubicBezTo>
                    <a:pt x="118" y="0"/>
                    <a:pt x="73" y="42"/>
                    <a:pt x="73" y="95"/>
                  </a:cubicBezTo>
                  <a:cubicBezTo>
                    <a:pt x="73" y="148"/>
                    <a:pt x="118" y="190"/>
                    <a:pt x="173" y="190"/>
                  </a:cubicBezTo>
                  <a:cubicBezTo>
                    <a:pt x="228" y="190"/>
                    <a:pt x="273" y="148"/>
                    <a:pt x="273" y="95"/>
                  </a:cubicBezTo>
                  <a:cubicBezTo>
                    <a:pt x="273" y="42"/>
                    <a:pt x="228" y="0"/>
                    <a:pt x="173" y="0"/>
                  </a:cubicBezTo>
                  <a:close/>
                  <a:moveTo>
                    <a:pt x="173" y="56"/>
                  </a:moveTo>
                  <a:cubicBezTo>
                    <a:pt x="151" y="56"/>
                    <a:pt x="134" y="73"/>
                    <a:pt x="134" y="95"/>
                  </a:cubicBezTo>
                  <a:cubicBezTo>
                    <a:pt x="134" y="117"/>
                    <a:pt x="151" y="135"/>
                    <a:pt x="173" y="135"/>
                  </a:cubicBezTo>
                  <a:cubicBezTo>
                    <a:pt x="195" y="135"/>
                    <a:pt x="213" y="117"/>
                    <a:pt x="213" y="95"/>
                  </a:cubicBezTo>
                  <a:cubicBezTo>
                    <a:pt x="213" y="73"/>
                    <a:pt x="195" y="56"/>
                    <a:pt x="173" y="56"/>
                  </a:cubicBezTo>
                  <a:close/>
                </a:path>
              </a:pathLst>
            </a:custGeom>
            <a:noFill/>
            <a:ln w="19050" cap="sq">
              <a:solidFill>
                <a:schemeClr val="tx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6834890" y="2908165"/>
            <a:ext cx="1008931" cy="1280894"/>
            <a:chOff x="8206506" y="2968140"/>
            <a:chExt cx="1008931" cy="1280894"/>
          </a:xfrm>
        </p:grpSpPr>
        <p:grpSp>
          <p:nvGrpSpPr>
            <p:cNvPr id="50" name="Group 49"/>
            <p:cNvGrpSpPr/>
            <p:nvPr/>
          </p:nvGrpSpPr>
          <p:grpSpPr>
            <a:xfrm>
              <a:off x="8206506" y="2968140"/>
              <a:ext cx="1008931" cy="1280894"/>
              <a:chOff x="8181251" y="544934"/>
              <a:chExt cx="1008931" cy="1280894"/>
            </a:xfrm>
          </p:grpSpPr>
          <p:sp>
            <p:nvSpPr>
              <p:cNvPr id="51" name="Oval 50"/>
              <p:cNvSpPr/>
              <p:nvPr/>
            </p:nvSpPr>
            <p:spPr bwMode="auto">
              <a:xfrm>
                <a:off x="8319090" y="544934"/>
                <a:ext cx="744209" cy="744209"/>
              </a:xfrm>
              <a:prstGeom prst="ellipse">
                <a:avLst/>
              </a:prstGeom>
              <a:noFill/>
              <a:ln w="19050">
                <a:solidFill>
                  <a:schemeClr val="tx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err="1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52" name="TextBox 51"/>
              <p:cNvSpPr txBox="1"/>
              <p:nvPr/>
            </p:nvSpPr>
            <p:spPr>
              <a:xfrm>
                <a:off x="8181251" y="1308763"/>
                <a:ext cx="1008931" cy="517065"/>
              </a:xfrm>
              <a:prstGeom prst="rect">
                <a:avLst/>
              </a:prstGeom>
              <a:noFill/>
            </p:spPr>
            <p:txBody>
              <a:bodyPr wrap="none" lIns="182880" tIns="146304" rIns="182880" bIns="146304" rtlCol="0">
                <a:spAutoFit/>
              </a:bodyPr>
              <a:lstStyle/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600" dirty="0" smtClean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Speech</a:t>
                </a:r>
              </a:p>
            </p:txBody>
          </p:sp>
        </p:grpSp>
        <p:sp>
          <p:nvSpPr>
            <p:cNvPr id="61" name="Microsoft_E720" title="Icon of a microphone">
              <a:extLst>
                <a:ext uri="{FF2B5EF4-FFF2-40B4-BE49-F238E27FC236}">
                  <a16:creationId xmlns:a16="http://schemas.microsoft.com/office/drawing/2014/main" xmlns="" id="{1D800E4A-CBB8-41CC-ADB2-D40BAD9E402A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8588189" y="3173845"/>
              <a:ext cx="243722" cy="365760"/>
            </a:xfrm>
            <a:custGeom>
              <a:avLst/>
              <a:gdLst>
                <a:gd name="T0" fmla="*/ 1250 w 2500"/>
                <a:gd name="T1" fmla="*/ 3251 h 3751"/>
                <a:gd name="T2" fmla="*/ 1250 w 2500"/>
                <a:gd name="T3" fmla="*/ 3751 h 3751"/>
                <a:gd name="T4" fmla="*/ 1875 w 2500"/>
                <a:gd name="T5" fmla="*/ 3750 h 3751"/>
                <a:gd name="T6" fmla="*/ 625 w 2500"/>
                <a:gd name="T7" fmla="*/ 3750 h 3751"/>
                <a:gd name="T8" fmla="*/ 2000 w 2500"/>
                <a:gd name="T9" fmla="*/ 2547 h 3751"/>
                <a:gd name="T10" fmla="*/ 2000 w 2500"/>
                <a:gd name="T11" fmla="*/ 203 h 3751"/>
                <a:gd name="T12" fmla="*/ 1797 w 2500"/>
                <a:gd name="T13" fmla="*/ 0 h 3751"/>
                <a:gd name="T14" fmla="*/ 703 w 2500"/>
                <a:gd name="T15" fmla="*/ 0 h 3751"/>
                <a:gd name="T16" fmla="*/ 500 w 2500"/>
                <a:gd name="T17" fmla="*/ 203 h 3751"/>
                <a:gd name="T18" fmla="*/ 500 w 2500"/>
                <a:gd name="T19" fmla="*/ 2547 h 3751"/>
                <a:gd name="T20" fmla="*/ 703 w 2500"/>
                <a:gd name="T21" fmla="*/ 2750 h 3751"/>
                <a:gd name="T22" fmla="*/ 1797 w 2500"/>
                <a:gd name="T23" fmla="*/ 2750 h 3751"/>
                <a:gd name="T24" fmla="*/ 2000 w 2500"/>
                <a:gd name="T25" fmla="*/ 2547 h 3751"/>
                <a:gd name="T26" fmla="*/ 0 w 2500"/>
                <a:gd name="T27" fmla="*/ 1875 h 3751"/>
                <a:gd name="T28" fmla="*/ 0 w 2500"/>
                <a:gd name="T29" fmla="*/ 2582 h 3751"/>
                <a:gd name="T30" fmla="*/ 668 w 2500"/>
                <a:gd name="T31" fmla="*/ 3250 h 3751"/>
                <a:gd name="T32" fmla="*/ 1832 w 2500"/>
                <a:gd name="T33" fmla="*/ 3250 h 3751"/>
                <a:gd name="T34" fmla="*/ 2500 w 2500"/>
                <a:gd name="T35" fmla="*/ 2582 h 3751"/>
                <a:gd name="T36" fmla="*/ 2500 w 2500"/>
                <a:gd name="T37" fmla="*/ 1875 h 37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500" h="3751">
                  <a:moveTo>
                    <a:pt x="1250" y="3251"/>
                  </a:moveTo>
                  <a:cubicBezTo>
                    <a:pt x="1250" y="3751"/>
                    <a:pt x="1250" y="3751"/>
                    <a:pt x="1250" y="3751"/>
                  </a:cubicBezTo>
                  <a:moveTo>
                    <a:pt x="1875" y="3750"/>
                  </a:moveTo>
                  <a:cubicBezTo>
                    <a:pt x="625" y="3750"/>
                    <a:pt x="625" y="3750"/>
                    <a:pt x="625" y="3750"/>
                  </a:cubicBezTo>
                  <a:moveTo>
                    <a:pt x="2000" y="2547"/>
                  </a:moveTo>
                  <a:cubicBezTo>
                    <a:pt x="2000" y="203"/>
                    <a:pt x="2000" y="203"/>
                    <a:pt x="2000" y="203"/>
                  </a:cubicBezTo>
                  <a:cubicBezTo>
                    <a:pt x="2000" y="91"/>
                    <a:pt x="1909" y="0"/>
                    <a:pt x="1797" y="0"/>
                  </a:cubicBezTo>
                  <a:cubicBezTo>
                    <a:pt x="703" y="0"/>
                    <a:pt x="703" y="0"/>
                    <a:pt x="703" y="0"/>
                  </a:cubicBezTo>
                  <a:cubicBezTo>
                    <a:pt x="591" y="0"/>
                    <a:pt x="500" y="91"/>
                    <a:pt x="500" y="203"/>
                  </a:cubicBezTo>
                  <a:cubicBezTo>
                    <a:pt x="500" y="2547"/>
                    <a:pt x="500" y="2547"/>
                    <a:pt x="500" y="2547"/>
                  </a:cubicBezTo>
                  <a:cubicBezTo>
                    <a:pt x="500" y="2659"/>
                    <a:pt x="591" y="2750"/>
                    <a:pt x="703" y="2750"/>
                  </a:cubicBezTo>
                  <a:cubicBezTo>
                    <a:pt x="1797" y="2750"/>
                    <a:pt x="1797" y="2750"/>
                    <a:pt x="1797" y="2750"/>
                  </a:cubicBezTo>
                  <a:cubicBezTo>
                    <a:pt x="1909" y="2750"/>
                    <a:pt x="2000" y="2659"/>
                    <a:pt x="2000" y="2547"/>
                  </a:cubicBezTo>
                  <a:close/>
                  <a:moveTo>
                    <a:pt x="0" y="1875"/>
                  </a:moveTo>
                  <a:cubicBezTo>
                    <a:pt x="0" y="2582"/>
                    <a:pt x="0" y="2582"/>
                    <a:pt x="0" y="2582"/>
                  </a:cubicBezTo>
                  <a:cubicBezTo>
                    <a:pt x="0" y="2951"/>
                    <a:pt x="299" y="3250"/>
                    <a:pt x="668" y="3250"/>
                  </a:cubicBezTo>
                  <a:cubicBezTo>
                    <a:pt x="1832" y="3250"/>
                    <a:pt x="1832" y="3250"/>
                    <a:pt x="1832" y="3250"/>
                  </a:cubicBezTo>
                  <a:cubicBezTo>
                    <a:pt x="2201" y="3250"/>
                    <a:pt x="2500" y="2951"/>
                    <a:pt x="2500" y="2582"/>
                  </a:cubicBezTo>
                  <a:cubicBezTo>
                    <a:pt x="2500" y="1875"/>
                    <a:pt x="2500" y="1875"/>
                    <a:pt x="2500" y="1875"/>
                  </a:cubicBezTo>
                </a:path>
              </a:pathLst>
            </a:custGeom>
            <a:noFill/>
            <a:ln w="19050" cap="sq">
              <a:solidFill>
                <a:schemeClr val="tx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</a:endParaRPr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6720277" y="303038"/>
            <a:ext cx="1238159" cy="1280894"/>
            <a:chOff x="8091893" y="349930"/>
            <a:chExt cx="1238159" cy="1280894"/>
          </a:xfrm>
        </p:grpSpPr>
        <p:grpSp>
          <p:nvGrpSpPr>
            <p:cNvPr id="46" name="Group 45"/>
            <p:cNvGrpSpPr/>
            <p:nvPr/>
          </p:nvGrpSpPr>
          <p:grpSpPr>
            <a:xfrm>
              <a:off x="8091893" y="349930"/>
              <a:ext cx="1238159" cy="1280894"/>
              <a:chOff x="8066638" y="544934"/>
              <a:chExt cx="1238159" cy="1280894"/>
            </a:xfrm>
          </p:grpSpPr>
          <p:sp>
            <p:nvSpPr>
              <p:cNvPr id="38" name="Oval 37"/>
              <p:cNvSpPr/>
              <p:nvPr/>
            </p:nvSpPr>
            <p:spPr bwMode="auto">
              <a:xfrm>
                <a:off x="8319090" y="544934"/>
                <a:ext cx="744209" cy="744209"/>
              </a:xfrm>
              <a:prstGeom prst="ellipse">
                <a:avLst/>
              </a:prstGeom>
              <a:noFill/>
              <a:ln w="19050">
                <a:solidFill>
                  <a:schemeClr val="tx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err="1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8066638" y="1308763"/>
                <a:ext cx="1238159" cy="517065"/>
              </a:xfrm>
              <a:prstGeom prst="rect">
                <a:avLst/>
              </a:prstGeom>
              <a:noFill/>
            </p:spPr>
            <p:txBody>
              <a:bodyPr wrap="none" lIns="182880" tIns="146304" rIns="182880" bIns="146304" rtlCol="0">
                <a:spAutoFit/>
              </a:bodyPr>
              <a:lstStyle/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600" dirty="0" smtClean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Language</a:t>
                </a:r>
              </a:p>
            </p:txBody>
          </p:sp>
        </p:grpSp>
        <p:sp>
          <p:nvSpPr>
            <p:cNvPr id="62" name="Characters_E8C1" title="Icon of the letter A and a letter in another language">
              <a:extLst>
                <a:ext uri="{FF2B5EF4-FFF2-40B4-BE49-F238E27FC236}">
                  <a16:creationId xmlns:a16="http://schemas.microsoft.com/office/drawing/2014/main" xmlns="" id="{DD9EFE0F-BFF2-4EDD-8749-842AAF378516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8521286" y="534280"/>
              <a:ext cx="354584" cy="365760"/>
            </a:xfrm>
            <a:custGeom>
              <a:avLst/>
              <a:gdLst>
                <a:gd name="T0" fmla="*/ 0 w 3316"/>
                <a:gd name="T1" fmla="*/ 3423 h 3423"/>
                <a:gd name="T2" fmla="*/ 358 w 3316"/>
                <a:gd name="T3" fmla="*/ 2923 h 3423"/>
                <a:gd name="T4" fmla="*/ 1329 w 3316"/>
                <a:gd name="T5" fmla="*/ 3423 h 3423"/>
                <a:gd name="T6" fmla="*/ 878 w 3316"/>
                <a:gd name="T7" fmla="*/ 1499 h 3423"/>
                <a:gd name="T8" fmla="*/ 416 w 3316"/>
                <a:gd name="T9" fmla="*/ 2749 h 3423"/>
                <a:gd name="T10" fmla="*/ 1104 w 3316"/>
                <a:gd name="T11" fmla="*/ 2749 h 3423"/>
                <a:gd name="T12" fmla="*/ 1252 w 3316"/>
                <a:gd name="T13" fmla="*/ 491 h 3423"/>
                <a:gd name="T14" fmla="*/ 1247 w 3316"/>
                <a:gd name="T15" fmla="*/ 252 h 3423"/>
                <a:gd name="T16" fmla="*/ 2140 w 3316"/>
                <a:gd name="T17" fmla="*/ 257 h 3423"/>
                <a:gd name="T18" fmla="*/ 2130 w 3316"/>
                <a:gd name="T19" fmla="*/ 0 h 3423"/>
                <a:gd name="T20" fmla="*/ 2339 w 3316"/>
                <a:gd name="T21" fmla="*/ 30 h 3423"/>
                <a:gd name="T22" fmla="*/ 2337 w 3316"/>
                <a:gd name="T23" fmla="*/ 34 h 3423"/>
                <a:gd name="T24" fmla="*/ 2324 w 3316"/>
                <a:gd name="T25" fmla="*/ 257 h 3423"/>
                <a:gd name="T26" fmla="*/ 3258 w 3316"/>
                <a:gd name="T27" fmla="*/ 252 h 3423"/>
                <a:gd name="T28" fmla="*/ 3254 w 3316"/>
                <a:gd name="T29" fmla="*/ 491 h 3423"/>
                <a:gd name="T30" fmla="*/ 3073 w 3316"/>
                <a:gd name="T31" fmla="*/ 764 h 3423"/>
                <a:gd name="T32" fmla="*/ 1431 w 3316"/>
                <a:gd name="T33" fmla="*/ 408 h 3423"/>
                <a:gd name="T34" fmla="*/ 1247 w 3316"/>
                <a:gd name="T35" fmla="*/ 767 h 3423"/>
                <a:gd name="T36" fmla="*/ 2351 w 3316"/>
                <a:gd name="T37" fmla="*/ 1475 h 3423"/>
                <a:gd name="T38" fmla="*/ 2359 w 3316"/>
                <a:gd name="T39" fmla="*/ 1983 h 3423"/>
                <a:gd name="T40" fmla="*/ 1943 w 3316"/>
                <a:gd name="T41" fmla="*/ 2173 h 3423"/>
                <a:gd name="T42" fmla="*/ 1884 w 3316"/>
                <a:gd name="T43" fmla="*/ 2125 h 3423"/>
                <a:gd name="T44" fmla="*/ 2033 w 3316"/>
                <a:gd name="T45" fmla="*/ 2002 h 3423"/>
                <a:gd name="T46" fmla="*/ 2167 w 3316"/>
                <a:gd name="T47" fmla="*/ 1884 h 3423"/>
                <a:gd name="T48" fmla="*/ 1506 w 3316"/>
                <a:gd name="T49" fmla="*/ 1475 h 3423"/>
                <a:gd name="T50" fmla="*/ 1204 w 3316"/>
                <a:gd name="T51" fmla="*/ 1311 h 3423"/>
                <a:gd name="T52" fmla="*/ 2169 w 3316"/>
                <a:gd name="T53" fmla="*/ 1315 h 3423"/>
                <a:gd name="T54" fmla="*/ 2157 w 3316"/>
                <a:gd name="T55" fmla="*/ 1114 h 3423"/>
                <a:gd name="T56" fmla="*/ 2290 w 3316"/>
                <a:gd name="T57" fmla="*/ 1128 h 3423"/>
                <a:gd name="T58" fmla="*/ 2564 w 3316"/>
                <a:gd name="T59" fmla="*/ 902 h 3423"/>
                <a:gd name="T60" fmla="*/ 1936 w 3316"/>
                <a:gd name="T61" fmla="*/ 836 h 3423"/>
                <a:gd name="T62" fmla="*/ 1620 w 3316"/>
                <a:gd name="T63" fmla="*/ 678 h 3423"/>
                <a:gd name="T64" fmla="*/ 2664 w 3316"/>
                <a:gd name="T65" fmla="*/ 682 h 3423"/>
                <a:gd name="T66" fmla="*/ 2755 w 3316"/>
                <a:gd name="T67" fmla="*/ 670 h 3423"/>
                <a:gd name="T68" fmla="*/ 2846 w 3316"/>
                <a:gd name="T69" fmla="*/ 730 h 3423"/>
                <a:gd name="T70" fmla="*/ 2892 w 3316"/>
                <a:gd name="T71" fmla="*/ 832 h 3423"/>
                <a:gd name="T72" fmla="*/ 2783 w 3316"/>
                <a:gd name="T73" fmla="*/ 912 h 3423"/>
                <a:gd name="T74" fmla="*/ 2351 w 3316"/>
                <a:gd name="T75" fmla="*/ 1235 h 3423"/>
                <a:gd name="T76" fmla="*/ 3015 w 3316"/>
                <a:gd name="T77" fmla="*/ 1315 h 3423"/>
                <a:gd name="T78" fmla="*/ 3316 w 3316"/>
                <a:gd name="T79" fmla="*/ 1480 h 3423"/>
                <a:gd name="T80" fmla="*/ 2351 w 3316"/>
                <a:gd name="T81" fmla="*/ 1475 h 3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16" h="3423">
                  <a:moveTo>
                    <a:pt x="642" y="1499"/>
                  </a:moveTo>
                  <a:cubicBezTo>
                    <a:pt x="0" y="3423"/>
                    <a:pt x="0" y="3423"/>
                    <a:pt x="0" y="3423"/>
                  </a:cubicBezTo>
                  <a:cubicBezTo>
                    <a:pt x="191" y="3423"/>
                    <a:pt x="191" y="3423"/>
                    <a:pt x="191" y="3423"/>
                  </a:cubicBezTo>
                  <a:cubicBezTo>
                    <a:pt x="358" y="2923"/>
                    <a:pt x="358" y="2923"/>
                    <a:pt x="358" y="2923"/>
                  </a:cubicBezTo>
                  <a:cubicBezTo>
                    <a:pt x="1162" y="2923"/>
                    <a:pt x="1162" y="2923"/>
                    <a:pt x="1162" y="2923"/>
                  </a:cubicBezTo>
                  <a:cubicBezTo>
                    <a:pt x="1329" y="3423"/>
                    <a:pt x="1329" y="3423"/>
                    <a:pt x="1329" y="3423"/>
                  </a:cubicBezTo>
                  <a:cubicBezTo>
                    <a:pt x="1520" y="3423"/>
                    <a:pt x="1520" y="3423"/>
                    <a:pt x="1520" y="3423"/>
                  </a:cubicBezTo>
                  <a:cubicBezTo>
                    <a:pt x="878" y="1499"/>
                    <a:pt x="878" y="1499"/>
                    <a:pt x="878" y="1499"/>
                  </a:cubicBezTo>
                  <a:lnTo>
                    <a:pt x="642" y="1499"/>
                  </a:lnTo>
                  <a:close/>
                  <a:moveTo>
                    <a:pt x="416" y="2749"/>
                  </a:moveTo>
                  <a:cubicBezTo>
                    <a:pt x="760" y="1716"/>
                    <a:pt x="760" y="1716"/>
                    <a:pt x="760" y="1716"/>
                  </a:cubicBezTo>
                  <a:cubicBezTo>
                    <a:pt x="1104" y="2749"/>
                    <a:pt x="1104" y="2749"/>
                    <a:pt x="1104" y="2749"/>
                  </a:cubicBezTo>
                  <a:lnTo>
                    <a:pt x="416" y="2749"/>
                  </a:lnTo>
                  <a:close/>
                  <a:moveTo>
                    <a:pt x="1252" y="491"/>
                  </a:moveTo>
                  <a:cubicBezTo>
                    <a:pt x="1252" y="399"/>
                    <a:pt x="1252" y="399"/>
                    <a:pt x="1252" y="399"/>
                  </a:cubicBezTo>
                  <a:cubicBezTo>
                    <a:pt x="1247" y="252"/>
                    <a:pt x="1247" y="252"/>
                    <a:pt x="1247" y="252"/>
                  </a:cubicBezTo>
                  <a:cubicBezTo>
                    <a:pt x="1563" y="257"/>
                    <a:pt x="1563" y="257"/>
                    <a:pt x="1563" y="257"/>
                  </a:cubicBezTo>
                  <a:cubicBezTo>
                    <a:pt x="2140" y="257"/>
                    <a:pt x="2140" y="257"/>
                    <a:pt x="2140" y="257"/>
                  </a:cubicBezTo>
                  <a:cubicBezTo>
                    <a:pt x="2140" y="197"/>
                    <a:pt x="2140" y="197"/>
                    <a:pt x="2140" y="197"/>
                  </a:cubicBezTo>
                  <a:cubicBezTo>
                    <a:pt x="2140" y="114"/>
                    <a:pt x="2137" y="49"/>
                    <a:pt x="2130" y="0"/>
                  </a:cubicBezTo>
                  <a:cubicBezTo>
                    <a:pt x="2197" y="1"/>
                    <a:pt x="2270" y="5"/>
                    <a:pt x="2347" y="11"/>
                  </a:cubicBezTo>
                  <a:cubicBezTo>
                    <a:pt x="2345" y="16"/>
                    <a:pt x="2343" y="22"/>
                    <a:pt x="2339" y="30"/>
                  </a:cubicBezTo>
                  <a:cubicBezTo>
                    <a:pt x="2338" y="32"/>
                    <a:pt x="2338" y="32"/>
                    <a:pt x="2338" y="32"/>
                  </a:cubicBezTo>
                  <a:cubicBezTo>
                    <a:pt x="2337" y="34"/>
                    <a:pt x="2337" y="34"/>
                    <a:pt x="2337" y="34"/>
                  </a:cubicBezTo>
                  <a:cubicBezTo>
                    <a:pt x="2328" y="64"/>
                    <a:pt x="2324" y="114"/>
                    <a:pt x="2324" y="193"/>
                  </a:cubicBezTo>
                  <a:cubicBezTo>
                    <a:pt x="2324" y="257"/>
                    <a:pt x="2324" y="257"/>
                    <a:pt x="2324" y="257"/>
                  </a:cubicBezTo>
                  <a:cubicBezTo>
                    <a:pt x="2940" y="257"/>
                    <a:pt x="2940" y="257"/>
                    <a:pt x="2940" y="257"/>
                  </a:cubicBezTo>
                  <a:cubicBezTo>
                    <a:pt x="3258" y="252"/>
                    <a:pt x="3258" y="252"/>
                    <a:pt x="3258" y="252"/>
                  </a:cubicBezTo>
                  <a:cubicBezTo>
                    <a:pt x="3254" y="376"/>
                    <a:pt x="3254" y="376"/>
                    <a:pt x="3254" y="376"/>
                  </a:cubicBezTo>
                  <a:cubicBezTo>
                    <a:pt x="3254" y="491"/>
                    <a:pt x="3254" y="491"/>
                    <a:pt x="3254" y="491"/>
                  </a:cubicBezTo>
                  <a:cubicBezTo>
                    <a:pt x="3259" y="764"/>
                    <a:pt x="3259" y="764"/>
                    <a:pt x="3259" y="764"/>
                  </a:cubicBezTo>
                  <a:cubicBezTo>
                    <a:pt x="3073" y="764"/>
                    <a:pt x="3073" y="764"/>
                    <a:pt x="3073" y="764"/>
                  </a:cubicBezTo>
                  <a:cubicBezTo>
                    <a:pt x="3073" y="408"/>
                    <a:pt x="3073" y="408"/>
                    <a:pt x="3073" y="408"/>
                  </a:cubicBezTo>
                  <a:cubicBezTo>
                    <a:pt x="1431" y="408"/>
                    <a:pt x="1431" y="408"/>
                    <a:pt x="1431" y="408"/>
                  </a:cubicBezTo>
                  <a:cubicBezTo>
                    <a:pt x="1431" y="767"/>
                    <a:pt x="1431" y="767"/>
                    <a:pt x="1431" y="767"/>
                  </a:cubicBezTo>
                  <a:cubicBezTo>
                    <a:pt x="1247" y="767"/>
                    <a:pt x="1247" y="767"/>
                    <a:pt x="1247" y="767"/>
                  </a:cubicBezTo>
                  <a:lnTo>
                    <a:pt x="1252" y="491"/>
                  </a:lnTo>
                  <a:close/>
                  <a:moveTo>
                    <a:pt x="2351" y="1475"/>
                  </a:moveTo>
                  <a:cubicBezTo>
                    <a:pt x="2351" y="1640"/>
                    <a:pt x="2351" y="1640"/>
                    <a:pt x="2351" y="1640"/>
                  </a:cubicBezTo>
                  <a:cubicBezTo>
                    <a:pt x="2359" y="1983"/>
                    <a:pt x="2359" y="1983"/>
                    <a:pt x="2359" y="1983"/>
                  </a:cubicBezTo>
                  <a:cubicBezTo>
                    <a:pt x="2358" y="2052"/>
                    <a:pt x="2339" y="2099"/>
                    <a:pt x="2299" y="2129"/>
                  </a:cubicBezTo>
                  <a:cubicBezTo>
                    <a:pt x="2276" y="2145"/>
                    <a:pt x="2200" y="2173"/>
                    <a:pt x="1943" y="2173"/>
                  </a:cubicBezTo>
                  <a:cubicBezTo>
                    <a:pt x="1917" y="2173"/>
                    <a:pt x="1904" y="2172"/>
                    <a:pt x="1898" y="2170"/>
                  </a:cubicBezTo>
                  <a:cubicBezTo>
                    <a:pt x="1896" y="2164"/>
                    <a:pt x="1891" y="2152"/>
                    <a:pt x="1884" y="2125"/>
                  </a:cubicBezTo>
                  <a:cubicBezTo>
                    <a:pt x="1873" y="2081"/>
                    <a:pt x="1857" y="2037"/>
                    <a:pt x="1836" y="1993"/>
                  </a:cubicBezTo>
                  <a:cubicBezTo>
                    <a:pt x="1906" y="1999"/>
                    <a:pt x="1972" y="2002"/>
                    <a:pt x="2033" y="2002"/>
                  </a:cubicBezTo>
                  <a:cubicBezTo>
                    <a:pt x="2084" y="2002"/>
                    <a:pt x="2117" y="1992"/>
                    <a:pt x="2138" y="1972"/>
                  </a:cubicBezTo>
                  <a:cubicBezTo>
                    <a:pt x="2158" y="1953"/>
                    <a:pt x="2167" y="1924"/>
                    <a:pt x="2167" y="1884"/>
                  </a:cubicBezTo>
                  <a:cubicBezTo>
                    <a:pt x="2167" y="1475"/>
                    <a:pt x="2167" y="1475"/>
                    <a:pt x="2167" y="1475"/>
                  </a:cubicBezTo>
                  <a:cubicBezTo>
                    <a:pt x="1506" y="1475"/>
                    <a:pt x="1506" y="1475"/>
                    <a:pt x="1506" y="1475"/>
                  </a:cubicBezTo>
                  <a:cubicBezTo>
                    <a:pt x="1204" y="1480"/>
                    <a:pt x="1204" y="1480"/>
                    <a:pt x="1204" y="1480"/>
                  </a:cubicBezTo>
                  <a:cubicBezTo>
                    <a:pt x="1204" y="1311"/>
                    <a:pt x="1204" y="1311"/>
                    <a:pt x="1204" y="1311"/>
                  </a:cubicBezTo>
                  <a:cubicBezTo>
                    <a:pt x="1505" y="1315"/>
                    <a:pt x="1505" y="1315"/>
                    <a:pt x="1505" y="1315"/>
                  </a:cubicBezTo>
                  <a:cubicBezTo>
                    <a:pt x="2169" y="1315"/>
                    <a:pt x="2169" y="1315"/>
                    <a:pt x="2169" y="1315"/>
                  </a:cubicBezTo>
                  <a:cubicBezTo>
                    <a:pt x="2167" y="1276"/>
                    <a:pt x="2167" y="1276"/>
                    <a:pt x="2167" y="1276"/>
                  </a:cubicBezTo>
                  <a:cubicBezTo>
                    <a:pt x="2165" y="1211"/>
                    <a:pt x="2162" y="1157"/>
                    <a:pt x="2157" y="1114"/>
                  </a:cubicBezTo>
                  <a:cubicBezTo>
                    <a:pt x="2210" y="1119"/>
                    <a:pt x="2250" y="1123"/>
                    <a:pt x="2276" y="1127"/>
                  </a:cubicBezTo>
                  <a:cubicBezTo>
                    <a:pt x="2290" y="1128"/>
                    <a:pt x="2290" y="1128"/>
                    <a:pt x="2290" y="1128"/>
                  </a:cubicBezTo>
                  <a:cubicBezTo>
                    <a:pt x="2302" y="1120"/>
                    <a:pt x="2302" y="1120"/>
                    <a:pt x="2302" y="1120"/>
                  </a:cubicBezTo>
                  <a:cubicBezTo>
                    <a:pt x="2365" y="1077"/>
                    <a:pt x="2452" y="1003"/>
                    <a:pt x="2564" y="902"/>
                  </a:cubicBezTo>
                  <a:cubicBezTo>
                    <a:pt x="2636" y="836"/>
                    <a:pt x="2636" y="836"/>
                    <a:pt x="2636" y="836"/>
                  </a:cubicBezTo>
                  <a:cubicBezTo>
                    <a:pt x="1936" y="836"/>
                    <a:pt x="1936" y="836"/>
                    <a:pt x="1936" y="836"/>
                  </a:cubicBezTo>
                  <a:cubicBezTo>
                    <a:pt x="1620" y="840"/>
                    <a:pt x="1620" y="840"/>
                    <a:pt x="1620" y="840"/>
                  </a:cubicBezTo>
                  <a:cubicBezTo>
                    <a:pt x="1620" y="678"/>
                    <a:pt x="1620" y="678"/>
                    <a:pt x="1620" y="678"/>
                  </a:cubicBezTo>
                  <a:cubicBezTo>
                    <a:pt x="1936" y="682"/>
                    <a:pt x="1936" y="682"/>
                    <a:pt x="1936" y="682"/>
                  </a:cubicBezTo>
                  <a:cubicBezTo>
                    <a:pt x="2664" y="682"/>
                    <a:pt x="2664" y="682"/>
                    <a:pt x="2664" y="682"/>
                  </a:cubicBezTo>
                  <a:cubicBezTo>
                    <a:pt x="2703" y="682"/>
                    <a:pt x="2733" y="678"/>
                    <a:pt x="2754" y="670"/>
                  </a:cubicBezTo>
                  <a:cubicBezTo>
                    <a:pt x="2755" y="670"/>
                    <a:pt x="2755" y="670"/>
                    <a:pt x="2755" y="670"/>
                  </a:cubicBezTo>
                  <a:cubicBezTo>
                    <a:pt x="2763" y="667"/>
                    <a:pt x="2768" y="666"/>
                    <a:pt x="2771" y="665"/>
                  </a:cubicBezTo>
                  <a:cubicBezTo>
                    <a:pt x="2776" y="667"/>
                    <a:pt x="2796" y="677"/>
                    <a:pt x="2846" y="730"/>
                  </a:cubicBezTo>
                  <a:cubicBezTo>
                    <a:pt x="2904" y="792"/>
                    <a:pt x="2910" y="814"/>
                    <a:pt x="2911" y="817"/>
                  </a:cubicBezTo>
                  <a:cubicBezTo>
                    <a:pt x="2910" y="821"/>
                    <a:pt x="2903" y="827"/>
                    <a:pt x="2892" y="832"/>
                  </a:cubicBezTo>
                  <a:cubicBezTo>
                    <a:pt x="2891" y="833"/>
                    <a:pt x="2891" y="833"/>
                    <a:pt x="2891" y="833"/>
                  </a:cubicBezTo>
                  <a:cubicBezTo>
                    <a:pt x="2867" y="846"/>
                    <a:pt x="2831" y="872"/>
                    <a:pt x="2783" y="912"/>
                  </a:cubicBezTo>
                  <a:cubicBezTo>
                    <a:pt x="2612" y="1053"/>
                    <a:pt x="2473" y="1158"/>
                    <a:pt x="2369" y="1224"/>
                  </a:cubicBezTo>
                  <a:cubicBezTo>
                    <a:pt x="2351" y="1235"/>
                    <a:pt x="2351" y="1235"/>
                    <a:pt x="2351" y="1235"/>
                  </a:cubicBezTo>
                  <a:cubicBezTo>
                    <a:pt x="2351" y="1315"/>
                    <a:pt x="2351" y="1315"/>
                    <a:pt x="2351" y="1315"/>
                  </a:cubicBezTo>
                  <a:cubicBezTo>
                    <a:pt x="3015" y="1315"/>
                    <a:pt x="3015" y="1315"/>
                    <a:pt x="3015" y="1315"/>
                  </a:cubicBezTo>
                  <a:cubicBezTo>
                    <a:pt x="3316" y="1311"/>
                    <a:pt x="3316" y="1311"/>
                    <a:pt x="3316" y="1311"/>
                  </a:cubicBezTo>
                  <a:cubicBezTo>
                    <a:pt x="3316" y="1480"/>
                    <a:pt x="3316" y="1480"/>
                    <a:pt x="3316" y="1480"/>
                  </a:cubicBezTo>
                  <a:cubicBezTo>
                    <a:pt x="3016" y="1475"/>
                    <a:pt x="3016" y="1475"/>
                    <a:pt x="3016" y="1475"/>
                  </a:cubicBezTo>
                  <a:lnTo>
                    <a:pt x="2351" y="1475"/>
                  </a:lnTo>
                  <a:close/>
                </a:path>
              </a:pathLst>
            </a:custGeom>
            <a:solidFill>
              <a:schemeClr val="tx2"/>
            </a:solidFill>
            <a:ln cap="sq"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6663370" y="1612143"/>
            <a:ext cx="1351973" cy="1280894"/>
            <a:chOff x="8034986" y="1659035"/>
            <a:chExt cx="1351973" cy="1280894"/>
          </a:xfrm>
        </p:grpSpPr>
        <p:grpSp>
          <p:nvGrpSpPr>
            <p:cNvPr id="47" name="Group 46"/>
            <p:cNvGrpSpPr/>
            <p:nvPr/>
          </p:nvGrpSpPr>
          <p:grpSpPr>
            <a:xfrm>
              <a:off x="8034986" y="1659035"/>
              <a:ext cx="1351973" cy="1280894"/>
              <a:chOff x="8009731" y="544934"/>
              <a:chExt cx="1351973" cy="1280894"/>
            </a:xfrm>
          </p:grpSpPr>
          <p:sp>
            <p:nvSpPr>
              <p:cNvPr id="48" name="Oval 47"/>
              <p:cNvSpPr/>
              <p:nvPr/>
            </p:nvSpPr>
            <p:spPr bwMode="auto">
              <a:xfrm>
                <a:off x="8319090" y="544934"/>
                <a:ext cx="744209" cy="744209"/>
              </a:xfrm>
              <a:prstGeom prst="ellipse">
                <a:avLst/>
              </a:prstGeom>
              <a:noFill/>
              <a:ln w="19050">
                <a:solidFill>
                  <a:schemeClr val="tx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err="1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9" name="TextBox 48"/>
              <p:cNvSpPr txBox="1"/>
              <p:nvPr/>
            </p:nvSpPr>
            <p:spPr>
              <a:xfrm>
                <a:off x="8009731" y="1308763"/>
                <a:ext cx="1351973" cy="517065"/>
              </a:xfrm>
              <a:prstGeom prst="rect">
                <a:avLst/>
              </a:prstGeom>
              <a:noFill/>
            </p:spPr>
            <p:txBody>
              <a:bodyPr wrap="none" lIns="182880" tIns="146304" rIns="182880" bIns="146304" rtlCol="0">
                <a:spAutoFit/>
              </a:bodyPr>
              <a:lstStyle/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600" dirty="0" smtClean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Knowledge</a:t>
                </a:r>
              </a:p>
            </p:txBody>
          </p:sp>
        </p:grpSp>
        <p:sp>
          <p:nvSpPr>
            <p:cNvPr id="63" name="Dictionary_E82D" title="Icon of a book">
              <a:extLst>
                <a:ext uri="{FF2B5EF4-FFF2-40B4-BE49-F238E27FC236}">
                  <a16:creationId xmlns:a16="http://schemas.microsoft.com/office/drawing/2014/main" xmlns="" id="{D1CB3D68-DA6B-4803-A514-A78C66C7D4C2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8576637" y="1848171"/>
              <a:ext cx="292608" cy="365760"/>
            </a:xfrm>
            <a:custGeom>
              <a:avLst/>
              <a:gdLst>
                <a:gd name="T0" fmla="*/ 0 w 3004"/>
                <a:gd name="T1" fmla="*/ 3379 h 3754"/>
                <a:gd name="T2" fmla="*/ 0 w 3004"/>
                <a:gd name="T3" fmla="*/ 375 h 3754"/>
                <a:gd name="T4" fmla="*/ 376 w 3004"/>
                <a:gd name="T5" fmla="*/ 0 h 3754"/>
                <a:gd name="T6" fmla="*/ 3004 w 3004"/>
                <a:gd name="T7" fmla="*/ 0 h 3754"/>
                <a:gd name="T8" fmla="*/ 3004 w 3004"/>
                <a:gd name="T9" fmla="*/ 3754 h 3754"/>
                <a:gd name="T10" fmla="*/ 376 w 3004"/>
                <a:gd name="T11" fmla="*/ 3754 h 3754"/>
                <a:gd name="T12" fmla="*/ 0 w 3004"/>
                <a:gd name="T13" fmla="*/ 3379 h 3754"/>
                <a:gd name="T14" fmla="*/ 376 w 3004"/>
                <a:gd name="T15" fmla="*/ 3003 h 3754"/>
                <a:gd name="T16" fmla="*/ 3004 w 3004"/>
                <a:gd name="T17" fmla="*/ 3003 h 3754"/>
                <a:gd name="T18" fmla="*/ 751 w 3004"/>
                <a:gd name="T19" fmla="*/ 1251 h 3754"/>
                <a:gd name="T20" fmla="*/ 2253 w 3004"/>
                <a:gd name="T21" fmla="*/ 1251 h 3754"/>
                <a:gd name="T22" fmla="*/ 2253 w 3004"/>
                <a:gd name="T23" fmla="*/ 751 h 3754"/>
                <a:gd name="T24" fmla="*/ 751 w 3004"/>
                <a:gd name="T25" fmla="*/ 751 h 3754"/>
                <a:gd name="T26" fmla="*/ 751 w 3004"/>
                <a:gd name="T27" fmla="*/ 1251 h 37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004" h="3754">
                  <a:moveTo>
                    <a:pt x="0" y="3379"/>
                  </a:moveTo>
                  <a:cubicBezTo>
                    <a:pt x="0" y="375"/>
                    <a:pt x="0" y="375"/>
                    <a:pt x="0" y="375"/>
                  </a:cubicBezTo>
                  <a:cubicBezTo>
                    <a:pt x="0" y="186"/>
                    <a:pt x="187" y="0"/>
                    <a:pt x="376" y="0"/>
                  </a:cubicBezTo>
                  <a:cubicBezTo>
                    <a:pt x="3004" y="0"/>
                    <a:pt x="3004" y="0"/>
                    <a:pt x="3004" y="0"/>
                  </a:cubicBezTo>
                  <a:cubicBezTo>
                    <a:pt x="3004" y="3754"/>
                    <a:pt x="3004" y="3754"/>
                    <a:pt x="3004" y="3754"/>
                  </a:cubicBezTo>
                  <a:cubicBezTo>
                    <a:pt x="376" y="3754"/>
                    <a:pt x="376" y="3754"/>
                    <a:pt x="376" y="3754"/>
                  </a:cubicBezTo>
                  <a:cubicBezTo>
                    <a:pt x="168" y="3754"/>
                    <a:pt x="0" y="3586"/>
                    <a:pt x="0" y="3379"/>
                  </a:cubicBezTo>
                  <a:cubicBezTo>
                    <a:pt x="0" y="3172"/>
                    <a:pt x="168" y="3003"/>
                    <a:pt x="376" y="3003"/>
                  </a:cubicBezTo>
                  <a:cubicBezTo>
                    <a:pt x="3004" y="3003"/>
                    <a:pt x="3004" y="3003"/>
                    <a:pt x="3004" y="3003"/>
                  </a:cubicBezTo>
                  <a:moveTo>
                    <a:pt x="751" y="1251"/>
                  </a:moveTo>
                  <a:cubicBezTo>
                    <a:pt x="2253" y="1251"/>
                    <a:pt x="2253" y="1251"/>
                    <a:pt x="2253" y="1251"/>
                  </a:cubicBezTo>
                  <a:cubicBezTo>
                    <a:pt x="2253" y="751"/>
                    <a:pt x="2253" y="751"/>
                    <a:pt x="2253" y="751"/>
                  </a:cubicBezTo>
                  <a:cubicBezTo>
                    <a:pt x="751" y="751"/>
                    <a:pt x="751" y="751"/>
                    <a:pt x="751" y="751"/>
                  </a:cubicBezTo>
                  <a:lnTo>
                    <a:pt x="751" y="1251"/>
                  </a:lnTo>
                  <a:close/>
                </a:path>
              </a:pathLst>
            </a:custGeom>
            <a:noFill/>
            <a:ln w="19050" cap="sq">
              <a:solidFill>
                <a:schemeClr val="tx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</a:endParaRPr>
            </a:p>
          </p:txBody>
        </p:sp>
      </p:grpSp>
      <p:sp>
        <p:nvSpPr>
          <p:cNvPr id="71" name="Oval 70"/>
          <p:cNvSpPr/>
          <p:nvPr/>
        </p:nvSpPr>
        <p:spPr bwMode="auto">
          <a:xfrm>
            <a:off x="5083108" y="2903705"/>
            <a:ext cx="744209" cy="744209"/>
          </a:xfrm>
          <a:prstGeom prst="ellipse">
            <a:avLst/>
          </a:prstGeom>
          <a:noFill/>
          <a:ln w="1905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73" name="Straight Arrow Connector 72"/>
          <p:cNvCxnSpPr>
            <a:stCxn id="71" idx="6"/>
            <a:endCxn id="51" idx="2"/>
          </p:cNvCxnSpPr>
          <p:nvPr/>
        </p:nvCxnSpPr>
        <p:spPr>
          <a:xfrm>
            <a:off x="5827317" y="3275810"/>
            <a:ext cx="1145412" cy="4460"/>
          </a:xfrm>
          <a:prstGeom prst="straightConnector1">
            <a:avLst/>
          </a:prstGeom>
          <a:ln w="12700">
            <a:solidFill>
              <a:schemeClr val="tx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>
            <a:stCxn id="71" idx="6"/>
            <a:endCxn id="48" idx="2"/>
          </p:cNvCxnSpPr>
          <p:nvPr/>
        </p:nvCxnSpPr>
        <p:spPr>
          <a:xfrm flipV="1">
            <a:off x="5827317" y="1984248"/>
            <a:ext cx="1145412" cy="1291562"/>
          </a:xfrm>
          <a:prstGeom prst="bentConnector3">
            <a:avLst>
              <a:gd name="adj1" fmla="val 50000"/>
            </a:avLst>
          </a:prstGeom>
          <a:ln w="12700">
            <a:solidFill>
              <a:schemeClr val="tx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3"/>
          <p:cNvCxnSpPr>
            <a:stCxn id="71" idx="6"/>
            <a:endCxn id="38" idx="2"/>
          </p:cNvCxnSpPr>
          <p:nvPr/>
        </p:nvCxnSpPr>
        <p:spPr>
          <a:xfrm flipV="1">
            <a:off x="5827317" y="675143"/>
            <a:ext cx="1145412" cy="2600667"/>
          </a:xfrm>
          <a:prstGeom prst="bentConnector3">
            <a:avLst>
              <a:gd name="adj1" fmla="val 50000"/>
            </a:avLst>
          </a:prstGeom>
          <a:ln w="12700">
            <a:solidFill>
              <a:schemeClr val="tx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3"/>
          <p:cNvCxnSpPr>
            <a:stCxn id="71" idx="6"/>
            <a:endCxn id="54" idx="2"/>
          </p:cNvCxnSpPr>
          <p:nvPr/>
        </p:nvCxnSpPr>
        <p:spPr>
          <a:xfrm>
            <a:off x="5827317" y="3275810"/>
            <a:ext cx="1145412" cy="1350094"/>
          </a:xfrm>
          <a:prstGeom prst="bentConnector3">
            <a:avLst>
              <a:gd name="adj1" fmla="val 50000"/>
            </a:avLst>
          </a:prstGeom>
          <a:ln w="12700">
            <a:solidFill>
              <a:schemeClr val="tx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73"/>
          <p:cNvCxnSpPr>
            <a:stCxn id="71" idx="6"/>
            <a:endCxn id="57" idx="2"/>
          </p:cNvCxnSpPr>
          <p:nvPr/>
        </p:nvCxnSpPr>
        <p:spPr>
          <a:xfrm>
            <a:off x="5827317" y="3275810"/>
            <a:ext cx="1145412" cy="2659199"/>
          </a:xfrm>
          <a:prstGeom prst="bentConnector3">
            <a:avLst>
              <a:gd name="adj1" fmla="val 50000"/>
            </a:avLst>
          </a:prstGeom>
          <a:ln w="12700">
            <a:solidFill>
              <a:schemeClr val="tx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8247636" y="4059"/>
            <a:ext cx="4188840" cy="6990466"/>
          </a:xfrm>
          <a:prstGeom prst="rect">
            <a:avLst/>
          </a:prstGeom>
          <a:solidFill>
            <a:schemeClr val="tx2"/>
          </a:solidFill>
        </p:spPr>
        <p:txBody>
          <a:bodyPr wrap="square" lIns="288000" tIns="146304" rIns="288000" bIns="146304" rtlCol="0" anchor="ctr" anchorCtr="0"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dirty="0" smtClean="0">
                <a:solidFill>
                  <a:schemeClr val="bg1"/>
                </a:solidFill>
              </a:rPr>
              <a:t>How do I build a bot?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800" dirty="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i="1" dirty="0" smtClean="0">
                <a:solidFill>
                  <a:schemeClr val="bg1"/>
                </a:solidFill>
              </a:rPr>
              <a:t>Azure Bot Service (which includes Bot Framework)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800" dirty="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dirty="0" smtClean="0">
                <a:solidFill>
                  <a:schemeClr val="bg1"/>
                </a:solidFill>
              </a:rPr>
              <a:t>How does it understand what my users ask it?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800" dirty="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i="1" dirty="0" smtClean="0">
                <a:solidFill>
                  <a:schemeClr val="bg1"/>
                </a:solidFill>
              </a:rPr>
              <a:t>LUIS</a:t>
            </a:r>
          </a:p>
        </p:txBody>
      </p:sp>
    </p:spTree>
    <p:extLst>
      <p:ext uri="{BB962C8B-B14F-4D97-AF65-F5344CB8AC3E}">
        <p14:creationId xmlns:p14="http://schemas.microsoft.com/office/powerpoint/2010/main" val="9838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50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3000"/>
                            </p:stCondLst>
                            <p:childTnLst>
                              <p:par>
                                <p:cTn id="7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3500"/>
                            </p:stCondLst>
                            <p:childTnLst>
                              <p:par>
                                <p:cTn id="7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9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9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4000"/>
                            </p:stCondLst>
                            <p:childTnLst>
                              <p:par>
                                <p:cTn id="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4500"/>
                            </p:stCondLst>
                            <p:childTnLst>
                              <p:par>
                                <p:cTn id="10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5000"/>
                            </p:stCondLst>
                            <p:childTnLst>
                              <p:par>
                                <p:cTn id="1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5500"/>
                            </p:stCondLst>
                            <p:childTnLst>
                              <p:par>
                                <p:cTn id="1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6000"/>
                            </p:stCondLst>
                            <p:childTnLst>
                              <p:par>
                                <p:cTn id="1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0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6500"/>
                            </p:stCondLst>
                            <p:childTnLst>
                              <p:par>
                                <p:cTn id="132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5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/>
      <p:bldP spid="17" grpId="0"/>
      <p:bldP spid="18" grpId="0"/>
      <p:bldP spid="19" grpId="0"/>
      <p:bldP spid="20" grpId="0"/>
      <p:bldP spid="24" grpId="0" animBg="1"/>
      <p:bldP spid="25" grpId="0" animBg="1"/>
      <p:bldP spid="26" grpId="0" animBg="1"/>
      <p:bldP spid="27" grpId="0"/>
      <p:bldP spid="29" grpId="0" animBg="1"/>
      <p:bldP spid="30" grpId="0"/>
      <p:bldP spid="31" grpId="0" animBg="1"/>
      <p:bldP spid="32" grpId="0"/>
      <p:bldP spid="36" grpId="0" animBg="1"/>
      <p:bldP spid="70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7784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a bot? 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xmlns="" id="{5EDACC78-3D3F-4296-91A8-C2F95FD3BBEE}"/>
              </a:ext>
            </a:extLst>
          </p:cNvPr>
          <p:cNvGrpSpPr/>
          <p:nvPr/>
        </p:nvGrpSpPr>
        <p:grpSpPr>
          <a:xfrm>
            <a:off x="3786573" y="1686784"/>
            <a:ext cx="3443480" cy="3443480"/>
            <a:chOff x="3994484" y="1616242"/>
            <a:chExt cx="4203032" cy="4203032"/>
          </a:xfrm>
          <a:solidFill>
            <a:schemeClr val="accent6"/>
          </a:solidFill>
        </p:grpSpPr>
        <p:sp>
          <p:nvSpPr>
            <p:cNvPr id="21" name="Circle: Hollow 20">
              <a:extLst>
                <a:ext uri="{FF2B5EF4-FFF2-40B4-BE49-F238E27FC236}">
                  <a16:creationId xmlns:a16="http://schemas.microsoft.com/office/drawing/2014/main" xmlns="" id="{499A1557-1BA9-4BEA-9204-3D66929E0437}"/>
                </a:ext>
              </a:extLst>
            </p:cNvPr>
            <p:cNvSpPr/>
            <p:nvPr/>
          </p:nvSpPr>
          <p:spPr bwMode="auto">
            <a:xfrm>
              <a:off x="3994484" y="1616242"/>
              <a:ext cx="4203032" cy="4203032"/>
            </a:xfrm>
            <a:prstGeom prst="donut">
              <a:avLst>
                <a:gd name="adj" fmla="val 1118"/>
              </a:avLst>
            </a:prstGeom>
            <a:solidFill>
              <a:schemeClr val="accent5"/>
            </a:solidFill>
            <a:ln w="3175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63974" fontAlgn="base">
                <a:spcBef>
                  <a:spcPct val="0"/>
                </a:spcBef>
                <a:spcAft>
                  <a:spcPct val="0"/>
                </a:spcAft>
              </a:pPr>
              <a:endParaRPr lang="en-US" sz="1966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1" name="Circle: Hollow 140">
              <a:extLst>
                <a:ext uri="{FF2B5EF4-FFF2-40B4-BE49-F238E27FC236}">
                  <a16:creationId xmlns:a16="http://schemas.microsoft.com/office/drawing/2014/main" xmlns="" id="{AA8CA484-F0E2-4730-8091-2D49196D9CFF}"/>
                </a:ext>
              </a:extLst>
            </p:cNvPr>
            <p:cNvSpPr/>
            <p:nvPr/>
          </p:nvSpPr>
          <p:spPr bwMode="auto">
            <a:xfrm>
              <a:off x="4231907" y="1853665"/>
              <a:ext cx="3728186" cy="3728186"/>
            </a:xfrm>
            <a:prstGeom prst="donut">
              <a:avLst>
                <a:gd name="adj" fmla="val 3796"/>
              </a:avLst>
            </a:prstGeom>
            <a:solidFill>
              <a:schemeClr val="accent5"/>
            </a:solidFill>
            <a:ln w="3175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63974" fontAlgn="base">
                <a:spcBef>
                  <a:spcPct val="0"/>
                </a:spcBef>
                <a:spcAft>
                  <a:spcPct val="0"/>
                </a:spcAft>
              </a:pPr>
              <a:endParaRPr lang="en-US" sz="1966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2" name="Circle: Hollow 141">
              <a:extLst>
                <a:ext uri="{FF2B5EF4-FFF2-40B4-BE49-F238E27FC236}">
                  <a16:creationId xmlns:a16="http://schemas.microsoft.com/office/drawing/2014/main" xmlns="" id="{A68CBC5D-0DD7-4B79-A1D9-B6CFF38FDAFB}"/>
                </a:ext>
              </a:extLst>
            </p:cNvPr>
            <p:cNvSpPr/>
            <p:nvPr/>
          </p:nvSpPr>
          <p:spPr bwMode="auto">
            <a:xfrm>
              <a:off x="4524676" y="2146434"/>
              <a:ext cx="3142648" cy="3142648"/>
            </a:xfrm>
            <a:prstGeom prst="donut">
              <a:avLst>
                <a:gd name="adj" fmla="val 1118"/>
              </a:avLst>
            </a:prstGeom>
            <a:solidFill>
              <a:schemeClr val="accent5"/>
            </a:solidFill>
            <a:ln w="3175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63974" fontAlgn="base">
                <a:spcBef>
                  <a:spcPct val="0"/>
                </a:spcBef>
                <a:spcAft>
                  <a:spcPct val="0"/>
                </a:spcAft>
              </a:pPr>
              <a:endParaRPr lang="en-US" sz="1966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201" name="Group 1200">
            <a:extLst>
              <a:ext uri="{FF2B5EF4-FFF2-40B4-BE49-F238E27FC236}">
                <a16:creationId xmlns:a16="http://schemas.microsoft.com/office/drawing/2014/main" xmlns="" id="{FA60D946-0232-4905-AA5D-3171FC0E8660}"/>
              </a:ext>
            </a:extLst>
          </p:cNvPr>
          <p:cNvGrpSpPr/>
          <p:nvPr/>
        </p:nvGrpSpPr>
        <p:grpSpPr>
          <a:xfrm>
            <a:off x="4208032" y="2654669"/>
            <a:ext cx="2600566" cy="1507710"/>
            <a:chOff x="5774572" y="2150854"/>
            <a:chExt cx="4837112" cy="2804375"/>
          </a:xfrm>
        </p:grpSpPr>
        <p:grpSp>
          <p:nvGrpSpPr>
            <p:cNvPr id="1200" name="Group 1199">
              <a:extLst>
                <a:ext uri="{FF2B5EF4-FFF2-40B4-BE49-F238E27FC236}">
                  <a16:creationId xmlns:a16="http://schemas.microsoft.com/office/drawing/2014/main" xmlns="" id="{C1B05ED0-8817-4F77-A4F8-EDE1A5026A07}"/>
                </a:ext>
              </a:extLst>
            </p:cNvPr>
            <p:cNvGrpSpPr/>
            <p:nvPr/>
          </p:nvGrpSpPr>
          <p:grpSpPr>
            <a:xfrm>
              <a:off x="5774572" y="2150854"/>
              <a:ext cx="4837112" cy="2804375"/>
              <a:chOff x="5774572" y="2150854"/>
              <a:chExt cx="4837112" cy="2804375"/>
            </a:xfrm>
          </p:grpSpPr>
          <p:sp>
            <p:nvSpPr>
              <p:cNvPr id="234" name="Freeform 167">
                <a:extLst>
                  <a:ext uri="{FF2B5EF4-FFF2-40B4-BE49-F238E27FC236}">
                    <a16:creationId xmlns:a16="http://schemas.microsoft.com/office/drawing/2014/main" xmlns="" id="{9E3F2712-E0E7-496E-8AC3-4F7E1143BC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74572" y="4764729"/>
                <a:ext cx="4837112" cy="190500"/>
              </a:xfrm>
              <a:custGeom>
                <a:avLst/>
                <a:gdLst>
                  <a:gd name="T0" fmla="*/ 0 w 1524"/>
                  <a:gd name="T1" fmla="*/ 0 h 60"/>
                  <a:gd name="T2" fmla="*/ 0 w 1524"/>
                  <a:gd name="T3" fmla="*/ 4 h 60"/>
                  <a:gd name="T4" fmla="*/ 56 w 1524"/>
                  <a:gd name="T5" fmla="*/ 60 h 60"/>
                  <a:gd name="T6" fmla="*/ 1468 w 1524"/>
                  <a:gd name="T7" fmla="*/ 60 h 60"/>
                  <a:gd name="T8" fmla="*/ 1524 w 1524"/>
                  <a:gd name="T9" fmla="*/ 4 h 60"/>
                  <a:gd name="T10" fmla="*/ 1524 w 1524"/>
                  <a:gd name="T11" fmla="*/ 0 h 60"/>
                  <a:gd name="T12" fmla="*/ 0 w 1524"/>
                  <a:gd name="T13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24" h="60">
                    <a:moveTo>
                      <a:pt x="0" y="0"/>
                    </a:moveTo>
                    <a:cubicBezTo>
                      <a:pt x="0" y="4"/>
                      <a:pt x="0" y="4"/>
                      <a:pt x="0" y="4"/>
                    </a:cubicBezTo>
                    <a:cubicBezTo>
                      <a:pt x="0" y="35"/>
                      <a:pt x="25" y="60"/>
                      <a:pt x="56" y="60"/>
                    </a:cubicBezTo>
                    <a:cubicBezTo>
                      <a:pt x="1468" y="60"/>
                      <a:pt x="1468" y="60"/>
                      <a:pt x="1468" y="60"/>
                    </a:cubicBezTo>
                    <a:cubicBezTo>
                      <a:pt x="1499" y="60"/>
                      <a:pt x="1524" y="35"/>
                      <a:pt x="1524" y="4"/>
                    </a:cubicBezTo>
                    <a:cubicBezTo>
                      <a:pt x="1524" y="0"/>
                      <a:pt x="1524" y="0"/>
                      <a:pt x="1524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6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294">
                  <a:latin typeface="Segoe UI Semibold" panose="020B0702040204020203" pitchFamily="34" charset="0"/>
                </a:endParaRPr>
              </a:p>
            </p:txBody>
          </p:sp>
          <p:grpSp>
            <p:nvGrpSpPr>
              <p:cNvPr id="1199" name="Group 1198">
                <a:extLst>
                  <a:ext uri="{FF2B5EF4-FFF2-40B4-BE49-F238E27FC236}">
                    <a16:creationId xmlns:a16="http://schemas.microsoft.com/office/drawing/2014/main" xmlns="" id="{2B6022AA-7A52-4AFA-8506-70C8C4C6BC8D}"/>
                  </a:ext>
                </a:extLst>
              </p:cNvPr>
              <p:cNvGrpSpPr/>
              <p:nvPr/>
            </p:nvGrpSpPr>
            <p:grpSpPr>
              <a:xfrm>
                <a:off x="6321490" y="2150854"/>
                <a:ext cx="3748087" cy="2549525"/>
                <a:chOff x="6321490" y="2150854"/>
                <a:chExt cx="3748087" cy="2549525"/>
              </a:xfrm>
            </p:grpSpPr>
            <p:sp>
              <p:nvSpPr>
                <p:cNvPr id="1117" name="Rectangle 164">
                  <a:extLst>
                    <a:ext uri="{FF2B5EF4-FFF2-40B4-BE49-F238E27FC236}">
                      <a16:creationId xmlns:a16="http://schemas.microsoft.com/office/drawing/2014/main" xmlns="" id="{EC243A6B-3A0B-42AA-B9CC-3D4EBF12B94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21490" y="2150854"/>
                  <a:ext cx="3748087" cy="2549525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74915" tIns="37458" rIns="74915" bIns="37458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294">
                    <a:latin typeface="Segoe UI Semibold" panose="020B0702040204020203" pitchFamily="34" charset="0"/>
                  </a:endParaRPr>
                </a:p>
              </p:txBody>
            </p:sp>
            <p:grpSp>
              <p:nvGrpSpPr>
                <p:cNvPr id="1198" name="Group 1197">
                  <a:extLst>
                    <a:ext uri="{FF2B5EF4-FFF2-40B4-BE49-F238E27FC236}">
                      <a16:creationId xmlns:a16="http://schemas.microsoft.com/office/drawing/2014/main" xmlns="" id="{9411A80A-C2A3-439B-B808-FD3B315EFDB0}"/>
                    </a:ext>
                  </a:extLst>
                </p:cNvPr>
                <p:cNvGrpSpPr/>
                <p:nvPr/>
              </p:nvGrpSpPr>
              <p:grpSpPr>
                <a:xfrm>
                  <a:off x="6448489" y="2208004"/>
                  <a:ext cx="3494088" cy="2378076"/>
                  <a:chOff x="6448489" y="2208004"/>
                  <a:chExt cx="3494088" cy="2378076"/>
                </a:xfrm>
              </p:grpSpPr>
              <p:sp>
                <p:nvSpPr>
                  <p:cNvPr id="1119" name="Rectangle 166">
                    <a:extLst>
                      <a:ext uri="{FF2B5EF4-FFF2-40B4-BE49-F238E27FC236}">
                        <a16:creationId xmlns:a16="http://schemas.microsoft.com/office/drawing/2014/main" xmlns="" id="{24DA9BE7-0342-4639-9C58-F6713256D02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448489" y="2350880"/>
                    <a:ext cx="3494086" cy="2235200"/>
                  </a:xfrm>
                  <a:prstGeom prst="rect">
                    <a:avLst/>
                  </a:prstGeom>
                  <a:solidFill>
                    <a:schemeClr val="tx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74915" tIns="37458" rIns="74915" bIns="37458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2294">
                      <a:latin typeface="Segoe UI Semibold" panose="020B0702040204020203" pitchFamily="34" charset="0"/>
                    </a:endParaRPr>
                  </a:p>
                </p:txBody>
              </p:sp>
              <p:grpSp>
                <p:nvGrpSpPr>
                  <p:cNvPr id="1197" name="Group 1196">
                    <a:extLst>
                      <a:ext uri="{FF2B5EF4-FFF2-40B4-BE49-F238E27FC236}">
                        <a16:creationId xmlns:a16="http://schemas.microsoft.com/office/drawing/2014/main" xmlns="" id="{1C567710-E178-4DC4-A81F-E719A2A3244A}"/>
                      </a:ext>
                    </a:extLst>
                  </p:cNvPr>
                  <p:cNvGrpSpPr/>
                  <p:nvPr/>
                </p:nvGrpSpPr>
                <p:grpSpPr>
                  <a:xfrm>
                    <a:off x="6448489" y="2208004"/>
                    <a:ext cx="3494088" cy="2378075"/>
                    <a:chOff x="6448489" y="2208004"/>
                    <a:chExt cx="3494088" cy="2378075"/>
                  </a:xfrm>
                </p:grpSpPr>
                <p:sp>
                  <p:nvSpPr>
                    <p:cNvPr id="1118" name="Oval 165">
                      <a:extLst>
                        <a:ext uri="{FF2B5EF4-FFF2-40B4-BE49-F238E27FC236}">
                          <a16:creationId xmlns:a16="http://schemas.microsoft.com/office/drawing/2014/main" xmlns="" id="{D58784F5-6510-495E-85DA-773F5A975D28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8162990" y="2208004"/>
                      <a:ext cx="66675" cy="66675"/>
                    </a:xfrm>
                    <a:prstGeom prst="ellipse">
                      <a:avLst/>
                    </a:pr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74915" tIns="37458" rIns="74915" bIns="37458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sz="2294">
                        <a:latin typeface="Segoe UI Semibold" panose="020B0702040204020203" pitchFamily="34" charset="0"/>
                      </a:endParaRPr>
                    </a:p>
                  </p:txBody>
                </p:sp>
                <p:grpSp>
                  <p:nvGrpSpPr>
                    <p:cNvPr id="1194" name="Group 1193">
                      <a:extLst>
                        <a:ext uri="{FF2B5EF4-FFF2-40B4-BE49-F238E27FC236}">
                          <a16:creationId xmlns:a16="http://schemas.microsoft.com/office/drawing/2014/main" xmlns="" id="{A6C9D70B-2ED2-4C25-A2A8-B2298EFEC49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448489" y="3061007"/>
                      <a:ext cx="3494088" cy="205860"/>
                      <a:chOff x="6448489" y="3001836"/>
                      <a:chExt cx="3494088" cy="205860"/>
                    </a:xfrm>
                  </p:grpSpPr>
                  <p:sp>
                    <p:nvSpPr>
                      <p:cNvPr id="268" name="Freeform 87">
                        <a:extLst>
                          <a:ext uri="{FF2B5EF4-FFF2-40B4-BE49-F238E27FC236}">
                            <a16:creationId xmlns:a16="http://schemas.microsoft.com/office/drawing/2014/main" xmlns="" id="{820BC94B-2BEF-431A-896A-CCBB4B1242C3}"/>
                          </a:ext>
                        </a:extLst>
                      </p:cNvPr>
                      <p:cNvSpPr>
                        <a:spLocks noEditPoints="1"/>
                      </p:cNvSpPr>
                      <p:nvPr/>
                    </p:nvSpPr>
                    <p:spPr bwMode="auto">
                      <a:xfrm>
                        <a:off x="6448489" y="3001836"/>
                        <a:ext cx="1702503" cy="205860"/>
                      </a:xfrm>
                      <a:custGeom>
                        <a:avLst/>
                        <a:gdLst>
                          <a:gd name="T0" fmla="*/ 4 w 526"/>
                          <a:gd name="T1" fmla="*/ 0 h 65"/>
                          <a:gd name="T2" fmla="*/ 16 w 526"/>
                          <a:gd name="T3" fmla="*/ 8 h 65"/>
                          <a:gd name="T4" fmla="*/ 0 w 526"/>
                          <a:gd name="T5" fmla="*/ 61 h 65"/>
                          <a:gd name="T6" fmla="*/ 41 w 526"/>
                          <a:gd name="T7" fmla="*/ 61 h 65"/>
                          <a:gd name="T8" fmla="*/ 33 w 526"/>
                          <a:gd name="T9" fmla="*/ 39 h 65"/>
                          <a:gd name="T10" fmla="*/ 68 w 526"/>
                          <a:gd name="T11" fmla="*/ 0 h 65"/>
                          <a:gd name="T12" fmla="*/ 68 w 526"/>
                          <a:gd name="T13" fmla="*/ 65 h 65"/>
                          <a:gd name="T14" fmla="*/ 101 w 526"/>
                          <a:gd name="T15" fmla="*/ 8 h 65"/>
                          <a:gd name="T16" fmla="*/ 68 w 526"/>
                          <a:gd name="T17" fmla="*/ 8 h 65"/>
                          <a:gd name="T18" fmla="*/ 68 w 526"/>
                          <a:gd name="T19" fmla="*/ 57 h 65"/>
                          <a:gd name="T20" fmla="*/ 145 w 526"/>
                          <a:gd name="T21" fmla="*/ 0 h 65"/>
                          <a:gd name="T22" fmla="*/ 125 w 526"/>
                          <a:gd name="T23" fmla="*/ 8 h 65"/>
                          <a:gd name="T24" fmla="*/ 125 w 526"/>
                          <a:gd name="T25" fmla="*/ 57 h 65"/>
                          <a:gd name="T26" fmla="*/ 158 w 526"/>
                          <a:gd name="T27" fmla="*/ 65 h 65"/>
                          <a:gd name="T28" fmla="*/ 158 w 526"/>
                          <a:gd name="T29" fmla="*/ 36 h 65"/>
                          <a:gd name="T30" fmla="*/ 145 w 526"/>
                          <a:gd name="T31" fmla="*/ 57 h 65"/>
                          <a:gd name="T32" fmla="*/ 181 w 526"/>
                          <a:gd name="T33" fmla="*/ 57 h 65"/>
                          <a:gd name="T34" fmla="*/ 223 w 526"/>
                          <a:gd name="T35" fmla="*/ 57 h 65"/>
                          <a:gd name="T36" fmla="*/ 190 w 526"/>
                          <a:gd name="T37" fmla="*/ 0 h 65"/>
                          <a:gd name="T38" fmla="*/ 214 w 526"/>
                          <a:gd name="T39" fmla="*/ 57 h 65"/>
                          <a:gd name="T40" fmla="*/ 267 w 526"/>
                          <a:gd name="T41" fmla="*/ 57 h 65"/>
                          <a:gd name="T42" fmla="*/ 242 w 526"/>
                          <a:gd name="T43" fmla="*/ 4 h 65"/>
                          <a:gd name="T44" fmla="*/ 258 w 526"/>
                          <a:gd name="T45" fmla="*/ 57 h 65"/>
                          <a:gd name="T46" fmla="*/ 246 w 526"/>
                          <a:gd name="T47" fmla="*/ 65 h 65"/>
                          <a:gd name="T48" fmla="*/ 283 w 526"/>
                          <a:gd name="T49" fmla="*/ 39 h 65"/>
                          <a:gd name="T50" fmla="*/ 275 w 526"/>
                          <a:gd name="T51" fmla="*/ 57 h 65"/>
                          <a:gd name="T52" fmla="*/ 303 w 526"/>
                          <a:gd name="T53" fmla="*/ 8 h 65"/>
                          <a:gd name="T54" fmla="*/ 336 w 526"/>
                          <a:gd name="T55" fmla="*/ 65 h 65"/>
                          <a:gd name="T56" fmla="*/ 336 w 526"/>
                          <a:gd name="T57" fmla="*/ 0 h 65"/>
                          <a:gd name="T58" fmla="*/ 336 w 526"/>
                          <a:gd name="T59" fmla="*/ 8 h 65"/>
                          <a:gd name="T60" fmla="*/ 310 w 526"/>
                          <a:gd name="T61" fmla="*/ 8 h 65"/>
                          <a:gd name="T62" fmla="*/ 367 w 526"/>
                          <a:gd name="T63" fmla="*/ 0 h 65"/>
                          <a:gd name="T64" fmla="*/ 380 w 526"/>
                          <a:gd name="T65" fmla="*/ 8 h 65"/>
                          <a:gd name="T66" fmla="*/ 363 w 526"/>
                          <a:gd name="T67" fmla="*/ 61 h 65"/>
                          <a:gd name="T68" fmla="*/ 404 w 526"/>
                          <a:gd name="T69" fmla="*/ 61 h 65"/>
                          <a:gd name="T70" fmla="*/ 396 w 526"/>
                          <a:gd name="T71" fmla="*/ 39 h 65"/>
                          <a:gd name="T72" fmla="*/ 432 w 526"/>
                          <a:gd name="T73" fmla="*/ 0 h 65"/>
                          <a:gd name="T74" fmla="*/ 432 w 526"/>
                          <a:gd name="T75" fmla="*/ 65 h 65"/>
                          <a:gd name="T76" fmla="*/ 465 w 526"/>
                          <a:gd name="T77" fmla="*/ 8 h 65"/>
                          <a:gd name="T78" fmla="*/ 432 w 526"/>
                          <a:gd name="T79" fmla="*/ 8 h 65"/>
                          <a:gd name="T80" fmla="*/ 432 w 526"/>
                          <a:gd name="T81" fmla="*/ 57 h 65"/>
                          <a:gd name="T82" fmla="*/ 484 w 526"/>
                          <a:gd name="T83" fmla="*/ 8 h 65"/>
                          <a:gd name="T84" fmla="*/ 517 w 526"/>
                          <a:gd name="T85" fmla="*/ 65 h 65"/>
                          <a:gd name="T86" fmla="*/ 517 w 526"/>
                          <a:gd name="T87" fmla="*/ 0 h 65"/>
                          <a:gd name="T88" fmla="*/ 517 w 526"/>
                          <a:gd name="T89" fmla="*/ 8 h 65"/>
                          <a:gd name="T90" fmla="*/ 493 w 526"/>
                          <a:gd name="T91" fmla="*/ 8 h 65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  <a:cxn ang="0">
                            <a:pos x="T48" y="T49"/>
                          </a:cxn>
                          <a:cxn ang="0">
                            <a:pos x="T50" y="T51"/>
                          </a:cxn>
                          <a:cxn ang="0">
                            <a:pos x="T52" y="T53"/>
                          </a:cxn>
                          <a:cxn ang="0">
                            <a:pos x="T54" y="T55"/>
                          </a:cxn>
                          <a:cxn ang="0">
                            <a:pos x="T56" y="T57"/>
                          </a:cxn>
                          <a:cxn ang="0">
                            <a:pos x="T58" y="T59"/>
                          </a:cxn>
                          <a:cxn ang="0">
                            <a:pos x="T60" y="T61"/>
                          </a:cxn>
                          <a:cxn ang="0">
                            <a:pos x="T62" y="T63"/>
                          </a:cxn>
                          <a:cxn ang="0">
                            <a:pos x="T64" y="T65"/>
                          </a:cxn>
                          <a:cxn ang="0">
                            <a:pos x="T66" y="T67"/>
                          </a:cxn>
                          <a:cxn ang="0">
                            <a:pos x="T68" y="T69"/>
                          </a:cxn>
                          <a:cxn ang="0">
                            <a:pos x="T70" y="T71"/>
                          </a:cxn>
                          <a:cxn ang="0">
                            <a:pos x="T72" y="T73"/>
                          </a:cxn>
                          <a:cxn ang="0">
                            <a:pos x="T74" y="T75"/>
                          </a:cxn>
                          <a:cxn ang="0">
                            <a:pos x="T76" y="T77"/>
                          </a:cxn>
                          <a:cxn ang="0">
                            <a:pos x="T78" y="T79"/>
                          </a:cxn>
                          <a:cxn ang="0">
                            <a:pos x="T80" y="T81"/>
                          </a:cxn>
                          <a:cxn ang="0">
                            <a:pos x="T82" y="T83"/>
                          </a:cxn>
                          <a:cxn ang="0">
                            <a:pos x="T84" y="T85"/>
                          </a:cxn>
                          <a:cxn ang="0">
                            <a:pos x="T86" y="T87"/>
                          </a:cxn>
                          <a:cxn ang="0">
                            <a:pos x="T88" y="T89"/>
                          </a:cxn>
                          <a:cxn ang="0">
                            <a:pos x="T90" y="T91"/>
                          </a:cxn>
                        </a:cxnLst>
                        <a:rect l="0" t="0" r="r" b="b"/>
                        <a:pathLst>
                          <a:path w="526" h="65">
                            <a:moveTo>
                              <a:pt x="25" y="57"/>
                            </a:moveTo>
                            <a:cubicBezTo>
                              <a:pt x="25" y="0"/>
                              <a:pt x="25" y="0"/>
                              <a:pt x="25" y="0"/>
                            </a:cubicBezTo>
                            <a:cubicBezTo>
                              <a:pt x="4" y="0"/>
                              <a:pt x="4" y="0"/>
                              <a:pt x="4" y="0"/>
                            </a:cubicBezTo>
                            <a:cubicBezTo>
                              <a:pt x="1" y="0"/>
                              <a:pt x="0" y="1"/>
                              <a:pt x="0" y="4"/>
                            </a:cubicBezTo>
                            <a:cubicBezTo>
                              <a:pt x="0" y="7"/>
                              <a:pt x="1" y="8"/>
                              <a:pt x="4" y="8"/>
                            </a:cubicBezTo>
                            <a:cubicBezTo>
                              <a:pt x="16" y="8"/>
                              <a:pt x="16" y="8"/>
                              <a:pt x="16" y="8"/>
                            </a:cubicBezTo>
                            <a:cubicBezTo>
                              <a:pt x="16" y="57"/>
                              <a:pt x="16" y="57"/>
                              <a:pt x="16" y="57"/>
                            </a:cubicBezTo>
                            <a:cubicBezTo>
                              <a:pt x="4" y="57"/>
                              <a:pt x="4" y="57"/>
                              <a:pt x="4" y="57"/>
                            </a:cubicBezTo>
                            <a:cubicBezTo>
                              <a:pt x="1" y="57"/>
                              <a:pt x="0" y="58"/>
                              <a:pt x="0" y="61"/>
                            </a:cubicBezTo>
                            <a:cubicBezTo>
                              <a:pt x="0" y="64"/>
                              <a:pt x="1" y="65"/>
                              <a:pt x="4" y="65"/>
                            </a:cubicBezTo>
                            <a:cubicBezTo>
                              <a:pt x="37" y="65"/>
                              <a:pt x="37" y="65"/>
                              <a:pt x="37" y="65"/>
                            </a:cubicBezTo>
                            <a:cubicBezTo>
                              <a:pt x="39" y="65"/>
                              <a:pt x="41" y="64"/>
                              <a:pt x="41" y="61"/>
                            </a:cubicBezTo>
                            <a:cubicBezTo>
                              <a:pt x="41" y="39"/>
                              <a:pt x="41" y="39"/>
                              <a:pt x="41" y="39"/>
                            </a:cubicBezTo>
                            <a:cubicBezTo>
                              <a:pt x="41" y="38"/>
                              <a:pt x="40" y="36"/>
                              <a:pt x="37" y="36"/>
                            </a:cubicBezTo>
                            <a:cubicBezTo>
                              <a:pt x="33" y="36"/>
                              <a:pt x="33" y="38"/>
                              <a:pt x="33" y="39"/>
                            </a:cubicBezTo>
                            <a:cubicBezTo>
                              <a:pt x="33" y="57"/>
                              <a:pt x="33" y="57"/>
                              <a:pt x="33" y="57"/>
                            </a:cubicBezTo>
                            <a:lnTo>
                              <a:pt x="25" y="57"/>
                            </a:lnTo>
                            <a:close/>
                            <a:moveTo>
                              <a:pt x="68" y="0"/>
                            </a:moveTo>
                            <a:cubicBezTo>
                              <a:pt x="64" y="0"/>
                              <a:pt x="60" y="4"/>
                              <a:pt x="60" y="8"/>
                            </a:cubicBezTo>
                            <a:cubicBezTo>
                              <a:pt x="60" y="57"/>
                              <a:pt x="60" y="57"/>
                              <a:pt x="60" y="57"/>
                            </a:cubicBezTo>
                            <a:cubicBezTo>
                              <a:pt x="60" y="61"/>
                              <a:pt x="64" y="65"/>
                              <a:pt x="68" y="65"/>
                            </a:cubicBezTo>
                            <a:cubicBezTo>
                              <a:pt x="93" y="65"/>
                              <a:pt x="93" y="65"/>
                              <a:pt x="93" y="65"/>
                            </a:cubicBezTo>
                            <a:cubicBezTo>
                              <a:pt x="98" y="65"/>
                              <a:pt x="101" y="61"/>
                              <a:pt x="101" y="57"/>
                            </a:cubicBezTo>
                            <a:cubicBezTo>
                              <a:pt x="101" y="8"/>
                              <a:pt x="101" y="8"/>
                              <a:pt x="101" y="8"/>
                            </a:cubicBezTo>
                            <a:cubicBezTo>
                              <a:pt x="101" y="4"/>
                              <a:pt x="98" y="0"/>
                              <a:pt x="93" y="0"/>
                            </a:cubicBezTo>
                            <a:lnTo>
                              <a:pt x="68" y="0"/>
                            </a:lnTo>
                            <a:close/>
                            <a:moveTo>
                              <a:pt x="68" y="8"/>
                            </a:moveTo>
                            <a:cubicBezTo>
                              <a:pt x="93" y="8"/>
                              <a:pt x="93" y="8"/>
                              <a:pt x="93" y="8"/>
                            </a:cubicBezTo>
                            <a:cubicBezTo>
                              <a:pt x="93" y="57"/>
                              <a:pt x="93" y="57"/>
                              <a:pt x="93" y="57"/>
                            </a:cubicBezTo>
                            <a:cubicBezTo>
                              <a:pt x="68" y="57"/>
                              <a:pt x="68" y="57"/>
                              <a:pt x="68" y="57"/>
                            </a:cubicBezTo>
                            <a:lnTo>
                              <a:pt x="68" y="8"/>
                            </a:lnTo>
                            <a:close/>
                            <a:moveTo>
                              <a:pt x="145" y="57"/>
                            </a:moveTo>
                            <a:cubicBezTo>
                              <a:pt x="145" y="0"/>
                              <a:pt x="145" y="0"/>
                              <a:pt x="145" y="0"/>
                            </a:cubicBezTo>
                            <a:cubicBezTo>
                              <a:pt x="125" y="0"/>
                              <a:pt x="125" y="0"/>
                              <a:pt x="125" y="0"/>
                            </a:cubicBezTo>
                            <a:cubicBezTo>
                              <a:pt x="123" y="0"/>
                              <a:pt x="120" y="1"/>
                              <a:pt x="120" y="4"/>
                            </a:cubicBezTo>
                            <a:cubicBezTo>
                              <a:pt x="120" y="7"/>
                              <a:pt x="123" y="8"/>
                              <a:pt x="125" y="8"/>
                            </a:cubicBezTo>
                            <a:cubicBezTo>
                              <a:pt x="137" y="8"/>
                              <a:pt x="137" y="8"/>
                              <a:pt x="137" y="8"/>
                            </a:cubicBezTo>
                            <a:cubicBezTo>
                              <a:pt x="137" y="57"/>
                              <a:pt x="137" y="57"/>
                              <a:pt x="137" y="57"/>
                            </a:cubicBezTo>
                            <a:cubicBezTo>
                              <a:pt x="125" y="57"/>
                              <a:pt x="125" y="57"/>
                              <a:pt x="125" y="57"/>
                            </a:cubicBezTo>
                            <a:cubicBezTo>
                              <a:pt x="123" y="57"/>
                              <a:pt x="120" y="58"/>
                              <a:pt x="120" y="61"/>
                            </a:cubicBezTo>
                            <a:cubicBezTo>
                              <a:pt x="120" y="64"/>
                              <a:pt x="123" y="65"/>
                              <a:pt x="125" y="65"/>
                            </a:cubicBezTo>
                            <a:cubicBezTo>
                              <a:pt x="158" y="65"/>
                              <a:pt x="158" y="65"/>
                              <a:pt x="158" y="65"/>
                            </a:cubicBezTo>
                            <a:cubicBezTo>
                              <a:pt x="160" y="65"/>
                              <a:pt x="162" y="64"/>
                              <a:pt x="162" y="61"/>
                            </a:cubicBezTo>
                            <a:cubicBezTo>
                              <a:pt x="162" y="39"/>
                              <a:pt x="162" y="39"/>
                              <a:pt x="162" y="39"/>
                            </a:cubicBezTo>
                            <a:cubicBezTo>
                              <a:pt x="162" y="38"/>
                              <a:pt x="161" y="36"/>
                              <a:pt x="158" y="36"/>
                            </a:cubicBezTo>
                            <a:cubicBezTo>
                              <a:pt x="155" y="36"/>
                              <a:pt x="154" y="38"/>
                              <a:pt x="154" y="39"/>
                            </a:cubicBezTo>
                            <a:cubicBezTo>
                              <a:pt x="154" y="57"/>
                              <a:pt x="154" y="57"/>
                              <a:pt x="154" y="57"/>
                            </a:cubicBezTo>
                            <a:lnTo>
                              <a:pt x="145" y="57"/>
                            </a:lnTo>
                            <a:close/>
                            <a:moveTo>
                              <a:pt x="190" y="0"/>
                            </a:moveTo>
                            <a:cubicBezTo>
                              <a:pt x="184" y="0"/>
                              <a:pt x="181" y="4"/>
                              <a:pt x="181" y="8"/>
                            </a:cubicBezTo>
                            <a:cubicBezTo>
                              <a:pt x="181" y="57"/>
                              <a:pt x="181" y="57"/>
                              <a:pt x="181" y="57"/>
                            </a:cubicBezTo>
                            <a:cubicBezTo>
                              <a:pt x="181" y="61"/>
                              <a:pt x="184" y="65"/>
                              <a:pt x="190" y="65"/>
                            </a:cubicBezTo>
                            <a:cubicBezTo>
                              <a:pt x="214" y="65"/>
                              <a:pt x="214" y="65"/>
                              <a:pt x="214" y="65"/>
                            </a:cubicBezTo>
                            <a:cubicBezTo>
                              <a:pt x="219" y="65"/>
                              <a:pt x="223" y="61"/>
                              <a:pt x="223" y="57"/>
                            </a:cubicBezTo>
                            <a:cubicBezTo>
                              <a:pt x="223" y="8"/>
                              <a:pt x="223" y="8"/>
                              <a:pt x="223" y="8"/>
                            </a:cubicBezTo>
                            <a:cubicBezTo>
                              <a:pt x="223" y="4"/>
                              <a:pt x="219" y="0"/>
                              <a:pt x="214" y="0"/>
                            </a:cubicBezTo>
                            <a:lnTo>
                              <a:pt x="190" y="0"/>
                            </a:lnTo>
                            <a:close/>
                            <a:moveTo>
                              <a:pt x="190" y="8"/>
                            </a:moveTo>
                            <a:cubicBezTo>
                              <a:pt x="214" y="8"/>
                              <a:pt x="214" y="8"/>
                              <a:pt x="214" y="8"/>
                            </a:cubicBezTo>
                            <a:cubicBezTo>
                              <a:pt x="214" y="57"/>
                              <a:pt x="214" y="57"/>
                              <a:pt x="214" y="57"/>
                            </a:cubicBezTo>
                            <a:cubicBezTo>
                              <a:pt x="190" y="57"/>
                              <a:pt x="190" y="57"/>
                              <a:pt x="190" y="57"/>
                            </a:cubicBezTo>
                            <a:lnTo>
                              <a:pt x="190" y="8"/>
                            </a:lnTo>
                            <a:close/>
                            <a:moveTo>
                              <a:pt x="267" y="57"/>
                            </a:moveTo>
                            <a:cubicBezTo>
                              <a:pt x="267" y="0"/>
                              <a:pt x="267" y="0"/>
                              <a:pt x="267" y="0"/>
                            </a:cubicBezTo>
                            <a:cubicBezTo>
                              <a:pt x="246" y="0"/>
                              <a:pt x="246" y="0"/>
                              <a:pt x="246" y="0"/>
                            </a:cubicBezTo>
                            <a:cubicBezTo>
                              <a:pt x="244" y="0"/>
                              <a:pt x="242" y="1"/>
                              <a:pt x="242" y="4"/>
                            </a:cubicBezTo>
                            <a:cubicBezTo>
                              <a:pt x="242" y="7"/>
                              <a:pt x="244" y="8"/>
                              <a:pt x="246" y="8"/>
                            </a:cubicBezTo>
                            <a:cubicBezTo>
                              <a:pt x="258" y="8"/>
                              <a:pt x="258" y="8"/>
                              <a:pt x="258" y="8"/>
                            </a:cubicBezTo>
                            <a:cubicBezTo>
                              <a:pt x="258" y="57"/>
                              <a:pt x="258" y="57"/>
                              <a:pt x="258" y="57"/>
                            </a:cubicBezTo>
                            <a:cubicBezTo>
                              <a:pt x="246" y="57"/>
                              <a:pt x="246" y="57"/>
                              <a:pt x="246" y="57"/>
                            </a:cubicBezTo>
                            <a:cubicBezTo>
                              <a:pt x="244" y="57"/>
                              <a:pt x="242" y="58"/>
                              <a:pt x="242" y="61"/>
                            </a:cubicBezTo>
                            <a:cubicBezTo>
                              <a:pt x="242" y="64"/>
                              <a:pt x="244" y="65"/>
                              <a:pt x="246" y="65"/>
                            </a:cubicBezTo>
                            <a:cubicBezTo>
                              <a:pt x="279" y="65"/>
                              <a:pt x="279" y="65"/>
                              <a:pt x="279" y="65"/>
                            </a:cubicBezTo>
                            <a:cubicBezTo>
                              <a:pt x="281" y="65"/>
                              <a:pt x="283" y="64"/>
                              <a:pt x="283" y="61"/>
                            </a:cubicBezTo>
                            <a:cubicBezTo>
                              <a:pt x="283" y="39"/>
                              <a:pt x="283" y="39"/>
                              <a:pt x="283" y="39"/>
                            </a:cubicBezTo>
                            <a:cubicBezTo>
                              <a:pt x="283" y="38"/>
                              <a:pt x="283" y="36"/>
                              <a:pt x="279" y="36"/>
                            </a:cubicBezTo>
                            <a:cubicBezTo>
                              <a:pt x="276" y="36"/>
                              <a:pt x="275" y="38"/>
                              <a:pt x="275" y="39"/>
                            </a:cubicBezTo>
                            <a:cubicBezTo>
                              <a:pt x="275" y="57"/>
                              <a:pt x="275" y="57"/>
                              <a:pt x="275" y="57"/>
                            </a:cubicBezTo>
                            <a:lnTo>
                              <a:pt x="267" y="57"/>
                            </a:lnTo>
                            <a:close/>
                            <a:moveTo>
                              <a:pt x="310" y="0"/>
                            </a:moveTo>
                            <a:cubicBezTo>
                              <a:pt x="306" y="0"/>
                              <a:pt x="303" y="4"/>
                              <a:pt x="303" y="8"/>
                            </a:cubicBezTo>
                            <a:cubicBezTo>
                              <a:pt x="303" y="57"/>
                              <a:pt x="303" y="57"/>
                              <a:pt x="303" y="57"/>
                            </a:cubicBezTo>
                            <a:cubicBezTo>
                              <a:pt x="303" y="61"/>
                              <a:pt x="306" y="65"/>
                              <a:pt x="310" y="65"/>
                            </a:cubicBezTo>
                            <a:cubicBezTo>
                              <a:pt x="336" y="65"/>
                              <a:pt x="336" y="65"/>
                              <a:pt x="336" y="65"/>
                            </a:cubicBezTo>
                            <a:cubicBezTo>
                              <a:pt x="340" y="65"/>
                              <a:pt x="344" y="61"/>
                              <a:pt x="344" y="57"/>
                            </a:cubicBezTo>
                            <a:cubicBezTo>
                              <a:pt x="344" y="8"/>
                              <a:pt x="344" y="8"/>
                              <a:pt x="344" y="8"/>
                            </a:cubicBezTo>
                            <a:cubicBezTo>
                              <a:pt x="344" y="4"/>
                              <a:pt x="340" y="0"/>
                              <a:pt x="336" y="0"/>
                            </a:cubicBezTo>
                            <a:lnTo>
                              <a:pt x="310" y="0"/>
                            </a:lnTo>
                            <a:close/>
                            <a:moveTo>
                              <a:pt x="310" y="8"/>
                            </a:moveTo>
                            <a:cubicBezTo>
                              <a:pt x="336" y="8"/>
                              <a:pt x="336" y="8"/>
                              <a:pt x="336" y="8"/>
                            </a:cubicBezTo>
                            <a:cubicBezTo>
                              <a:pt x="336" y="57"/>
                              <a:pt x="336" y="57"/>
                              <a:pt x="336" y="57"/>
                            </a:cubicBezTo>
                            <a:cubicBezTo>
                              <a:pt x="310" y="57"/>
                              <a:pt x="310" y="57"/>
                              <a:pt x="310" y="57"/>
                            </a:cubicBezTo>
                            <a:lnTo>
                              <a:pt x="310" y="8"/>
                            </a:lnTo>
                            <a:close/>
                            <a:moveTo>
                              <a:pt x="388" y="57"/>
                            </a:moveTo>
                            <a:cubicBezTo>
                              <a:pt x="388" y="0"/>
                              <a:pt x="388" y="0"/>
                              <a:pt x="388" y="0"/>
                            </a:cubicBezTo>
                            <a:cubicBezTo>
                              <a:pt x="367" y="0"/>
                              <a:pt x="367" y="0"/>
                              <a:pt x="367" y="0"/>
                            </a:cubicBezTo>
                            <a:cubicBezTo>
                              <a:pt x="365" y="0"/>
                              <a:pt x="363" y="1"/>
                              <a:pt x="363" y="4"/>
                            </a:cubicBezTo>
                            <a:cubicBezTo>
                              <a:pt x="363" y="7"/>
                              <a:pt x="365" y="8"/>
                              <a:pt x="367" y="8"/>
                            </a:cubicBezTo>
                            <a:cubicBezTo>
                              <a:pt x="380" y="8"/>
                              <a:pt x="380" y="8"/>
                              <a:pt x="380" y="8"/>
                            </a:cubicBezTo>
                            <a:cubicBezTo>
                              <a:pt x="380" y="57"/>
                              <a:pt x="380" y="57"/>
                              <a:pt x="380" y="57"/>
                            </a:cubicBezTo>
                            <a:cubicBezTo>
                              <a:pt x="367" y="57"/>
                              <a:pt x="367" y="57"/>
                              <a:pt x="367" y="57"/>
                            </a:cubicBezTo>
                            <a:cubicBezTo>
                              <a:pt x="365" y="57"/>
                              <a:pt x="363" y="58"/>
                              <a:pt x="363" y="61"/>
                            </a:cubicBezTo>
                            <a:cubicBezTo>
                              <a:pt x="363" y="64"/>
                              <a:pt x="365" y="65"/>
                              <a:pt x="367" y="65"/>
                            </a:cubicBezTo>
                            <a:cubicBezTo>
                              <a:pt x="401" y="65"/>
                              <a:pt x="401" y="65"/>
                              <a:pt x="401" y="65"/>
                            </a:cubicBezTo>
                            <a:cubicBezTo>
                              <a:pt x="402" y="65"/>
                              <a:pt x="404" y="64"/>
                              <a:pt x="404" y="61"/>
                            </a:cubicBezTo>
                            <a:cubicBezTo>
                              <a:pt x="404" y="39"/>
                              <a:pt x="404" y="39"/>
                              <a:pt x="404" y="39"/>
                            </a:cubicBezTo>
                            <a:cubicBezTo>
                              <a:pt x="404" y="38"/>
                              <a:pt x="403" y="36"/>
                              <a:pt x="401" y="36"/>
                            </a:cubicBezTo>
                            <a:cubicBezTo>
                              <a:pt x="397" y="36"/>
                              <a:pt x="396" y="38"/>
                              <a:pt x="396" y="39"/>
                            </a:cubicBezTo>
                            <a:cubicBezTo>
                              <a:pt x="396" y="57"/>
                              <a:pt x="396" y="57"/>
                              <a:pt x="396" y="57"/>
                            </a:cubicBezTo>
                            <a:lnTo>
                              <a:pt x="388" y="57"/>
                            </a:lnTo>
                            <a:close/>
                            <a:moveTo>
                              <a:pt x="432" y="0"/>
                            </a:moveTo>
                            <a:cubicBezTo>
                              <a:pt x="428" y="0"/>
                              <a:pt x="423" y="4"/>
                              <a:pt x="423" y="8"/>
                            </a:cubicBezTo>
                            <a:cubicBezTo>
                              <a:pt x="423" y="57"/>
                              <a:pt x="423" y="57"/>
                              <a:pt x="423" y="57"/>
                            </a:cubicBezTo>
                            <a:cubicBezTo>
                              <a:pt x="423" y="61"/>
                              <a:pt x="427" y="65"/>
                              <a:pt x="432" y="65"/>
                            </a:cubicBezTo>
                            <a:cubicBezTo>
                              <a:pt x="457" y="65"/>
                              <a:pt x="457" y="65"/>
                              <a:pt x="457" y="65"/>
                            </a:cubicBezTo>
                            <a:cubicBezTo>
                              <a:pt x="461" y="65"/>
                              <a:pt x="465" y="61"/>
                              <a:pt x="465" y="57"/>
                            </a:cubicBezTo>
                            <a:cubicBezTo>
                              <a:pt x="465" y="8"/>
                              <a:pt x="465" y="8"/>
                              <a:pt x="465" y="8"/>
                            </a:cubicBezTo>
                            <a:cubicBezTo>
                              <a:pt x="465" y="4"/>
                              <a:pt x="461" y="0"/>
                              <a:pt x="457" y="0"/>
                            </a:cubicBezTo>
                            <a:lnTo>
                              <a:pt x="432" y="0"/>
                            </a:lnTo>
                            <a:close/>
                            <a:moveTo>
                              <a:pt x="432" y="8"/>
                            </a:moveTo>
                            <a:cubicBezTo>
                              <a:pt x="457" y="8"/>
                              <a:pt x="457" y="8"/>
                              <a:pt x="457" y="8"/>
                            </a:cubicBezTo>
                            <a:cubicBezTo>
                              <a:pt x="457" y="57"/>
                              <a:pt x="457" y="57"/>
                              <a:pt x="457" y="57"/>
                            </a:cubicBezTo>
                            <a:cubicBezTo>
                              <a:pt x="432" y="57"/>
                              <a:pt x="432" y="57"/>
                              <a:pt x="432" y="57"/>
                            </a:cubicBezTo>
                            <a:lnTo>
                              <a:pt x="432" y="8"/>
                            </a:lnTo>
                            <a:close/>
                            <a:moveTo>
                              <a:pt x="493" y="0"/>
                            </a:moveTo>
                            <a:cubicBezTo>
                              <a:pt x="488" y="0"/>
                              <a:pt x="484" y="4"/>
                              <a:pt x="484" y="8"/>
                            </a:cubicBezTo>
                            <a:cubicBezTo>
                              <a:pt x="484" y="57"/>
                              <a:pt x="484" y="57"/>
                              <a:pt x="484" y="57"/>
                            </a:cubicBezTo>
                            <a:cubicBezTo>
                              <a:pt x="484" y="61"/>
                              <a:pt x="488" y="65"/>
                              <a:pt x="493" y="65"/>
                            </a:cubicBezTo>
                            <a:cubicBezTo>
                              <a:pt x="517" y="65"/>
                              <a:pt x="517" y="65"/>
                              <a:pt x="517" y="65"/>
                            </a:cubicBezTo>
                            <a:cubicBezTo>
                              <a:pt x="522" y="65"/>
                              <a:pt x="526" y="61"/>
                              <a:pt x="526" y="57"/>
                            </a:cubicBezTo>
                            <a:cubicBezTo>
                              <a:pt x="526" y="8"/>
                              <a:pt x="526" y="8"/>
                              <a:pt x="526" y="8"/>
                            </a:cubicBezTo>
                            <a:cubicBezTo>
                              <a:pt x="526" y="4"/>
                              <a:pt x="522" y="0"/>
                              <a:pt x="517" y="0"/>
                            </a:cubicBezTo>
                            <a:lnTo>
                              <a:pt x="493" y="0"/>
                            </a:lnTo>
                            <a:close/>
                            <a:moveTo>
                              <a:pt x="493" y="8"/>
                            </a:moveTo>
                            <a:cubicBezTo>
                              <a:pt x="517" y="8"/>
                              <a:pt x="517" y="8"/>
                              <a:pt x="517" y="8"/>
                            </a:cubicBezTo>
                            <a:cubicBezTo>
                              <a:pt x="517" y="57"/>
                              <a:pt x="517" y="57"/>
                              <a:pt x="517" y="57"/>
                            </a:cubicBezTo>
                            <a:cubicBezTo>
                              <a:pt x="493" y="57"/>
                              <a:pt x="493" y="57"/>
                              <a:pt x="493" y="57"/>
                            </a:cubicBezTo>
                            <a:lnTo>
                              <a:pt x="493" y="8"/>
                            </a:lnTo>
                            <a:close/>
                          </a:path>
                        </a:pathLst>
                      </a:custGeom>
                      <a:solidFill>
                        <a:schemeClr val="tx1">
                          <a:alpha val="33000"/>
                        </a:schemeClr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74915" tIns="37458" rIns="74915" bIns="37458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defTabSz="764196">
                          <a:defRPr/>
                        </a:pPr>
                        <a:endParaRPr lang="en-US" sz="2294" kern="0">
                          <a:solidFill>
                            <a:srgbClr val="353535"/>
                          </a:solidFill>
                          <a:latin typeface="Segoe UI Semibold" panose="020B0702040204020203" pitchFamily="34" charset="0"/>
                        </a:endParaRPr>
                      </a:p>
                    </p:txBody>
                  </p:sp>
                  <p:sp>
                    <p:nvSpPr>
                      <p:cNvPr id="271" name="Freeform 87">
                        <a:extLst>
                          <a:ext uri="{FF2B5EF4-FFF2-40B4-BE49-F238E27FC236}">
                            <a16:creationId xmlns:a16="http://schemas.microsoft.com/office/drawing/2014/main" xmlns="" id="{F37B7EEE-0796-4A27-8902-48E8AFD901CE}"/>
                          </a:ext>
                        </a:extLst>
                      </p:cNvPr>
                      <p:cNvSpPr>
                        <a:spLocks noEditPoints="1"/>
                      </p:cNvSpPr>
                      <p:nvPr/>
                    </p:nvSpPr>
                    <p:spPr bwMode="auto">
                      <a:xfrm>
                        <a:off x="8240074" y="3001836"/>
                        <a:ext cx="1702503" cy="205860"/>
                      </a:xfrm>
                      <a:custGeom>
                        <a:avLst/>
                        <a:gdLst>
                          <a:gd name="T0" fmla="*/ 4 w 526"/>
                          <a:gd name="T1" fmla="*/ 0 h 65"/>
                          <a:gd name="T2" fmla="*/ 16 w 526"/>
                          <a:gd name="T3" fmla="*/ 8 h 65"/>
                          <a:gd name="T4" fmla="*/ 0 w 526"/>
                          <a:gd name="T5" fmla="*/ 61 h 65"/>
                          <a:gd name="T6" fmla="*/ 41 w 526"/>
                          <a:gd name="T7" fmla="*/ 61 h 65"/>
                          <a:gd name="T8" fmla="*/ 33 w 526"/>
                          <a:gd name="T9" fmla="*/ 39 h 65"/>
                          <a:gd name="T10" fmla="*/ 68 w 526"/>
                          <a:gd name="T11" fmla="*/ 0 h 65"/>
                          <a:gd name="T12" fmla="*/ 68 w 526"/>
                          <a:gd name="T13" fmla="*/ 65 h 65"/>
                          <a:gd name="T14" fmla="*/ 101 w 526"/>
                          <a:gd name="T15" fmla="*/ 8 h 65"/>
                          <a:gd name="T16" fmla="*/ 68 w 526"/>
                          <a:gd name="T17" fmla="*/ 8 h 65"/>
                          <a:gd name="T18" fmla="*/ 68 w 526"/>
                          <a:gd name="T19" fmla="*/ 57 h 65"/>
                          <a:gd name="T20" fmla="*/ 145 w 526"/>
                          <a:gd name="T21" fmla="*/ 0 h 65"/>
                          <a:gd name="T22" fmla="*/ 125 w 526"/>
                          <a:gd name="T23" fmla="*/ 8 h 65"/>
                          <a:gd name="T24" fmla="*/ 125 w 526"/>
                          <a:gd name="T25" fmla="*/ 57 h 65"/>
                          <a:gd name="T26" fmla="*/ 158 w 526"/>
                          <a:gd name="T27" fmla="*/ 65 h 65"/>
                          <a:gd name="T28" fmla="*/ 158 w 526"/>
                          <a:gd name="T29" fmla="*/ 36 h 65"/>
                          <a:gd name="T30" fmla="*/ 145 w 526"/>
                          <a:gd name="T31" fmla="*/ 57 h 65"/>
                          <a:gd name="T32" fmla="*/ 181 w 526"/>
                          <a:gd name="T33" fmla="*/ 57 h 65"/>
                          <a:gd name="T34" fmla="*/ 223 w 526"/>
                          <a:gd name="T35" fmla="*/ 57 h 65"/>
                          <a:gd name="T36" fmla="*/ 190 w 526"/>
                          <a:gd name="T37" fmla="*/ 0 h 65"/>
                          <a:gd name="T38" fmla="*/ 214 w 526"/>
                          <a:gd name="T39" fmla="*/ 57 h 65"/>
                          <a:gd name="T40" fmla="*/ 267 w 526"/>
                          <a:gd name="T41" fmla="*/ 57 h 65"/>
                          <a:gd name="T42" fmla="*/ 242 w 526"/>
                          <a:gd name="T43" fmla="*/ 4 h 65"/>
                          <a:gd name="T44" fmla="*/ 258 w 526"/>
                          <a:gd name="T45" fmla="*/ 57 h 65"/>
                          <a:gd name="T46" fmla="*/ 246 w 526"/>
                          <a:gd name="T47" fmla="*/ 65 h 65"/>
                          <a:gd name="T48" fmla="*/ 283 w 526"/>
                          <a:gd name="T49" fmla="*/ 39 h 65"/>
                          <a:gd name="T50" fmla="*/ 275 w 526"/>
                          <a:gd name="T51" fmla="*/ 57 h 65"/>
                          <a:gd name="T52" fmla="*/ 303 w 526"/>
                          <a:gd name="T53" fmla="*/ 8 h 65"/>
                          <a:gd name="T54" fmla="*/ 336 w 526"/>
                          <a:gd name="T55" fmla="*/ 65 h 65"/>
                          <a:gd name="T56" fmla="*/ 336 w 526"/>
                          <a:gd name="T57" fmla="*/ 0 h 65"/>
                          <a:gd name="T58" fmla="*/ 336 w 526"/>
                          <a:gd name="T59" fmla="*/ 8 h 65"/>
                          <a:gd name="T60" fmla="*/ 310 w 526"/>
                          <a:gd name="T61" fmla="*/ 8 h 65"/>
                          <a:gd name="T62" fmla="*/ 367 w 526"/>
                          <a:gd name="T63" fmla="*/ 0 h 65"/>
                          <a:gd name="T64" fmla="*/ 380 w 526"/>
                          <a:gd name="T65" fmla="*/ 8 h 65"/>
                          <a:gd name="T66" fmla="*/ 363 w 526"/>
                          <a:gd name="T67" fmla="*/ 61 h 65"/>
                          <a:gd name="T68" fmla="*/ 404 w 526"/>
                          <a:gd name="T69" fmla="*/ 61 h 65"/>
                          <a:gd name="T70" fmla="*/ 396 w 526"/>
                          <a:gd name="T71" fmla="*/ 39 h 65"/>
                          <a:gd name="T72" fmla="*/ 432 w 526"/>
                          <a:gd name="T73" fmla="*/ 0 h 65"/>
                          <a:gd name="T74" fmla="*/ 432 w 526"/>
                          <a:gd name="T75" fmla="*/ 65 h 65"/>
                          <a:gd name="T76" fmla="*/ 465 w 526"/>
                          <a:gd name="T77" fmla="*/ 8 h 65"/>
                          <a:gd name="T78" fmla="*/ 432 w 526"/>
                          <a:gd name="T79" fmla="*/ 8 h 65"/>
                          <a:gd name="T80" fmla="*/ 432 w 526"/>
                          <a:gd name="T81" fmla="*/ 57 h 65"/>
                          <a:gd name="T82" fmla="*/ 484 w 526"/>
                          <a:gd name="T83" fmla="*/ 8 h 65"/>
                          <a:gd name="T84" fmla="*/ 517 w 526"/>
                          <a:gd name="T85" fmla="*/ 65 h 65"/>
                          <a:gd name="T86" fmla="*/ 517 w 526"/>
                          <a:gd name="T87" fmla="*/ 0 h 65"/>
                          <a:gd name="T88" fmla="*/ 517 w 526"/>
                          <a:gd name="T89" fmla="*/ 8 h 65"/>
                          <a:gd name="T90" fmla="*/ 493 w 526"/>
                          <a:gd name="T91" fmla="*/ 8 h 65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  <a:cxn ang="0">
                            <a:pos x="T48" y="T49"/>
                          </a:cxn>
                          <a:cxn ang="0">
                            <a:pos x="T50" y="T51"/>
                          </a:cxn>
                          <a:cxn ang="0">
                            <a:pos x="T52" y="T53"/>
                          </a:cxn>
                          <a:cxn ang="0">
                            <a:pos x="T54" y="T55"/>
                          </a:cxn>
                          <a:cxn ang="0">
                            <a:pos x="T56" y="T57"/>
                          </a:cxn>
                          <a:cxn ang="0">
                            <a:pos x="T58" y="T59"/>
                          </a:cxn>
                          <a:cxn ang="0">
                            <a:pos x="T60" y="T61"/>
                          </a:cxn>
                          <a:cxn ang="0">
                            <a:pos x="T62" y="T63"/>
                          </a:cxn>
                          <a:cxn ang="0">
                            <a:pos x="T64" y="T65"/>
                          </a:cxn>
                          <a:cxn ang="0">
                            <a:pos x="T66" y="T67"/>
                          </a:cxn>
                          <a:cxn ang="0">
                            <a:pos x="T68" y="T69"/>
                          </a:cxn>
                          <a:cxn ang="0">
                            <a:pos x="T70" y="T71"/>
                          </a:cxn>
                          <a:cxn ang="0">
                            <a:pos x="T72" y="T73"/>
                          </a:cxn>
                          <a:cxn ang="0">
                            <a:pos x="T74" y="T75"/>
                          </a:cxn>
                          <a:cxn ang="0">
                            <a:pos x="T76" y="T77"/>
                          </a:cxn>
                          <a:cxn ang="0">
                            <a:pos x="T78" y="T79"/>
                          </a:cxn>
                          <a:cxn ang="0">
                            <a:pos x="T80" y="T81"/>
                          </a:cxn>
                          <a:cxn ang="0">
                            <a:pos x="T82" y="T83"/>
                          </a:cxn>
                          <a:cxn ang="0">
                            <a:pos x="T84" y="T85"/>
                          </a:cxn>
                          <a:cxn ang="0">
                            <a:pos x="T86" y="T87"/>
                          </a:cxn>
                          <a:cxn ang="0">
                            <a:pos x="T88" y="T89"/>
                          </a:cxn>
                          <a:cxn ang="0">
                            <a:pos x="T90" y="T91"/>
                          </a:cxn>
                        </a:cxnLst>
                        <a:rect l="0" t="0" r="r" b="b"/>
                        <a:pathLst>
                          <a:path w="526" h="65">
                            <a:moveTo>
                              <a:pt x="25" y="57"/>
                            </a:moveTo>
                            <a:cubicBezTo>
                              <a:pt x="25" y="0"/>
                              <a:pt x="25" y="0"/>
                              <a:pt x="25" y="0"/>
                            </a:cubicBezTo>
                            <a:cubicBezTo>
                              <a:pt x="4" y="0"/>
                              <a:pt x="4" y="0"/>
                              <a:pt x="4" y="0"/>
                            </a:cubicBezTo>
                            <a:cubicBezTo>
                              <a:pt x="1" y="0"/>
                              <a:pt x="0" y="1"/>
                              <a:pt x="0" y="4"/>
                            </a:cubicBezTo>
                            <a:cubicBezTo>
                              <a:pt x="0" y="7"/>
                              <a:pt x="1" y="8"/>
                              <a:pt x="4" y="8"/>
                            </a:cubicBezTo>
                            <a:cubicBezTo>
                              <a:pt x="16" y="8"/>
                              <a:pt x="16" y="8"/>
                              <a:pt x="16" y="8"/>
                            </a:cubicBezTo>
                            <a:cubicBezTo>
                              <a:pt x="16" y="57"/>
                              <a:pt x="16" y="57"/>
                              <a:pt x="16" y="57"/>
                            </a:cubicBezTo>
                            <a:cubicBezTo>
                              <a:pt x="4" y="57"/>
                              <a:pt x="4" y="57"/>
                              <a:pt x="4" y="57"/>
                            </a:cubicBezTo>
                            <a:cubicBezTo>
                              <a:pt x="1" y="57"/>
                              <a:pt x="0" y="58"/>
                              <a:pt x="0" y="61"/>
                            </a:cubicBezTo>
                            <a:cubicBezTo>
                              <a:pt x="0" y="64"/>
                              <a:pt x="1" y="65"/>
                              <a:pt x="4" y="65"/>
                            </a:cubicBezTo>
                            <a:cubicBezTo>
                              <a:pt x="37" y="65"/>
                              <a:pt x="37" y="65"/>
                              <a:pt x="37" y="65"/>
                            </a:cubicBezTo>
                            <a:cubicBezTo>
                              <a:pt x="39" y="65"/>
                              <a:pt x="41" y="64"/>
                              <a:pt x="41" y="61"/>
                            </a:cubicBezTo>
                            <a:cubicBezTo>
                              <a:pt x="41" y="39"/>
                              <a:pt x="41" y="39"/>
                              <a:pt x="41" y="39"/>
                            </a:cubicBezTo>
                            <a:cubicBezTo>
                              <a:pt x="41" y="38"/>
                              <a:pt x="40" y="36"/>
                              <a:pt x="37" y="36"/>
                            </a:cubicBezTo>
                            <a:cubicBezTo>
                              <a:pt x="33" y="36"/>
                              <a:pt x="33" y="38"/>
                              <a:pt x="33" y="39"/>
                            </a:cubicBezTo>
                            <a:cubicBezTo>
                              <a:pt x="33" y="57"/>
                              <a:pt x="33" y="57"/>
                              <a:pt x="33" y="57"/>
                            </a:cubicBezTo>
                            <a:lnTo>
                              <a:pt x="25" y="57"/>
                            </a:lnTo>
                            <a:close/>
                            <a:moveTo>
                              <a:pt x="68" y="0"/>
                            </a:moveTo>
                            <a:cubicBezTo>
                              <a:pt x="64" y="0"/>
                              <a:pt x="60" y="4"/>
                              <a:pt x="60" y="8"/>
                            </a:cubicBezTo>
                            <a:cubicBezTo>
                              <a:pt x="60" y="57"/>
                              <a:pt x="60" y="57"/>
                              <a:pt x="60" y="57"/>
                            </a:cubicBezTo>
                            <a:cubicBezTo>
                              <a:pt x="60" y="61"/>
                              <a:pt x="64" y="65"/>
                              <a:pt x="68" y="65"/>
                            </a:cubicBezTo>
                            <a:cubicBezTo>
                              <a:pt x="93" y="65"/>
                              <a:pt x="93" y="65"/>
                              <a:pt x="93" y="65"/>
                            </a:cubicBezTo>
                            <a:cubicBezTo>
                              <a:pt x="98" y="65"/>
                              <a:pt x="101" y="61"/>
                              <a:pt x="101" y="57"/>
                            </a:cubicBezTo>
                            <a:cubicBezTo>
                              <a:pt x="101" y="8"/>
                              <a:pt x="101" y="8"/>
                              <a:pt x="101" y="8"/>
                            </a:cubicBezTo>
                            <a:cubicBezTo>
                              <a:pt x="101" y="4"/>
                              <a:pt x="98" y="0"/>
                              <a:pt x="93" y="0"/>
                            </a:cubicBezTo>
                            <a:lnTo>
                              <a:pt x="68" y="0"/>
                            </a:lnTo>
                            <a:close/>
                            <a:moveTo>
                              <a:pt x="68" y="8"/>
                            </a:moveTo>
                            <a:cubicBezTo>
                              <a:pt x="93" y="8"/>
                              <a:pt x="93" y="8"/>
                              <a:pt x="93" y="8"/>
                            </a:cubicBezTo>
                            <a:cubicBezTo>
                              <a:pt x="93" y="57"/>
                              <a:pt x="93" y="57"/>
                              <a:pt x="93" y="57"/>
                            </a:cubicBezTo>
                            <a:cubicBezTo>
                              <a:pt x="68" y="57"/>
                              <a:pt x="68" y="57"/>
                              <a:pt x="68" y="57"/>
                            </a:cubicBezTo>
                            <a:lnTo>
                              <a:pt x="68" y="8"/>
                            </a:lnTo>
                            <a:close/>
                            <a:moveTo>
                              <a:pt x="145" y="57"/>
                            </a:moveTo>
                            <a:cubicBezTo>
                              <a:pt x="145" y="0"/>
                              <a:pt x="145" y="0"/>
                              <a:pt x="145" y="0"/>
                            </a:cubicBezTo>
                            <a:cubicBezTo>
                              <a:pt x="125" y="0"/>
                              <a:pt x="125" y="0"/>
                              <a:pt x="125" y="0"/>
                            </a:cubicBezTo>
                            <a:cubicBezTo>
                              <a:pt x="123" y="0"/>
                              <a:pt x="120" y="1"/>
                              <a:pt x="120" y="4"/>
                            </a:cubicBezTo>
                            <a:cubicBezTo>
                              <a:pt x="120" y="7"/>
                              <a:pt x="123" y="8"/>
                              <a:pt x="125" y="8"/>
                            </a:cubicBezTo>
                            <a:cubicBezTo>
                              <a:pt x="137" y="8"/>
                              <a:pt x="137" y="8"/>
                              <a:pt x="137" y="8"/>
                            </a:cubicBezTo>
                            <a:cubicBezTo>
                              <a:pt x="137" y="57"/>
                              <a:pt x="137" y="57"/>
                              <a:pt x="137" y="57"/>
                            </a:cubicBezTo>
                            <a:cubicBezTo>
                              <a:pt x="125" y="57"/>
                              <a:pt x="125" y="57"/>
                              <a:pt x="125" y="57"/>
                            </a:cubicBezTo>
                            <a:cubicBezTo>
                              <a:pt x="123" y="57"/>
                              <a:pt x="120" y="58"/>
                              <a:pt x="120" y="61"/>
                            </a:cubicBezTo>
                            <a:cubicBezTo>
                              <a:pt x="120" y="64"/>
                              <a:pt x="123" y="65"/>
                              <a:pt x="125" y="65"/>
                            </a:cubicBezTo>
                            <a:cubicBezTo>
                              <a:pt x="158" y="65"/>
                              <a:pt x="158" y="65"/>
                              <a:pt x="158" y="65"/>
                            </a:cubicBezTo>
                            <a:cubicBezTo>
                              <a:pt x="160" y="65"/>
                              <a:pt x="162" y="64"/>
                              <a:pt x="162" y="61"/>
                            </a:cubicBezTo>
                            <a:cubicBezTo>
                              <a:pt x="162" y="39"/>
                              <a:pt x="162" y="39"/>
                              <a:pt x="162" y="39"/>
                            </a:cubicBezTo>
                            <a:cubicBezTo>
                              <a:pt x="162" y="38"/>
                              <a:pt x="161" y="36"/>
                              <a:pt x="158" y="36"/>
                            </a:cubicBezTo>
                            <a:cubicBezTo>
                              <a:pt x="155" y="36"/>
                              <a:pt x="154" y="38"/>
                              <a:pt x="154" y="39"/>
                            </a:cubicBezTo>
                            <a:cubicBezTo>
                              <a:pt x="154" y="57"/>
                              <a:pt x="154" y="57"/>
                              <a:pt x="154" y="57"/>
                            </a:cubicBezTo>
                            <a:lnTo>
                              <a:pt x="145" y="57"/>
                            </a:lnTo>
                            <a:close/>
                            <a:moveTo>
                              <a:pt x="190" y="0"/>
                            </a:moveTo>
                            <a:cubicBezTo>
                              <a:pt x="184" y="0"/>
                              <a:pt x="181" y="4"/>
                              <a:pt x="181" y="8"/>
                            </a:cubicBezTo>
                            <a:cubicBezTo>
                              <a:pt x="181" y="57"/>
                              <a:pt x="181" y="57"/>
                              <a:pt x="181" y="57"/>
                            </a:cubicBezTo>
                            <a:cubicBezTo>
                              <a:pt x="181" y="61"/>
                              <a:pt x="184" y="65"/>
                              <a:pt x="190" y="65"/>
                            </a:cubicBezTo>
                            <a:cubicBezTo>
                              <a:pt x="214" y="65"/>
                              <a:pt x="214" y="65"/>
                              <a:pt x="214" y="65"/>
                            </a:cubicBezTo>
                            <a:cubicBezTo>
                              <a:pt x="219" y="65"/>
                              <a:pt x="223" y="61"/>
                              <a:pt x="223" y="57"/>
                            </a:cubicBezTo>
                            <a:cubicBezTo>
                              <a:pt x="223" y="8"/>
                              <a:pt x="223" y="8"/>
                              <a:pt x="223" y="8"/>
                            </a:cubicBezTo>
                            <a:cubicBezTo>
                              <a:pt x="223" y="4"/>
                              <a:pt x="219" y="0"/>
                              <a:pt x="214" y="0"/>
                            </a:cubicBezTo>
                            <a:lnTo>
                              <a:pt x="190" y="0"/>
                            </a:lnTo>
                            <a:close/>
                            <a:moveTo>
                              <a:pt x="190" y="8"/>
                            </a:moveTo>
                            <a:cubicBezTo>
                              <a:pt x="214" y="8"/>
                              <a:pt x="214" y="8"/>
                              <a:pt x="214" y="8"/>
                            </a:cubicBezTo>
                            <a:cubicBezTo>
                              <a:pt x="214" y="57"/>
                              <a:pt x="214" y="57"/>
                              <a:pt x="214" y="57"/>
                            </a:cubicBezTo>
                            <a:cubicBezTo>
                              <a:pt x="190" y="57"/>
                              <a:pt x="190" y="57"/>
                              <a:pt x="190" y="57"/>
                            </a:cubicBezTo>
                            <a:lnTo>
                              <a:pt x="190" y="8"/>
                            </a:lnTo>
                            <a:close/>
                            <a:moveTo>
                              <a:pt x="267" y="57"/>
                            </a:moveTo>
                            <a:cubicBezTo>
                              <a:pt x="267" y="0"/>
                              <a:pt x="267" y="0"/>
                              <a:pt x="267" y="0"/>
                            </a:cubicBezTo>
                            <a:cubicBezTo>
                              <a:pt x="246" y="0"/>
                              <a:pt x="246" y="0"/>
                              <a:pt x="246" y="0"/>
                            </a:cubicBezTo>
                            <a:cubicBezTo>
                              <a:pt x="244" y="0"/>
                              <a:pt x="242" y="1"/>
                              <a:pt x="242" y="4"/>
                            </a:cubicBezTo>
                            <a:cubicBezTo>
                              <a:pt x="242" y="7"/>
                              <a:pt x="244" y="8"/>
                              <a:pt x="246" y="8"/>
                            </a:cubicBezTo>
                            <a:cubicBezTo>
                              <a:pt x="258" y="8"/>
                              <a:pt x="258" y="8"/>
                              <a:pt x="258" y="8"/>
                            </a:cubicBezTo>
                            <a:cubicBezTo>
                              <a:pt x="258" y="57"/>
                              <a:pt x="258" y="57"/>
                              <a:pt x="258" y="57"/>
                            </a:cubicBezTo>
                            <a:cubicBezTo>
                              <a:pt x="246" y="57"/>
                              <a:pt x="246" y="57"/>
                              <a:pt x="246" y="57"/>
                            </a:cubicBezTo>
                            <a:cubicBezTo>
                              <a:pt x="244" y="57"/>
                              <a:pt x="242" y="58"/>
                              <a:pt x="242" y="61"/>
                            </a:cubicBezTo>
                            <a:cubicBezTo>
                              <a:pt x="242" y="64"/>
                              <a:pt x="244" y="65"/>
                              <a:pt x="246" y="65"/>
                            </a:cubicBezTo>
                            <a:cubicBezTo>
                              <a:pt x="279" y="65"/>
                              <a:pt x="279" y="65"/>
                              <a:pt x="279" y="65"/>
                            </a:cubicBezTo>
                            <a:cubicBezTo>
                              <a:pt x="281" y="65"/>
                              <a:pt x="283" y="64"/>
                              <a:pt x="283" y="61"/>
                            </a:cubicBezTo>
                            <a:cubicBezTo>
                              <a:pt x="283" y="39"/>
                              <a:pt x="283" y="39"/>
                              <a:pt x="283" y="39"/>
                            </a:cubicBezTo>
                            <a:cubicBezTo>
                              <a:pt x="283" y="38"/>
                              <a:pt x="283" y="36"/>
                              <a:pt x="279" y="36"/>
                            </a:cubicBezTo>
                            <a:cubicBezTo>
                              <a:pt x="276" y="36"/>
                              <a:pt x="275" y="38"/>
                              <a:pt x="275" y="39"/>
                            </a:cubicBezTo>
                            <a:cubicBezTo>
                              <a:pt x="275" y="57"/>
                              <a:pt x="275" y="57"/>
                              <a:pt x="275" y="57"/>
                            </a:cubicBezTo>
                            <a:lnTo>
                              <a:pt x="267" y="57"/>
                            </a:lnTo>
                            <a:close/>
                            <a:moveTo>
                              <a:pt x="310" y="0"/>
                            </a:moveTo>
                            <a:cubicBezTo>
                              <a:pt x="306" y="0"/>
                              <a:pt x="303" y="4"/>
                              <a:pt x="303" y="8"/>
                            </a:cubicBezTo>
                            <a:cubicBezTo>
                              <a:pt x="303" y="57"/>
                              <a:pt x="303" y="57"/>
                              <a:pt x="303" y="57"/>
                            </a:cubicBezTo>
                            <a:cubicBezTo>
                              <a:pt x="303" y="61"/>
                              <a:pt x="306" y="65"/>
                              <a:pt x="310" y="65"/>
                            </a:cubicBezTo>
                            <a:cubicBezTo>
                              <a:pt x="336" y="65"/>
                              <a:pt x="336" y="65"/>
                              <a:pt x="336" y="65"/>
                            </a:cubicBezTo>
                            <a:cubicBezTo>
                              <a:pt x="340" y="65"/>
                              <a:pt x="344" y="61"/>
                              <a:pt x="344" y="57"/>
                            </a:cubicBezTo>
                            <a:cubicBezTo>
                              <a:pt x="344" y="8"/>
                              <a:pt x="344" y="8"/>
                              <a:pt x="344" y="8"/>
                            </a:cubicBezTo>
                            <a:cubicBezTo>
                              <a:pt x="344" y="4"/>
                              <a:pt x="340" y="0"/>
                              <a:pt x="336" y="0"/>
                            </a:cubicBezTo>
                            <a:lnTo>
                              <a:pt x="310" y="0"/>
                            </a:lnTo>
                            <a:close/>
                            <a:moveTo>
                              <a:pt x="310" y="8"/>
                            </a:moveTo>
                            <a:cubicBezTo>
                              <a:pt x="336" y="8"/>
                              <a:pt x="336" y="8"/>
                              <a:pt x="336" y="8"/>
                            </a:cubicBezTo>
                            <a:cubicBezTo>
                              <a:pt x="336" y="57"/>
                              <a:pt x="336" y="57"/>
                              <a:pt x="336" y="57"/>
                            </a:cubicBezTo>
                            <a:cubicBezTo>
                              <a:pt x="310" y="57"/>
                              <a:pt x="310" y="57"/>
                              <a:pt x="310" y="57"/>
                            </a:cubicBezTo>
                            <a:lnTo>
                              <a:pt x="310" y="8"/>
                            </a:lnTo>
                            <a:close/>
                            <a:moveTo>
                              <a:pt x="388" y="57"/>
                            </a:moveTo>
                            <a:cubicBezTo>
                              <a:pt x="388" y="0"/>
                              <a:pt x="388" y="0"/>
                              <a:pt x="388" y="0"/>
                            </a:cubicBezTo>
                            <a:cubicBezTo>
                              <a:pt x="367" y="0"/>
                              <a:pt x="367" y="0"/>
                              <a:pt x="367" y="0"/>
                            </a:cubicBezTo>
                            <a:cubicBezTo>
                              <a:pt x="365" y="0"/>
                              <a:pt x="363" y="1"/>
                              <a:pt x="363" y="4"/>
                            </a:cubicBezTo>
                            <a:cubicBezTo>
                              <a:pt x="363" y="7"/>
                              <a:pt x="365" y="8"/>
                              <a:pt x="367" y="8"/>
                            </a:cubicBezTo>
                            <a:cubicBezTo>
                              <a:pt x="380" y="8"/>
                              <a:pt x="380" y="8"/>
                              <a:pt x="380" y="8"/>
                            </a:cubicBezTo>
                            <a:cubicBezTo>
                              <a:pt x="380" y="57"/>
                              <a:pt x="380" y="57"/>
                              <a:pt x="380" y="57"/>
                            </a:cubicBezTo>
                            <a:cubicBezTo>
                              <a:pt x="367" y="57"/>
                              <a:pt x="367" y="57"/>
                              <a:pt x="367" y="57"/>
                            </a:cubicBezTo>
                            <a:cubicBezTo>
                              <a:pt x="365" y="57"/>
                              <a:pt x="363" y="58"/>
                              <a:pt x="363" y="61"/>
                            </a:cubicBezTo>
                            <a:cubicBezTo>
                              <a:pt x="363" y="64"/>
                              <a:pt x="365" y="65"/>
                              <a:pt x="367" y="65"/>
                            </a:cubicBezTo>
                            <a:cubicBezTo>
                              <a:pt x="401" y="65"/>
                              <a:pt x="401" y="65"/>
                              <a:pt x="401" y="65"/>
                            </a:cubicBezTo>
                            <a:cubicBezTo>
                              <a:pt x="402" y="65"/>
                              <a:pt x="404" y="64"/>
                              <a:pt x="404" y="61"/>
                            </a:cubicBezTo>
                            <a:cubicBezTo>
                              <a:pt x="404" y="39"/>
                              <a:pt x="404" y="39"/>
                              <a:pt x="404" y="39"/>
                            </a:cubicBezTo>
                            <a:cubicBezTo>
                              <a:pt x="404" y="38"/>
                              <a:pt x="403" y="36"/>
                              <a:pt x="401" y="36"/>
                            </a:cubicBezTo>
                            <a:cubicBezTo>
                              <a:pt x="397" y="36"/>
                              <a:pt x="396" y="38"/>
                              <a:pt x="396" y="39"/>
                            </a:cubicBezTo>
                            <a:cubicBezTo>
                              <a:pt x="396" y="57"/>
                              <a:pt x="396" y="57"/>
                              <a:pt x="396" y="57"/>
                            </a:cubicBezTo>
                            <a:lnTo>
                              <a:pt x="388" y="57"/>
                            </a:lnTo>
                            <a:close/>
                            <a:moveTo>
                              <a:pt x="432" y="0"/>
                            </a:moveTo>
                            <a:cubicBezTo>
                              <a:pt x="428" y="0"/>
                              <a:pt x="423" y="4"/>
                              <a:pt x="423" y="8"/>
                            </a:cubicBezTo>
                            <a:cubicBezTo>
                              <a:pt x="423" y="57"/>
                              <a:pt x="423" y="57"/>
                              <a:pt x="423" y="57"/>
                            </a:cubicBezTo>
                            <a:cubicBezTo>
                              <a:pt x="423" y="61"/>
                              <a:pt x="427" y="65"/>
                              <a:pt x="432" y="65"/>
                            </a:cubicBezTo>
                            <a:cubicBezTo>
                              <a:pt x="457" y="65"/>
                              <a:pt x="457" y="65"/>
                              <a:pt x="457" y="65"/>
                            </a:cubicBezTo>
                            <a:cubicBezTo>
                              <a:pt x="461" y="65"/>
                              <a:pt x="465" y="61"/>
                              <a:pt x="465" y="57"/>
                            </a:cubicBezTo>
                            <a:cubicBezTo>
                              <a:pt x="465" y="8"/>
                              <a:pt x="465" y="8"/>
                              <a:pt x="465" y="8"/>
                            </a:cubicBezTo>
                            <a:cubicBezTo>
                              <a:pt x="465" y="4"/>
                              <a:pt x="461" y="0"/>
                              <a:pt x="457" y="0"/>
                            </a:cubicBezTo>
                            <a:lnTo>
                              <a:pt x="432" y="0"/>
                            </a:lnTo>
                            <a:close/>
                            <a:moveTo>
                              <a:pt x="432" y="8"/>
                            </a:moveTo>
                            <a:cubicBezTo>
                              <a:pt x="457" y="8"/>
                              <a:pt x="457" y="8"/>
                              <a:pt x="457" y="8"/>
                            </a:cubicBezTo>
                            <a:cubicBezTo>
                              <a:pt x="457" y="57"/>
                              <a:pt x="457" y="57"/>
                              <a:pt x="457" y="57"/>
                            </a:cubicBezTo>
                            <a:cubicBezTo>
                              <a:pt x="432" y="57"/>
                              <a:pt x="432" y="57"/>
                              <a:pt x="432" y="57"/>
                            </a:cubicBezTo>
                            <a:lnTo>
                              <a:pt x="432" y="8"/>
                            </a:lnTo>
                            <a:close/>
                            <a:moveTo>
                              <a:pt x="493" y="0"/>
                            </a:moveTo>
                            <a:cubicBezTo>
                              <a:pt x="488" y="0"/>
                              <a:pt x="484" y="4"/>
                              <a:pt x="484" y="8"/>
                            </a:cubicBezTo>
                            <a:cubicBezTo>
                              <a:pt x="484" y="57"/>
                              <a:pt x="484" y="57"/>
                              <a:pt x="484" y="57"/>
                            </a:cubicBezTo>
                            <a:cubicBezTo>
                              <a:pt x="484" y="61"/>
                              <a:pt x="488" y="65"/>
                              <a:pt x="493" y="65"/>
                            </a:cubicBezTo>
                            <a:cubicBezTo>
                              <a:pt x="517" y="65"/>
                              <a:pt x="517" y="65"/>
                              <a:pt x="517" y="65"/>
                            </a:cubicBezTo>
                            <a:cubicBezTo>
                              <a:pt x="522" y="65"/>
                              <a:pt x="526" y="61"/>
                              <a:pt x="526" y="57"/>
                            </a:cubicBezTo>
                            <a:cubicBezTo>
                              <a:pt x="526" y="8"/>
                              <a:pt x="526" y="8"/>
                              <a:pt x="526" y="8"/>
                            </a:cubicBezTo>
                            <a:cubicBezTo>
                              <a:pt x="526" y="4"/>
                              <a:pt x="522" y="0"/>
                              <a:pt x="517" y="0"/>
                            </a:cubicBezTo>
                            <a:lnTo>
                              <a:pt x="493" y="0"/>
                            </a:lnTo>
                            <a:close/>
                            <a:moveTo>
                              <a:pt x="493" y="8"/>
                            </a:moveTo>
                            <a:cubicBezTo>
                              <a:pt x="517" y="8"/>
                              <a:pt x="517" y="8"/>
                              <a:pt x="517" y="8"/>
                            </a:cubicBezTo>
                            <a:cubicBezTo>
                              <a:pt x="517" y="57"/>
                              <a:pt x="517" y="57"/>
                              <a:pt x="517" y="57"/>
                            </a:cubicBezTo>
                            <a:cubicBezTo>
                              <a:pt x="493" y="57"/>
                              <a:pt x="493" y="57"/>
                              <a:pt x="493" y="57"/>
                            </a:cubicBezTo>
                            <a:lnTo>
                              <a:pt x="493" y="8"/>
                            </a:lnTo>
                            <a:close/>
                          </a:path>
                        </a:pathLst>
                      </a:custGeom>
                      <a:solidFill>
                        <a:schemeClr val="tx1">
                          <a:alpha val="33000"/>
                        </a:schemeClr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74915" tIns="37458" rIns="74915" bIns="37458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defTabSz="764196">
                          <a:defRPr/>
                        </a:pPr>
                        <a:endParaRPr lang="en-US" sz="2294" kern="0">
                          <a:solidFill>
                            <a:srgbClr val="353535"/>
                          </a:solidFill>
                          <a:latin typeface="Segoe UI Semibold" panose="020B0702040204020203" pitchFamily="34" charset="0"/>
                        </a:endParaRPr>
                      </a:p>
                    </p:txBody>
                  </p:sp>
                </p:grpSp>
                <p:grpSp>
                  <p:nvGrpSpPr>
                    <p:cNvPr id="1195" name="Group 1194">
                      <a:extLst>
                        <a:ext uri="{FF2B5EF4-FFF2-40B4-BE49-F238E27FC236}">
                          <a16:creationId xmlns:a16="http://schemas.microsoft.com/office/drawing/2014/main" xmlns="" id="{DB32AEA5-F90C-4CD6-9D3E-B941E5C8009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448489" y="2728424"/>
                      <a:ext cx="3494088" cy="211421"/>
                      <a:chOff x="6448489" y="2673574"/>
                      <a:chExt cx="3494088" cy="211421"/>
                    </a:xfrm>
                  </p:grpSpPr>
                  <p:sp>
                    <p:nvSpPr>
                      <p:cNvPr id="269" name="Freeform 88">
                        <a:extLst>
                          <a:ext uri="{FF2B5EF4-FFF2-40B4-BE49-F238E27FC236}">
                            <a16:creationId xmlns:a16="http://schemas.microsoft.com/office/drawing/2014/main" xmlns="" id="{79C90842-AE30-4698-B730-5B7EBD462302}"/>
                          </a:ext>
                        </a:extLst>
                      </p:cNvPr>
                      <p:cNvSpPr>
                        <a:spLocks noEditPoints="1"/>
                      </p:cNvSpPr>
                      <p:nvPr/>
                    </p:nvSpPr>
                    <p:spPr bwMode="auto">
                      <a:xfrm>
                        <a:off x="6448489" y="2673574"/>
                        <a:ext cx="1702503" cy="211421"/>
                      </a:xfrm>
                      <a:custGeom>
                        <a:avLst/>
                        <a:gdLst>
                          <a:gd name="T0" fmla="*/ 0 w 526"/>
                          <a:gd name="T1" fmla="*/ 57 h 65"/>
                          <a:gd name="T2" fmla="*/ 41 w 526"/>
                          <a:gd name="T3" fmla="*/ 57 h 65"/>
                          <a:gd name="T4" fmla="*/ 7 w 526"/>
                          <a:gd name="T5" fmla="*/ 0 h 65"/>
                          <a:gd name="T6" fmla="*/ 33 w 526"/>
                          <a:gd name="T7" fmla="*/ 57 h 65"/>
                          <a:gd name="T8" fmla="*/ 68 w 526"/>
                          <a:gd name="T9" fmla="*/ 0 h 65"/>
                          <a:gd name="T10" fmla="*/ 68 w 526"/>
                          <a:gd name="T11" fmla="*/ 65 h 65"/>
                          <a:gd name="T12" fmla="*/ 101 w 526"/>
                          <a:gd name="T13" fmla="*/ 9 h 65"/>
                          <a:gd name="T14" fmla="*/ 68 w 526"/>
                          <a:gd name="T15" fmla="*/ 9 h 65"/>
                          <a:gd name="T16" fmla="*/ 68 w 526"/>
                          <a:gd name="T17" fmla="*/ 57 h 65"/>
                          <a:gd name="T18" fmla="*/ 145 w 526"/>
                          <a:gd name="T19" fmla="*/ 0 h 65"/>
                          <a:gd name="T20" fmla="*/ 125 w 526"/>
                          <a:gd name="T21" fmla="*/ 9 h 65"/>
                          <a:gd name="T22" fmla="*/ 125 w 526"/>
                          <a:gd name="T23" fmla="*/ 57 h 65"/>
                          <a:gd name="T24" fmla="*/ 158 w 526"/>
                          <a:gd name="T25" fmla="*/ 65 h 65"/>
                          <a:gd name="T26" fmla="*/ 158 w 526"/>
                          <a:gd name="T27" fmla="*/ 36 h 65"/>
                          <a:gd name="T28" fmla="*/ 145 w 526"/>
                          <a:gd name="T29" fmla="*/ 57 h 65"/>
                          <a:gd name="T30" fmla="*/ 181 w 526"/>
                          <a:gd name="T31" fmla="*/ 57 h 65"/>
                          <a:gd name="T32" fmla="*/ 223 w 526"/>
                          <a:gd name="T33" fmla="*/ 57 h 65"/>
                          <a:gd name="T34" fmla="*/ 190 w 526"/>
                          <a:gd name="T35" fmla="*/ 0 h 65"/>
                          <a:gd name="T36" fmla="*/ 214 w 526"/>
                          <a:gd name="T37" fmla="*/ 57 h 65"/>
                          <a:gd name="T38" fmla="*/ 267 w 526"/>
                          <a:gd name="T39" fmla="*/ 57 h 65"/>
                          <a:gd name="T40" fmla="*/ 242 w 526"/>
                          <a:gd name="T41" fmla="*/ 5 h 65"/>
                          <a:gd name="T42" fmla="*/ 258 w 526"/>
                          <a:gd name="T43" fmla="*/ 57 h 65"/>
                          <a:gd name="T44" fmla="*/ 246 w 526"/>
                          <a:gd name="T45" fmla="*/ 65 h 65"/>
                          <a:gd name="T46" fmla="*/ 283 w 526"/>
                          <a:gd name="T47" fmla="*/ 40 h 65"/>
                          <a:gd name="T48" fmla="*/ 275 w 526"/>
                          <a:gd name="T49" fmla="*/ 57 h 65"/>
                          <a:gd name="T50" fmla="*/ 303 w 526"/>
                          <a:gd name="T51" fmla="*/ 9 h 65"/>
                          <a:gd name="T52" fmla="*/ 336 w 526"/>
                          <a:gd name="T53" fmla="*/ 65 h 65"/>
                          <a:gd name="T54" fmla="*/ 336 w 526"/>
                          <a:gd name="T55" fmla="*/ 0 h 65"/>
                          <a:gd name="T56" fmla="*/ 336 w 526"/>
                          <a:gd name="T57" fmla="*/ 9 h 65"/>
                          <a:gd name="T58" fmla="*/ 310 w 526"/>
                          <a:gd name="T59" fmla="*/ 9 h 65"/>
                          <a:gd name="T60" fmla="*/ 367 w 526"/>
                          <a:gd name="T61" fmla="*/ 0 h 65"/>
                          <a:gd name="T62" fmla="*/ 380 w 526"/>
                          <a:gd name="T63" fmla="*/ 9 h 65"/>
                          <a:gd name="T64" fmla="*/ 363 w 526"/>
                          <a:gd name="T65" fmla="*/ 61 h 65"/>
                          <a:gd name="T66" fmla="*/ 404 w 526"/>
                          <a:gd name="T67" fmla="*/ 61 h 65"/>
                          <a:gd name="T68" fmla="*/ 396 w 526"/>
                          <a:gd name="T69" fmla="*/ 40 h 65"/>
                          <a:gd name="T70" fmla="*/ 432 w 526"/>
                          <a:gd name="T71" fmla="*/ 0 h 65"/>
                          <a:gd name="T72" fmla="*/ 432 w 526"/>
                          <a:gd name="T73" fmla="*/ 65 h 65"/>
                          <a:gd name="T74" fmla="*/ 465 w 526"/>
                          <a:gd name="T75" fmla="*/ 9 h 65"/>
                          <a:gd name="T76" fmla="*/ 432 w 526"/>
                          <a:gd name="T77" fmla="*/ 9 h 65"/>
                          <a:gd name="T78" fmla="*/ 432 w 526"/>
                          <a:gd name="T79" fmla="*/ 57 h 65"/>
                          <a:gd name="T80" fmla="*/ 509 w 526"/>
                          <a:gd name="T81" fmla="*/ 0 h 65"/>
                          <a:gd name="T82" fmla="*/ 488 w 526"/>
                          <a:gd name="T83" fmla="*/ 9 h 65"/>
                          <a:gd name="T84" fmla="*/ 488 w 526"/>
                          <a:gd name="T85" fmla="*/ 57 h 65"/>
                          <a:gd name="T86" fmla="*/ 521 w 526"/>
                          <a:gd name="T87" fmla="*/ 65 h 65"/>
                          <a:gd name="T88" fmla="*/ 521 w 526"/>
                          <a:gd name="T89" fmla="*/ 36 h 65"/>
                          <a:gd name="T90" fmla="*/ 509 w 526"/>
                          <a:gd name="T91" fmla="*/ 57 h 65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  <a:cxn ang="0">
                            <a:pos x="T48" y="T49"/>
                          </a:cxn>
                          <a:cxn ang="0">
                            <a:pos x="T50" y="T51"/>
                          </a:cxn>
                          <a:cxn ang="0">
                            <a:pos x="T52" y="T53"/>
                          </a:cxn>
                          <a:cxn ang="0">
                            <a:pos x="T54" y="T55"/>
                          </a:cxn>
                          <a:cxn ang="0">
                            <a:pos x="T56" y="T57"/>
                          </a:cxn>
                          <a:cxn ang="0">
                            <a:pos x="T58" y="T59"/>
                          </a:cxn>
                          <a:cxn ang="0">
                            <a:pos x="T60" y="T61"/>
                          </a:cxn>
                          <a:cxn ang="0">
                            <a:pos x="T62" y="T63"/>
                          </a:cxn>
                          <a:cxn ang="0">
                            <a:pos x="T64" y="T65"/>
                          </a:cxn>
                          <a:cxn ang="0">
                            <a:pos x="T66" y="T67"/>
                          </a:cxn>
                          <a:cxn ang="0">
                            <a:pos x="T68" y="T69"/>
                          </a:cxn>
                          <a:cxn ang="0">
                            <a:pos x="T70" y="T71"/>
                          </a:cxn>
                          <a:cxn ang="0">
                            <a:pos x="T72" y="T73"/>
                          </a:cxn>
                          <a:cxn ang="0">
                            <a:pos x="T74" y="T75"/>
                          </a:cxn>
                          <a:cxn ang="0">
                            <a:pos x="T76" y="T77"/>
                          </a:cxn>
                          <a:cxn ang="0">
                            <a:pos x="T78" y="T79"/>
                          </a:cxn>
                          <a:cxn ang="0">
                            <a:pos x="T80" y="T81"/>
                          </a:cxn>
                          <a:cxn ang="0">
                            <a:pos x="T82" y="T83"/>
                          </a:cxn>
                          <a:cxn ang="0">
                            <a:pos x="T84" y="T85"/>
                          </a:cxn>
                          <a:cxn ang="0">
                            <a:pos x="T86" y="T87"/>
                          </a:cxn>
                          <a:cxn ang="0">
                            <a:pos x="T88" y="T89"/>
                          </a:cxn>
                          <a:cxn ang="0">
                            <a:pos x="T90" y="T91"/>
                          </a:cxn>
                        </a:cxnLst>
                        <a:rect l="0" t="0" r="r" b="b"/>
                        <a:pathLst>
                          <a:path w="526" h="65">
                            <a:moveTo>
                              <a:pt x="7" y="0"/>
                            </a:moveTo>
                            <a:cubicBezTo>
                              <a:pt x="3" y="0"/>
                              <a:pt x="0" y="4"/>
                              <a:pt x="0" y="9"/>
                            </a:cubicBezTo>
                            <a:cubicBezTo>
                              <a:pt x="0" y="57"/>
                              <a:pt x="0" y="57"/>
                              <a:pt x="0" y="57"/>
                            </a:cubicBezTo>
                            <a:cubicBezTo>
                              <a:pt x="0" y="62"/>
                              <a:pt x="3" y="65"/>
                              <a:pt x="7" y="65"/>
                            </a:cubicBezTo>
                            <a:cubicBezTo>
                              <a:pt x="33" y="65"/>
                              <a:pt x="33" y="65"/>
                              <a:pt x="33" y="65"/>
                            </a:cubicBezTo>
                            <a:cubicBezTo>
                              <a:pt x="37" y="65"/>
                              <a:pt x="41" y="62"/>
                              <a:pt x="41" y="57"/>
                            </a:cubicBezTo>
                            <a:cubicBezTo>
                              <a:pt x="41" y="9"/>
                              <a:pt x="41" y="9"/>
                              <a:pt x="41" y="9"/>
                            </a:cubicBezTo>
                            <a:cubicBezTo>
                              <a:pt x="41" y="4"/>
                              <a:pt x="37" y="0"/>
                              <a:pt x="33" y="0"/>
                            </a:cubicBezTo>
                            <a:lnTo>
                              <a:pt x="7" y="0"/>
                            </a:lnTo>
                            <a:close/>
                            <a:moveTo>
                              <a:pt x="7" y="9"/>
                            </a:moveTo>
                            <a:cubicBezTo>
                              <a:pt x="33" y="9"/>
                              <a:pt x="33" y="9"/>
                              <a:pt x="33" y="9"/>
                            </a:cubicBezTo>
                            <a:cubicBezTo>
                              <a:pt x="33" y="57"/>
                              <a:pt x="33" y="57"/>
                              <a:pt x="33" y="57"/>
                            </a:cubicBezTo>
                            <a:cubicBezTo>
                              <a:pt x="7" y="57"/>
                              <a:pt x="7" y="57"/>
                              <a:pt x="7" y="57"/>
                            </a:cubicBezTo>
                            <a:lnTo>
                              <a:pt x="7" y="9"/>
                            </a:lnTo>
                            <a:close/>
                            <a:moveTo>
                              <a:pt x="68" y="0"/>
                            </a:moveTo>
                            <a:cubicBezTo>
                              <a:pt x="64" y="0"/>
                              <a:pt x="60" y="4"/>
                              <a:pt x="60" y="9"/>
                            </a:cubicBezTo>
                            <a:cubicBezTo>
                              <a:pt x="60" y="57"/>
                              <a:pt x="60" y="57"/>
                              <a:pt x="60" y="57"/>
                            </a:cubicBezTo>
                            <a:cubicBezTo>
                              <a:pt x="60" y="62"/>
                              <a:pt x="64" y="65"/>
                              <a:pt x="68" y="65"/>
                            </a:cubicBezTo>
                            <a:cubicBezTo>
                              <a:pt x="93" y="65"/>
                              <a:pt x="93" y="65"/>
                              <a:pt x="93" y="65"/>
                            </a:cubicBezTo>
                            <a:cubicBezTo>
                              <a:pt x="98" y="65"/>
                              <a:pt x="101" y="62"/>
                              <a:pt x="101" y="57"/>
                            </a:cubicBezTo>
                            <a:cubicBezTo>
                              <a:pt x="101" y="9"/>
                              <a:pt x="101" y="9"/>
                              <a:pt x="101" y="9"/>
                            </a:cubicBezTo>
                            <a:cubicBezTo>
                              <a:pt x="101" y="4"/>
                              <a:pt x="98" y="0"/>
                              <a:pt x="93" y="0"/>
                            </a:cubicBezTo>
                            <a:lnTo>
                              <a:pt x="68" y="0"/>
                            </a:lnTo>
                            <a:close/>
                            <a:moveTo>
                              <a:pt x="68" y="9"/>
                            </a:moveTo>
                            <a:cubicBezTo>
                              <a:pt x="93" y="9"/>
                              <a:pt x="93" y="9"/>
                              <a:pt x="93" y="9"/>
                            </a:cubicBezTo>
                            <a:cubicBezTo>
                              <a:pt x="93" y="57"/>
                              <a:pt x="93" y="57"/>
                              <a:pt x="93" y="57"/>
                            </a:cubicBezTo>
                            <a:cubicBezTo>
                              <a:pt x="68" y="57"/>
                              <a:pt x="68" y="57"/>
                              <a:pt x="68" y="57"/>
                            </a:cubicBezTo>
                            <a:lnTo>
                              <a:pt x="68" y="9"/>
                            </a:lnTo>
                            <a:close/>
                            <a:moveTo>
                              <a:pt x="145" y="57"/>
                            </a:moveTo>
                            <a:cubicBezTo>
                              <a:pt x="145" y="0"/>
                              <a:pt x="145" y="0"/>
                              <a:pt x="145" y="0"/>
                            </a:cubicBezTo>
                            <a:cubicBezTo>
                              <a:pt x="125" y="0"/>
                              <a:pt x="125" y="0"/>
                              <a:pt x="125" y="0"/>
                            </a:cubicBezTo>
                            <a:cubicBezTo>
                              <a:pt x="123" y="0"/>
                              <a:pt x="120" y="1"/>
                              <a:pt x="120" y="5"/>
                            </a:cubicBezTo>
                            <a:cubicBezTo>
                              <a:pt x="120" y="7"/>
                              <a:pt x="123" y="9"/>
                              <a:pt x="125" y="9"/>
                            </a:cubicBezTo>
                            <a:cubicBezTo>
                              <a:pt x="137" y="9"/>
                              <a:pt x="137" y="9"/>
                              <a:pt x="137" y="9"/>
                            </a:cubicBezTo>
                            <a:cubicBezTo>
                              <a:pt x="137" y="57"/>
                              <a:pt x="137" y="57"/>
                              <a:pt x="137" y="57"/>
                            </a:cubicBezTo>
                            <a:cubicBezTo>
                              <a:pt x="125" y="57"/>
                              <a:pt x="125" y="57"/>
                              <a:pt x="125" y="57"/>
                            </a:cubicBezTo>
                            <a:cubicBezTo>
                              <a:pt x="123" y="57"/>
                              <a:pt x="120" y="58"/>
                              <a:pt x="120" y="61"/>
                            </a:cubicBezTo>
                            <a:cubicBezTo>
                              <a:pt x="120" y="64"/>
                              <a:pt x="123" y="65"/>
                              <a:pt x="125" y="65"/>
                            </a:cubicBezTo>
                            <a:cubicBezTo>
                              <a:pt x="158" y="65"/>
                              <a:pt x="158" y="65"/>
                              <a:pt x="158" y="65"/>
                            </a:cubicBezTo>
                            <a:cubicBezTo>
                              <a:pt x="160" y="65"/>
                              <a:pt x="162" y="64"/>
                              <a:pt x="162" y="61"/>
                            </a:cubicBezTo>
                            <a:cubicBezTo>
                              <a:pt x="162" y="40"/>
                              <a:pt x="162" y="40"/>
                              <a:pt x="162" y="40"/>
                            </a:cubicBezTo>
                            <a:cubicBezTo>
                              <a:pt x="162" y="38"/>
                              <a:pt x="161" y="36"/>
                              <a:pt x="158" y="36"/>
                            </a:cubicBezTo>
                            <a:cubicBezTo>
                              <a:pt x="155" y="36"/>
                              <a:pt x="154" y="38"/>
                              <a:pt x="154" y="40"/>
                            </a:cubicBezTo>
                            <a:cubicBezTo>
                              <a:pt x="154" y="57"/>
                              <a:pt x="154" y="57"/>
                              <a:pt x="154" y="57"/>
                            </a:cubicBezTo>
                            <a:lnTo>
                              <a:pt x="145" y="57"/>
                            </a:lnTo>
                            <a:close/>
                            <a:moveTo>
                              <a:pt x="190" y="0"/>
                            </a:moveTo>
                            <a:cubicBezTo>
                              <a:pt x="184" y="0"/>
                              <a:pt x="181" y="4"/>
                              <a:pt x="181" y="9"/>
                            </a:cubicBezTo>
                            <a:cubicBezTo>
                              <a:pt x="181" y="57"/>
                              <a:pt x="181" y="57"/>
                              <a:pt x="181" y="57"/>
                            </a:cubicBezTo>
                            <a:cubicBezTo>
                              <a:pt x="181" y="62"/>
                              <a:pt x="184" y="65"/>
                              <a:pt x="190" y="65"/>
                            </a:cubicBezTo>
                            <a:cubicBezTo>
                              <a:pt x="214" y="65"/>
                              <a:pt x="214" y="65"/>
                              <a:pt x="214" y="65"/>
                            </a:cubicBezTo>
                            <a:cubicBezTo>
                              <a:pt x="219" y="65"/>
                              <a:pt x="223" y="62"/>
                              <a:pt x="223" y="57"/>
                            </a:cubicBezTo>
                            <a:cubicBezTo>
                              <a:pt x="223" y="9"/>
                              <a:pt x="223" y="9"/>
                              <a:pt x="223" y="9"/>
                            </a:cubicBezTo>
                            <a:cubicBezTo>
                              <a:pt x="223" y="4"/>
                              <a:pt x="219" y="0"/>
                              <a:pt x="214" y="0"/>
                            </a:cubicBezTo>
                            <a:lnTo>
                              <a:pt x="190" y="0"/>
                            </a:lnTo>
                            <a:close/>
                            <a:moveTo>
                              <a:pt x="190" y="9"/>
                            </a:moveTo>
                            <a:cubicBezTo>
                              <a:pt x="214" y="9"/>
                              <a:pt x="214" y="9"/>
                              <a:pt x="214" y="9"/>
                            </a:cubicBezTo>
                            <a:cubicBezTo>
                              <a:pt x="214" y="57"/>
                              <a:pt x="214" y="57"/>
                              <a:pt x="214" y="57"/>
                            </a:cubicBezTo>
                            <a:cubicBezTo>
                              <a:pt x="190" y="57"/>
                              <a:pt x="190" y="57"/>
                              <a:pt x="190" y="57"/>
                            </a:cubicBezTo>
                            <a:lnTo>
                              <a:pt x="190" y="9"/>
                            </a:lnTo>
                            <a:close/>
                            <a:moveTo>
                              <a:pt x="267" y="57"/>
                            </a:moveTo>
                            <a:cubicBezTo>
                              <a:pt x="267" y="0"/>
                              <a:pt x="267" y="0"/>
                              <a:pt x="267" y="0"/>
                            </a:cubicBezTo>
                            <a:cubicBezTo>
                              <a:pt x="246" y="0"/>
                              <a:pt x="246" y="0"/>
                              <a:pt x="246" y="0"/>
                            </a:cubicBezTo>
                            <a:cubicBezTo>
                              <a:pt x="244" y="0"/>
                              <a:pt x="242" y="1"/>
                              <a:pt x="242" y="5"/>
                            </a:cubicBezTo>
                            <a:cubicBezTo>
                              <a:pt x="242" y="7"/>
                              <a:pt x="244" y="9"/>
                              <a:pt x="246" y="9"/>
                            </a:cubicBezTo>
                            <a:cubicBezTo>
                              <a:pt x="258" y="9"/>
                              <a:pt x="258" y="9"/>
                              <a:pt x="258" y="9"/>
                            </a:cubicBezTo>
                            <a:cubicBezTo>
                              <a:pt x="258" y="57"/>
                              <a:pt x="258" y="57"/>
                              <a:pt x="258" y="57"/>
                            </a:cubicBezTo>
                            <a:cubicBezTo>
                              <a:pt x="246" y="57"/>
                              <a:pt x="246" y="57"/>
                              <a:pt x="246" y="57"/>
                            </a:cubicBezTo>
                            <a:cubicBezTo>
                              <a:pt x="244" y="57"/>
                              <a:pt x="242" y="58"/>
                              <a:pt x="242" y="61"/>
                            </a:cubicBezTo>
                            <a:cubicBezTo>
                              <a:pt x="242" y="64"/>
                              <a:pt x="244" y="65"/>
                              <a:pt x="246" y="65"/>
                            </a:cubicBezTo>
                            <a:cubicBezTo>
                              <a:pt x="279" y="65"/>
                              <a:pt x="279" y="65"/>
                              <a:pt x="279" y="65"/>
                            </a:cubicBezTo>
                            <a:cubicBezTo>
                              <a:pt x="281" y="65"/>
                              <a:pt x="283" y="64"/>
                              <a:pt x="283" y="61"/>
                            </a:cubicBezTo>
                            <a:cubicBezTo>
                              <a:pt x="283" y="40"/>
                              <a:pt x="283" y="40"/>
                              <a:pt x="283" y="40"/>
                            </a:cubicBezTo>
                            <a:cubicBezTo>
                              <a:pt x="283" y="38"/>
                              <a:pt x="283" y="36"/>
                              <a:pt x="279" y="36"/>
                            </a:cubicBezTo>
                            <a:cubicBezTo>
                              <a:pt x="276" y="36"/>
                              <a:pt x="275" y="38"/>
                              <a:pt x="275" y="40"/>
                            </a:cubicBezTo>
                            <a:cubicBezTo>
                              <a:pt x="275" y="57"/>
                              <a:pt x="275" y="57"/>
                              <a:pt x="275" y="57"/>
                            </a:cubicBezTo>
                            <a:lnTo>
                              <a:pt x="267" y="57"/>
                            </a:lnTo>
                            <a:close/>
                            <a:moveTo>
                              <a:pt x="310" y="0"/>
                            </a:moveTo>
                            <a:cubicBezTo>
                              <a:pt x="306" y="0"/>
                              <a:pt x="303" y="4"/>
                              <a:pt x="303" y="9"/>
                            </a:cubicBezTo>
                            <a:cubicBezTo>
                              <a:pt x="303" y="57"/>
                              <a:pt x="303" y="57"/>
                              <a:pt x="303" y="57"/>
                            </a:cubicBezTo>
                            <a:cubicBezTo>
                              <a:pt x="303" y="62"/>
                              <a:pt x="306" y="65"/>
                              <a:pt x="310" y="65"/>
                            </a:cubicBezTo>
                            <a:cubicBezTo>
                              <a:pt x="336" y="65"/>
                              <a:pt x="336" y="65"/>
                              <a:pt x="336" y="65"/>
                            </a:cubicBezTo>
                            <a:cubicBezTo>
                              <a:pt x="340" y="65"/>
                              <a:pt x="344" y="62"/>
                              <a:pt x="344" y="57"/>
                            </a:cubicBezTo>
                            <a:cubicBezTo>
                              <a:pt x="344" y="9"/>
                              <a:pt x="344" y="9"/>
                              <a:pt x="344" y="9"/>
                            </a:cubicBezTo>
                            <a:cubicBezTo>
                              <a:pt x="344" y="4"/>
                              <a:pt x="340" y="0"/>
                              <a:pt x="336" y="0"/>
                            </a:cubicBezTo>
                            <a:lnTo>
                              <a:pt x="310" y="0"/>
                            </a:lnTo>
                            <a:close/>
                            <a:moveTo>
                              <a:pt x="310" y="9"/>
                            </a:moveTo>
                            <a:cubicBezTo>
                              <a:pt x="336" y="9"/>
                              <a:pt x="336" y="9"/>
                              <a:pt x="336" y="9"/>
                            </a:cubicBezTo>
                            <a:cubicBezTo>
                              <a:pt x="336" y="57"/>
                              <a:pt x="336" y="57"/>
                              <a:pt x="336" y="57"/>
                            </a:cubicBezTo>
                            <a:cubicBezTo>
                              <a:pt x="310" y="57"/>
                              <a:pt x="310" y="57"/>
                              <a:pt x="310" y="57"/>
                            </a:cubicBezTo>
                            <a:lnTo>
                              <a:pt x="310" y="9"/>
                            </a:lnTo>
                            <a:close/>
                            <a:moveTo>
                              <a:pt x="388" y="57"/>
                            </a:moveTo>
                            <a:cubicBezTo>
                              <a:pt x="388" y="0"/>
                              <a:pt x="388" y="0"/>
                              <a:pt x="388" y="0"/>
                            </a:cubicBezTo>
                            <a:cubicBezTo>
                              <a:pt x="367" y="0"/>
                              <a:pt x="367" y="0"/>
                              <a:pt x="367" y="0"/>
                            </a:cubicBezTo>
                            <a:cubicBezTo>
                              <a:pt x="365" y="0"/>
                              <a:pt x="363" y="1"/>
                              <a:pt x="363" y="5"/>
                            </a:cubicBezTo>
                            <a:cubicBezTo>
                              <a:pt x="363" y="7"/>
                              <a:pt x="365" y="9"/>
                              <a:pt x="367" y="9"/>
                            </a:cubicBezTo>
                            <a:cubicBezTo>
                              <a:pt x="380" y="9"/>
                              <a:pt x="380" y="9"/>
                              <a:pt x="380" y="9"/>
                            </a:cubicBezTo>
                            <a:cubicBezTo>
                              <a:pt x="380" y="57"/>
                              <a:pt x="380" y="57"/>
                              <a:pt x="380" y="57"/>
                            </a:cubicBezTo>
                            <a:cubicBezTo>
                              <a:pt x="367" y="57"/>
                              <a:pt x="367" y="57"/>
                              <a:pt x="367" y="57"/>
                            </a:cubicBezTo>
                            <a:cubicBezTo>
                              <a:pt x="365" y="57"/>
                              <a:pt x="363" y="58"/>
                              <a:pt x="363" y="61"/>
                            </a:cubicBezTo>
                            <a:cubicBezTo>
                              <a:pt x="363" y="64"/>
                              <a:pt x="365" y="65"/>
                              <a:pt x="367" y="65"/>
                            </a:cubicBezTo>
                            <a:cubicBezTo>
                              <a:pt x="401" y="65"/>
                              <a:pt x="401" y="65"/>
                              <a:pt x="401" y="65"/>
                            </a:cubicBezTo>
                            <a:cubicBezTo>
                              <a:pt x="402" y="65"/>
                              <a:pt x="404" y="64"/>
                              <a:pt x="404" y="61"/>
                            </a:cubicBezTo>
                            <a:cubicBezTo>
                              <a:pt x="404" y="40"/>
                              <a:pt x="404" y="40"/>
                              <a:pt x="404" y="40"/>
                            </a:cubicBezTo>
                            <a:cubicBezTo>
                              <a:pt x="404" y="38"/>
                              <a:pt x="403" y="36"/>
                              <a:pt x="401" y="36"/>
                            </a:cubicBezTo>
                            <a:cubicBezTo>
                              <a:pt x="397" y="36"/>
                              <a:pt x="396" y="38"/>
                              <a:pt x="396" y="40"/>
                            </a:cubicBezTo>
                            <a:cubicBezTo>
                              <a:pt x="396" y="57"/>
                              <a:pt x="396" y="57"/>
                              <a:pt x="396" y="57"/>
                            </a:cubicBezTo>
                            <a:lnTo>
                              <a:pt x="388" y="57"/>
                            </a:lnTo>
                            <a:close/>
                            <a:moveTo>
                              <a:pt x="432" y="0"/>
                            </a:moveTo>
                            <a:cubicBezTo>
                              <a:pt x="428" y="0"/>
                              <a:pt x="423" y="4"/>
                              <a:pt x="423" y="9"/>
                            </a:cubicBezTo>
                            <a:cubicBezTo>
                              <a:pt x="423" y="57"/>
                              <a:pt x="423" y="57"/>
                              <a:pt x="423" y="57"/>
                            </a:cubicBezTo>
                            <a:cubicBezTo>
                              <a:pt x="423" y="62"/>
                              <a:pt x="427" y="65"/>
                              <a:pt x="432" y="65"/>
                            </a:cubicBezTo>
                            <a:cubicBezTo>
                              <a:pt x="457" y="65"/>
                              <a:pt x="457" y="65"/>
                              <a:pt x="457" y="65"/>
                            </a:cubicBezTo>
                            <a:cubicBezTo>
                              <a:pt x="461" y="65"/>
                              <a:pt x="465" y="62"/>
                              <a:pt x="465" y="57"/>
                            </a:cubicBezTo>
                            <a:cubicBezTo>
                              <a:pt x="465" y="9"/>
                              <a:pt x="465" y="9"/>
                              <a:pt x="465" y="9"/>
                            </a:cubicBezTo>
                            <a:cubicBezTo>
                              <a:pt x="465" y="4"/>
                              <a:pt x="461" y="0"/>
                              <a:pt x="457" y="0"/>
                            </a:cubicBezTo>
                            <a:lnTo>
                              <a:pt x="432" y="0"/>
                            </a:lnTo>
                            <a:close/>
                            <a:moveTo>
                              <a:pt x="432" y="9"/>
                            </a:moveTo>
                            <a:cubicBezTo>
                              <a:pt x="457" y="9"/>
                              <a:pt x="457" y="9"/>
                              <a:pt x="457" y="9"/>
                            </a:cubicBezTo>
                            <a:cubicBezTo>
                              <a:pt x="457" y="57"/>
                              <a:pt x="457" y="57"/>
                              <a:pt x="457" y="57"/>
                            </a:cubicBezTo>
                            <a:cubicBezTo>
                              <a:pt x="432" y="57"/>
                              <a:pt x="432" y="57"/>
                              <a:pt x="432" y="57"/>
                            </a:cubicBezTo>
                            <a:lnTo>
                              <a:pt x="432" y="9"/>
                            </a:lnTo>
                            <a:close/>
                            <a:moveTo>
                              <a:pt x="509" y="57"/>
                            </a:moveTo>
                            <a:cubicBezTo>
                              <a:pt x="509" y="0"/>
                              <a:pt x="509" y="0"/>
                              <a:pt x="509" y="0"/>
                            </a:cubicBezTo>
                            <a:cubicBezTo>
                              <a:pt x="488" y="0"/>
                              <a:pt x="488" y="0"/>
                              <a:pt x="488" y="0"/>
                            </a:cubicBezTo>
                            <a:cubicBezTo>
                              <a:pt x="486" y="0"/>
                              <a:pt x="484" y="1"/>
                              <a:pt x="484" y="5"/>
                            </a:cubicBezTo>
                            <a:cubicBezTo>
                              <a:pt x="484" y="7"/>
                              <a:pt x="486" y="9"/>
                              <a:pt x="488" y="9"/>
                            </a:cubicBezTo>
                            <a:cubicBezTo>
                              <a:pt x="500" y="9"/>
                              <a:pt x="500" y="9"/>
                              <a:pt x="500" y="9"/>
                            </a:cubicBezTo>
                            <a:cubicBezTo>
                              <a:pt x="500" y="57"/>
                              <a:pt x="500" y="57"/>
                              <a:pt x="500" y="57"/>
                            </a:cubicBezTo>
                            <a:cubicBezTo>
                              <a:pt x="488" y="57"/>
                              <a:pt x="488" y="57"/>
                              <a:pt x="488" y="57"/>
                            </a:cubicBezTo>
                            <a:cubicBezTo>
                              <a:pt x="486" y="57"/>
                              <a:pt x="484" y="58"/>
                              <a:pt x="484" y="61"/>
                            </a:cubicBezTo>
                            <a:cubicBezTo>
                              <a:pt x="484" y="64"/>
                              <a:pt x="486" y="65"/>
                              <a:pt x="488" y="65"/>
                            </a:cubicBezTo>
                            <a:cubicBezTo>
                              <a:pt x="521" y="65"/>
                              <a:pt x="521" y="65"/>
                              <a:pt x="521" y="65"/>
                            </a:cubicBezTo>
                            <a:cubicBezTo>
                              <a:pt x="524" y="65"/>
                              <a:pt x="526" y="64"/>
                              <a:pt x="526" y="61"/>
                            </a:cubicBezTo>
                            <a:cubicBezTo>
                              <a:pt x="526" y="40"/>
                              <a:pt x="526" y="40"/>
                              <a:pt x="526" y="40"/>
                            </a:cubicBezTo>
                            <a:cubicBezTo>
                              <a:pt x="526" y="38"/>
                              <a:pt x="525" y="36"/>
                              <a:pt x="521" y="36"/>
                            </a:cubicBezTo>
                            <a:cubicBezTo>
                              <a:pt x="519" y="36"/>
                              <a:pt x="517" y="38"/>
                              <a:pt x="517" y="40"/>
                            </a:cubicBezTo>
                            <a:cubicBezTo>
                              <a:pt x="517" y="57"/>
                              <a:pt x="517" y="57"/>
                              <a:pt x="517" y="57"/>
                            </a:cubicBezTo>
                            <a:lnTo>
                              <a:pt x="509" y="57"/>
                            </a:lnTo>
                            <a:close/>
                          </a:path>
                        </a:pathLst>
                      </a:custGeom>
                      <a:solidFill>
                        <a:schemeClr val="tx1">
                          <a:alpha val="33000"/>
                        </a:schemeClr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74915" tIns="37458" rIns="74915" bIns="37458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defTabSz="764196">
                          <a:defRPr/>
                        </a:pPr>
                        <a:endParaRPr lang="en-US" sz="2294" kern="0">
                          <a:solidFill>
                            <a:srgbClr val="353535"/>
                          </a:solidFill>
                          <a:latin typeface="Segoe UI Semibold" panose="020B0702040204020203" pitchFamily="34" charset="0"/>
                        </a:endParaRPr>
                      </a:p>
                    </p:txBody>
                  </p:sp>
                  <p:sp>
                    <p:nvSpPr>
                      <p:cNvPr id="272" name="Freeform 88">
                        <a:extLst>
                          <a:ext uri="{FF2B5EF4-FFF2-40B4-BE49-F238E27FC236}">
                            <a16:creationId xmlns:a16="http://schemas.microsoft.com/office/drawing/2014/main" xmlns="" id="{DE2CD7FD-AE81-4AB7-8DE6-0FFD4C939BC1}"/>
                          </a:ext>
                        </a:extLst>
                      </p:cNvPr>
                      <p:cNvSpPr>
                        <a:spLocks noEditPoints="1"/>
                      </p:cNvSpPr>
                      <p:nvPr/>
                    </p:nvSpPr>
                    <p:spPr bwMode="auto">
                      <a:xfrm>
                        <a:off x="8240074" y="2673574"/>
                        <a:ext cx="1702503" cy="211421"/>
                      </a:xfrm>
                      <a:custGeom>
                        <a:avLst/>
                        <a:gdLst>
                          <a:gd name="T0" fmla="*/ 0 w 526"/>
                          <a:gd name="T1" fmla="*/ 57 h 65"/>
                          <a:gd name="T2" fmla="*/ 41 w 526"/>
                          <a:gd name="T3" fmla="*/ 57 h 65"/>
                          <a:gd name="T4" fmla="*/ 7 w 526"/>
                          <a:gd name="T5" fmla="*/ 0 h 65"/>
                          <a:gd name="T6" fmla="*/ 33 w 526"/>
                          <a:gd name="T7" fmla="*/ 57 h 65"/>
                          <a:gd name="T8" fmla="*/ 68 w 526"/>
                          <a:gd name="T9" fmla="*/ 0 h 65"/>
                          <a:gd name="T10" fmla="*/ 68 w 526"/>
                          <a:gd name="T11" fmla="*/ 65 h 65"/>
                          <a:gd name="T12" fmla="*/ 101 w 526"/>
                          <a:gd name="T13" fmla="*/ 9 h 65"/>
                          <a:gd name="T14" fmla="*/ 68 w 526"/>
                          <a:gd name="T15" fmla="*/ 9 h 65"/>
                          <a:gd name="T16" fmla="*/ 68 w 526"/>
                          <a:gd name="T17" fmla="*/ 57 h 65"/>
                          <a:gd name="T18" fmla="*/ 145 w 526"/>
                          <a:gd name="T19" fmla="*/ 0 h 65"/>
                          <a:gd name="T20" fmla="*/ 125 w 526"/>
                          <a:gd name="T21" fmla="*/ 9 h 65"/>
                          <a:gd name="T22" fmla="*/ 125 w 526"/>
                          <a:gd name="T23" fmla="*/ 57 h 65"/>
                          <a:gd name="T24" fmla="*/ 158 w 526"/>
                          <a:gd name="T25" fmla="*/ 65 h 65"/>
                          <a:gd name="T26" fmla="*/ 158 w 526"/>
                          <a:gd name="T27" fmla="*/ 36 h 65"/>
                          <a:gd name="T28" fmla="*/ 145 w 526"/>
                          <a:gd name="T29" fmla="*/ 57 h 65"/>
                          <a:gd name="T30" fmla="*/ 181 w 526"/>
                          <a:gd name="T31" fmla="*/ 57 h 65"/>
                          <a:gd name="T32" fmla="*/ 223 w 526"/>
                          <a:gd name="T33" fmla="*/ 57 h 65"/>
                          <a:gd name="T34" fmla="*/ 190 w 526"/>
                          <a:gd name="T35" fmla="*/ 0 h 65"/>
                          <a:gd name="T36" fmla="*/ 214 w 526"/>
                          <a:gd name="T37" fmla="*/ 57 h 65"/>
                          <a:gd name="T38" fmla="*/ 267 w 526"/>
                          <a:gd name="T39" fmla="*/ 57 h 65"/>
                          <a:gd name="T40" fmla="*/ 242 w 526"/>
                          <a:gd name="T41" fmla="*/ 5 h 65"/>
                          <a:gd name="T42" fmla="*/ 258 w 526"/>
                          <a:gd name="T43" fmla="*/ 57 h 65"/>
                          <a:gd name="T44" fmla="*/ 246 w 526"/>
                          <a:gd name="T45" fmla="*/ 65 h 65"/>
                          <a:gd name="T46" fmla="*/ 283 w 526"/>
                          <a:gd name="T47" fmla="*/ 40 h 65"/>
                          <a:gd name="T48" fmla="*/ 275 w 526"/>
                          <a:gd name="T49" fmla="*/ 57 h 65"/>
                          <a:gd name="T50" fmla="*/ 303 w 526"/>
                          <a:gd name="T51" fmla="*/ 9 h 65"/>
                          <a:gd name="T52" fmla="*/ 336 w 526"/>
                          <a:gd name="T53" fmla="*/ 65 h 65"/>
                          <a:gd name="T54" fmla="*/ 336 w 526"/>
                          <a:gd name="T55" fmla="*/ 0 h 65"/>
                          <a:gd name="T56" fmla="*/ 336 w 526"/>
                          <a:gd name="T57" fmla="*/ 9 h 65"/>
                          <a:gd name="T58" fmla="*/ 310 w 526"/>
                          <a:gd name="T59" fmla="*/ 9 h 65"/>
                          <a:gd name="T60" fmla="*/ 367 w 526"/>
                          <a:gd name="T61" fmla="*/ 0 h 65"/>
                          <a:gd name="T62" fmla="*/ 380 w 526"/>
                          <a:gd name="T63" fmla="*/ 9 h 65"/>
                          <a:gd name="T64" fmla="*/ 363 w 526"/>
                          <a:gd name="T65" fmla="*/ 61 h 65"/>
                          <a:gd name="T66" fmla="*/ 404 w 526"/>
                          <a:gd name="T67" fmla="*/ 61 h 65"/>
                          <a:gd name="T68" fmla="*/ 396 w 526"/>
                          <a:gd name="T69" fmla="*/ 40 h 65"/>
                          <a:gd name="T70" fmla="*/ 432 w 526"/>
                          <a:gd name="T71" fmla="*/ 0 h 65"/>
                          <a:gd name="T72" fmla="*/ 432 w 526"/>
                          <a:gd name="T73" fmla="*/ 65 h 65"/>
                          <a:gd name="T74" fmla="*/ 465 w 526"/>
                          <a:gd name="T75" fmla="*/ 9 h 65"/>
                          <a:gd name="T76" fmla="*/ 432 w 526"/>
                          <a:gd name="T77" fmla="*/ 9 h 65"/>
                          <a:gd name="T78" fmla="*/ 432 w 526"/>
                          <a:gd name="T79" fmla="*/ 57 h 65"/>
                          <a:gd name="T80" fmla="*/ 509 w 526"/>
                          <a:gd name="T81" fmla="*/ 0 h 65"/>
                          <a:gd name="T82" fmla="*/ 488 w 526"/>
                          <a:gd name="T83" fmla="*/ 9 h 65"/>
                          <a:gd name="T84" fmla="*/ 488 w 526"/>
                          <a:gd name="T85" fmla="*/ 57 h 65"/>
                          <a:gd name="T86" fmla="*/ 521 w 526"/>
                          <a:gd name="T87" fmla="*/ 65 h 65"/>
                          <a:gd name="T88" fmla="*/ 521 w 526"/>
                          <a:gd name="T89" fmla="*/ 36 h 65"/>
                          <a:gd name="T90" fmla="*/ 509 w 526"/>
                          <a:gd name="T91" fmla="*/ 57 h 65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  <a:cxn ang="0">
                            <a:pos x="T48" y="T49"/>
                          </a:cxn>
                          <a:cxn ang="0">
                            <a:pos x="T50" y="T51"/>
                          </a:cxn>
                          <a:cxn ang="0">
                            <a:pos x="T52" y="T53"/>
                          </a:cxn>
                          <a:cxn ang="0">
                            <a:pos x="T54" y="T55"/>
                          </a:cxn>
                          <a:cxn ang="0">
                            <a:pos x="T56" y="T57"/>
                          </a:cxn>
                          <a:cxn ang="0">
                            <a:pos x="T58" y="T59"/>
                          </a:cxn>
                          <a:cxn ang="0">
                            <a:pos x="T60" y="T61"/>
                          </a:cxn>
                          <a:cxn ang="0">
                            <a:pos x="T62" y="T63"/>
                          </a:cxn>
                          <a:cxn ang="0">
                            <a:pos x="T64" y="T65"/>
                          </a:cxn>
                          <a:cxn ang="0">
                            <a:pos x="T66" y="T67"/>
                          </a:cxn>
                          <a:cxn ang="0">
                            <a:pos x="T68" y="T69"/>
                          </a:cxn>
                          <a:cxn ang="0">
                            <a:pos x="T70" y="T71"/>
                          </a:cxn>
                          <a:cxn ang="0">
                            <a:pos x="T72" y="T73"/>
                          </a:cxn>
                          <a:cxn ang="0">
                            <a:pos x="T74" y="T75"/>
                          </a:cxn>
                          <a:cxn ang="0">
                            <a:pos x="T76" y="T77"/>
                          </a:cxn>
                          <a:cxn ang="0">
                            <a:pos x="T78" y="T79"/>
                          </a:cxn>
                          <a:cxn ang="0">
                            <a:pos x="T80" y="T81"/>
                          </a:cxn>
                          <a:cxn ang="0">
                            <a:pos x="T82" y="T83"/>
                          </a:cxn>
                          <a:cxn ang="0">
                            <a:pos x="T84" y="T85"/>
                          </a:cxn>
                          <a:cxn ang="0">
                            <a:pos x="T86" y="T87"/>
                          </a:cxn>
                          <a:cxn ang="0">
                            <a:pos x="T88" y="T89"/>
                          </a:cxn>
                          <a:cxn ang="0">
                            <a:pos x="T90" y="T91"/>
                          </a:cxn>
                        </a:cxnLst>
                        <a:rect l="0" t="0" r="r" b="b"/>
                        <a:pathLst>
                          <a:path w="526" h="65">
                            <a:moveTo>
                              <a:pt x="7" y="0"/>
                            </a:moveTo>
                            <a:cubicBezTo>
                              <a:pt x="3" y="0"/>
                              <a:pt x="0" y="4"/>
                              <a:pt x="0" y="9"/>
                            </a:cubicBezTo>
                            <a:cubicBezTo>
                              <a:pt x="0" y="57"/>
                              <a:pt x="0" y="57"/>
                              <a:pt x="0" y="57"/>
                            </a:cubicBezTo>
                            <a:cubicBezTo>
                              <a:pt x="0" y="62"/>
                              <a:pt x="3" y="65"/>
                              <a:pt x="7" y="65"/>
                            </a:cubicBezTo>
                            <a:cubicBezTo>
                              <a:pt x="33" y="65"/>
                              <a:pt x="33" y="65"/>
                              <a:pt x="33" y="65"/>
                            </a:cubicBezTo>
                            <a:cubicBezTo>
                              <a:pt x="37" y="65"/>
                              <a:pt x="41" y="62"/>
                              <a:pt x="41" y="57"/>
                            </a:cubicBezTo>
                            <a:cubicBezTo>
                              <a:pt x="41" y="9"/>
                              <a:pt x="41" y="9"/>
                              <a:pt x="41" y="9"/>
                            </a:cubicBezTo>
                            <a:cubicBezTo>
                              <a:pt x="41" y="4"/>
                              <a:pt x="37" y="0"/>
                              <a:pt x="33" y="0"/>
                            </a:cubicBezTo>
                            <a:lnTo>
                              <a:pt x="7" y="0"/>
                            </a:lnTo>
                            <a:close/>
                            <a:moveTo>
                              <a:pt x="7" y="9"/>
                            </a:moveTo>
                            <a:cubicBezTo>
                              <a:pt x="33" y="9"/>
                              <a:pt x="33" y="9"/>
                              <a:pt x="33" y="9"/>
                            </a:cubicBezTo>
                            <a:cubicBezTo>
                              <a:pt x="33" y="57"/>
                              <a:pt x="33" y="57"/>
                              <a:pt x="33" y="57"/>
                            </a:cubicBezTo>
                            <a:cubicBezTo>
                              <a:pt x="7" y="57"/>
                              <a:pt x="7" y="57"/>
                              <a:pt x="7" y="57"/>
                            </a:cubicBezTo>
                            <a:lnTo>
                              <a:pt x="7" y="9"/>
                            </a:lnTo>
                            <a:close/>
                            <a:moveTo>
                              <a:pt x="68" y="0"/>
                            </a:moveTo>
                            <a:cubicBezTo>
                              <a:pt x="64" y="0"/>
                              <a:pt x="60" y="4"/>
                              <a:pt x="60" y="9"/>
                            </a:cubicBezTo>
                            <a:cubicBezTo>
                              <a:pt x="60" y="57"/>
                              <a:pt x="60" y="57"/>
                              <a:pt x="60" y="57"/>
                            </a:cubicBezTo>
                            <a:cubicBezTo>
                              <a:pt x="60" y="62"/>
                              <a:pt x="64" y="65"/>
                              <a:pt x="68" y="65"/>
                            </a:cubicBezTo>
                            <a:cubicBezTo>
                              <a:pt x="93" y="65"/>
                              <a:pt x="93" y="65"/>
                              <a:pt x="93" y="65"/>
                            </a:cubicBezTo>
                            <a:cubicBezTo>
                              <a:pt x="98" y="65"/>
                              <a:pt x="101" y="62"/>
                              <a:pt x="101" y="57"/>
                            </a:cubicBezTo>
                            <a:cubicBezTo>
                              <a:pt x="101" y="9"/>
                              <a:pt x="101" y="9"/>
                              <a:pt x="101" y="9"/>
                            </a:cubicBezTo>
                            <a:cubicBezTo>
                              <a:pt x="101" y="4"/>
                              <a:pt x="98" y="0"/>
                              <a:pt x="93" y="0"/>
                            </a:cubicBezTo>
                            <a:lnTo>
                              <a:pt x="68" y="0"/>
                            </a:lnTo>
                            <a:close/>
                            <a:moveTo>
                              <a:pt x="68" y="9"/>
                            </a:moveTo>
                            <a:cubicBezTo>
                              <a:pt x="93" y="9"/>
                              <a:pt x="93" y="9"/>
                              <a:pt x="93" y="9"/>
                            </a:cubicBezTo>
                            <a:cubicBezTo>
                              <a:pt x="93" y="57"/>
                              <a:pt x="93" y="57"/>
                              <a:pt x="93" y="57"/>
                            </a:cubicBezTo>
                            <a:cubicBezTo>
                              <a:pt x="68" y="57"/>
                              <a:pt x="68" y="57"/>
                              <a:pt x="68" y="57"/>
                            </a:cubicBezTo>
                            <a:lnTo>
                              <a:pt x="68" y="9"/>
                            </a:lnTo>
                            <a:close/>
                            <a:moveTo>
                              <a:pt x="145" y="57"/>
                            </a:moveTo>
                            <a:cubicBezTo>
                              <a:pt x="145" y="0"/>
                              <a:pt x="145" y="0"/>
                              <a:pt x="145" y="0"/>
                            </a:cubicBezTo>
                            <a:cubicBezTo>
                              <a:pt x="125" y="0"/>
                              <a:pt x="125" y="0"/>
                              <a:pt x="125" y="0"/>
                            </a:cubicBezTo>
                            <a:cubicBezTo>
                              <a:pt x="123" y="0"/>
                              <a:pt x="120" y="1"/>
                              <a:pt x="120" y="5"/>
                            </a:cubicBezTo>
                            <a:cubicBezTo>
                              <a:pt x="120" y="7"/>
                              <a:pt x="123" y="9"/>
                              <a:pt x="125" y="9"/>
                            </a:cubicBezTo>
                            <a:cubicBezTo>
                              <a:pt x="137" y="9"/>
                              <a:pt x="137" y="9"/>
                              <a:pt x="137" y="9"/>
                            </a:cubicBezTo>
                            <a:cubicBezTo>
                              <a:pt x="137" y="57"/>
                              <a:pt x="137" y="57"/>
                              <a:pt x="137" y="57"/>
                            </a:cubicBezTo>
                            <a:cubicBezTo>
                              <a:pt x="125" y="57"/>
                              <a:pt x="125" y="57"/>
                              <a:pt x="125" y="57"/>
                            </a:cubicBezTo>
                            <a:cubicBezTo>
                              <a:pt x="123" y="57"/>
                              <a:pt x="120" y="58"/>
                              <a:pt x="120" y="61"/>
                            </a:cubicBezTo>
                            <a:cubicBezTo>
                              <a:pt x="120" y="64"/>
                              <a:pt x="123" y="65"/>
                              <a:pt x="125" y="65"/>
                            </a:cubicBezTo>
                            <a:cubicBezTo>
                              <a:pt x="158" y="65"/>
                              <a:pt x="158" y="65"/>
                              <a:pt x="158" y="65"/>
                            </a:cubicBezTo>
                            <a:cubicBezTo>
                              <a:pt x="160" y="65"/>
                              <a:pt x="162" y="64"/>
                              <a:pt x="162" y="61"/>
                            </a:cubicBezTo>
                            <a:cubicBezTo>
                              <a:pt x="162" y="40"/>
                              <a:pt x="162" y="40"/>
                              <a:pt x="162" y="40"/>
                            </a:cubicBezTo>
                            <a:cubicBezTo>
                              <a:pt x="162" y="38"/>
                              <a:pt x="161" y="36"/>
                              <a:pt x="158" y="36"/>
                            </a:cubicBezTo>
                            <a:cubicBezTo>
                              <a:pt x="155" y="36"/>
                              <a:pt x="154" y="38"/>
                              <a:pt x="154" y="40"/>
                            </a:cubicBezTo>
                            <a:cubicBezTo>
                              <a:pt x="154" y="57"/>
                              <a:pt x="154" y="57"/>
                              <a:pt x="154" y="57"/>
                            </a:cubicBezTo>
                            <a:lnTo>
                              <a:pt x="145" y="57"/>
                            </a:lnTo>
                            <a:close/>
                            <a:moveTo>
                              <a:pt x="190" y="0"/>
                            </a:moveTo>
                            <a:cubicBezTo>
                              <a:pt x="184" y="0"/>
                              <a:pt x="181" y="4"/>
                              <a:pt x="181" y="9"/>
                            </a:cubicBezTo>
                            <a:cubicBezTo>
                              <a:pt x="181" y="57"/>
                              <a:pt x="181" y="57"/>
                              <a:pt x="181" y="57"/>
                            </a:cubicBezTo>
                            <a:cubicBezTo>
                              <a:pt x="181" y="62"/>
                              <a:pt x="184" y="65"/>
                              <a:pt x="190" y="65"/>
                            </a:cubicBezTo>
                            <a:cubicBezTo>
                              <a:pt x="214" y="65"/>
                              <a:pt x="214" y="65"/>
                              <a:pt x="214" y="65"/>
                            </a:cubicBezTo>
                            <a:cubicBezTo>
                              <a:pt x="219" y="65"/>
                              <a:pt x="223" y="62"/>
                              <a:pt x="223" y="57"/>
                            </a:cubicBezTo>
                            <a:cubicBezTo>
                              <a:pt x="223" y="9"/>
                              <a:pt x="223" y="9"/>
                              <a:pt x="223" y="9"/>
                            </a:cubicBezTo>
                            <a:cubicBezTo>
                              <a:pt x="223" y="4"/>
                              <a:pt x="219" y="0"/>
                              <a:pt x="214" y="0"/>
                            </a:cubicBezTo>
                            <a:lnTo>
                              <a:pt x="190" y="0"/>
                            </a:lnTo>
                            <a:close/>
                            <a:moveTo>
                              <a:pt x="190" y="9"/>
                            </a:moveTo>
                            <a:cubicBezTo>
                              <a:pt x="214" y="9"/>
                              <a:pt x="214" y="9"/>
                              <a:pt x="214" y="9"/>
                            </a:cubicBezTo>
                            <a:cubicBezTo>
                              <a:pt x="214" y="57"/>
                              <a:pt x="214" y="57"/>
                              <a:pt x="214" y="57"/>
                            </a:cubicBezTo>
                            <a:cubicBezTo>
                              <a:pt x="190" y="57"/>
                              <a:pt x="190" y="57"/>
                              <a:pt x="190" y="57"/>
                            </a:cubicBezTo>
                            <a:lnTo>
                              <a:pt x="190" y="9"/>
                            </a:lnTo>
                            <a:close/>
                            <a:moveTo>
                              <a:pt x="267" y="57"/>
                            </a:moveTo>
                            <a:cubicBezTo>
                              <a:pt x="267" y="0"/>
                              <a:pt x="267" y="0"/>
                              <a:pt x="267" y="0"/>
                            </a:cubicBezTo>
                            <a:cubicBezTo>
                              <a:pt x="246" y="0"/>
                              <a:pt x="246" y="0"/>
                              <a:pt x="246" y="0"/>
                            </a:cubicBezTo>
                            <a:cubicBezTo>
                              <a:pt x="244" y="0"/>
                              <a:pt x="242" y="1"/>
                              <a:pt x="242" y="5"/>
                            </a:cubicBezTo>
                            <a:cubicBezTo>
                              <a:pt x="242" y="7"/>
                              <a:pt x="244" y="9"/>
                              <a:pt x="246" y="9"/>
                            </a:cubicBezTo>
                            <a:cubicBezTo>
                              <a:pt x="258" y="9"/>
                              <a:pt x="258" y="9"/>
                              <a:pt x="258" y="9"/>
                            </a:cubicBezTo>
                            <a:cubicBezTo>
                              <a:pt x="258" y="57"/>
                              <a:pt x="258" y="57"/>
                              <a:pt x="258" y="57"/>
                            </a:cubicBezTo>
                            <a:cubicBezTo>
                              <a:pt x="246" y="57"/>
                              <a:pt x="246" y="57"/>
                              <a:pt x="246" y="57"/>
                            </a:cubicBezTo>
                            <a:cubicBezTo>
                              <a:pt x="244" y="57"/>
                              <a:pt x="242" y="58"/>
                              <a:pt x="242" y="61"/>
                            </a:cubicBezTo>
                            <a:cubicBezTo>
                              <a:pt x="242" y="64"/>
                              <a:pt x="244" y="65"/>
                              <a:pt x="246" y="65"/>
                            </a:cubicBezTo>
                            <a:cubicBezTo>
                              <a:pt x="279" y="65"/>
                              <a:pt x="279" y="65"/>
                              <a:pt x="279" y="65"/>
                            </a:cubicBezTo>
                            <a:cubicBezTo>
                              <a:pt x="281" y="65"/>
                              <a:pt x="283" y="64"/>
                              <a:pt x="283" y="61"/>
                            </a:cubicBezTo>
                            <a:cubicBezTo>
                              <a:pt x="283" y="40"/>
                              <a:pt x="283" y="40"/>
                              <a:pt x="283" y="40"/>
                            </a:cubicBezTo>
                            <a:cubicBezTo>
                              <a:pt x="283" y="38"/>
                              <a:pt x="283" y="36"/>
                              <a:pt x="279" y="36"/>
                            </a:cubicBezTo>
                            <a:cubicBezTo>
                              <a:pt x="276" y="36"/>
                              <a:pt x="275" y="38"/>
                              <a:pt x="275" y="40"/>
                            </a:cubicBezTo>
                            <a:cubicBezTo>
                              <a:pt x="275" y="57"/>
                              <a:pt x="275" y="57"/>
                              <a:pt x="275" y="57"/>
                            </a:cubicBezTo>
                            <a:lnTo>
                              <a:pt x="267" y="57"/>
                            </a:lnTo>
                            <a:close/>
                            <a:moveTo>
                              <a:pt x="310" y="0"/>
                            </a:moveTo>
                            <a:cubicBezTo>
                              <a:pt x="306" y="0"/>
                              <a:pt x="303" y="4"/>
                              <a:pt x="303" y="9"/>
                            </a:cubicBezTo>
                            <a:cubicBezTo>
                              <a:pt x="303" y="57"/>
                              <a:pt x="303" y="57"/>
                              <a:pt x="303" y="57"/>
                            </a:cubicBezTo>
                            <a:cubicBezTo>
                              <a:pt x="303" y="62"/>
                              <a:pt x="306" y="65"/>
                              <a:pt x="310" y="65"/>
                            </a:cubicBezTo>
                            <a:cubicBezTo>
                              <a:pt x="336" y="65"/>
                              <a:pt x="336" y="65"/>
                              <a:pt x="336" y="65"/>
                            </a:cubicBezTo>
                            <a:cubicBezTo>
                              <a:pt x="340" y="65"/>
                              <a:pt x="344" y="62"/>
                              <a:pt x="344" y="57"/>
                            </a:cubicBezTo>
                            <a:cubicBezTo>
                              <a:pt x="344" y="9"/>
                              <a:pt x="344" y="9"/>
                              <a:pt x="344" y="9"/>
                            </a:cubicBezTo>
                            <a:cubicBezTo>
                              <a:pt x="344" y="4"/>
                              <a:pt x="340" y="0"/>
                              <a:pt x="336" y="0"/>
                            </a:cubicBezTo>
                            <a:lnTo>
                              <a:pt x="310" y="0"/>
                            </a:lnTo>
                            <a:close/>
                            <a:moveTo>
                              <a:pt x="310" y="9"/>
                            </a:moveTo>
                            <a:cubicBezTo>
                              <a:pt x="336" y="9"/>
                              <a:pt x="336" y="9"/>
                              <a:pt x="336" y="9"/>
                            </a:cubicBezTo>
                            <a:cubicBezTo>
                              <a:pt x="336" y="57"/>
                              <a:pt x="336" y="57"/>
                              <a:pt x="336" y="57"/>
                            </a:cubicBezTo>
                            <a:cubicBezTo>
                              <a:pt x="310" y="57"/>
                              <a:pt x="310" y="57"/>
                              <a:pt x="310" y="57"/>
                            </a:cubicBezTo>
                            <a:lnTo>
                              <a:pt x="310" y="9"/>
                            </a:lnTo>
                            <a:close/>
                            <a:moveTo>
                              <a:pt x="388" y="57"/>
                            </a:moveTo>
                            <a:cubicBezTo>
                              <a:pt x="388" y="0"/>
                              <a:pt x="388" y="0"/>
                              <a:pt x="388" y="0"/>
                            </a:cubicBezTo>
                            <a:cubicBezTo>
                              <a:pt x="367" y="0"/>
                              <a:pt x="367" y="0"/>
                              <a:pt x="367" y="0"/>
                            </a:cubicBezTo>
                            <a:cubicBezTo>
                              <a:pt x="365" y="0"/>
                              <a:pt x="363" y="1"/>
                              <a:pt x="363" y="5"/>
                            </a:cubicBezTo>
                            <a:cubicBezTo>
                              <a:pt x="363" y="7"/>
                              <a:pt x="365" y="9"/>
                              <a:pt x="367" y="9"/>
                            </a:cubicBezTo>
                            <a:cubicBezTo>
                              <a:pt x="380" y="9"/>
                              <a:pt x="380" y="9"/>
                              <a:pt x="380" y="9"/>
                            </a:cubicBezTo>
                            <a:cubicBezTo>
                              <a:pt x="380" y="57"/>
                              <a:pt x="380" y="57"/>
                              <a:pt x="380" y="57"/>
                            </a:cubicBezTo>
                            <a:cubicBezTo>
                              <a:pt x="367" y="57"/>
                              <a:pt x="367" y="57"/>
                              <a:pt x="367" y="57"/>
                            </a:cubicBezTo>
                            <a:cubicBezTo>
                              <a:pt x="365" y="57"/>
                              <a:pt x="363" y="58"/>
                              <a:pt x="363" y="61"/>
                            </a:cubicBezTo>
                            <a:cubicBezTo>
                              <a:pt x="363" y="64"/>
                              <a:pt x="365" y="65"/>
                              <a:pt x="367" y="65"/>
                            </a:cubicBezTo>
                            <a:cubicBezTo>
                              <a:pt x="401" y="65"/>
                              <a:pt x="401" y="65"/>
                              <a:pt x="401" y="65"/>
                            </a:cubicBezTo>
                            <a:cubicBezTo>
                              <a:pt x="402" y="65"/>
                              <a:pt x="404" y="64"/>
                              <a:pt x="404" y="61"/>
                            </a:cubicBezTo>
                            <a:cubicBezTo>
                              <a:pt x="404" y="40"/>
                              <a:pt x="404" y="40"/>
                              <a:pt x="404" y="40"/>
                            </a:cubicBezTo>
                            <a:cubicBezTo>
                              <a:pt x="404" y="38"/>
                              <a:pt x="403" y="36"/>
                              <a:pt x="401" y="36"/>
                            </a:cubicBezTo>
                            <a:cubicBezTo>
                              <a:pt x="397" y="36"/>
                              <a:pt x="396" y="38"/>
                              <a:pt x="396" y="40"/>
                            </a:cubicBezTo>
                            <a:cubicBezTo>
                              <a:pt x="396" y="57"/>
                              <a:pt x="396" y="57"/>
                              <a:pt x="396" y="57"/>
                            </a:cubicBezTo>
                            <a:lnTo>
                              <a:pt x="388" y="57"/>
                            </a:lnTo>
                            <a:close/>
                            <a:moveTo>
                              <a:pt x="432" y="0"/>
                            </a:moveTo>
                            <a:cubicBezTo>
                              <a:pt x="428" y="0"/>
                              <a:pt x="423" y="4"/>
                              <a:pt x="423" y="9"/>
                            </a:cubicBezTo>
                            <a:cubicBezTo>
                              <a:pt x="423" y="57"/>
                              <a:pt x="423" y="57"/>
                              <a:pt x="423" y="57"/>
                            </a:cubicBezTo>
                            <a:cubicBezTo>
                              <a:pt x="423" y="62"/>
                              <a:pt x="427" y="65"/>
                              <a:pt x="432" y="65"/>
                            </a:cubicBezTo>
                            <a:cubicBezTo>
                              <a:pt x="457" y="65"/>
                              <a:pt x="457" y="65"/>
                              <a:pt x="457" y="65"/>
                            </a:cubicBezTo>
                            <a:cubicBezTo>
                              <a:pt x="461" y="65"/>
                              <a:pt x="465" y="62"/>
                              <a:pt x="465" y="57"/>
                            </a:cubicBezTo>
                            <a:cubicBezTo>
                              <a:pt x="465" y="9"/>
                              <a:pt x="465" y="9"/>
                              <a:pt x="465" y="9"/>
                            </a:cubicBezTo>
                            <a:cubicBezTo>
                              <a:pt x="465" y="4"/>
                              <a:pt x="461" y="0"/>
                              <a:pt x="457" y="0"/>
                            </a:cubicBezTo>
                            <a:lnTo>
                              <a:pt x="432" y="0"/>
                            </a:lnTo>
                            <a:close/>
                            <a:moveTo>
                              <a:pt x="432" y="9"/>
                            </a:moveTo>
                            <a:cubicBezTo>
                              <a:pt x="457" y="9"/>
                              <a:pt x="457" y="9"/>
                              <a:pt x="457" y="9"/>
                            </a:cubicBezTo>
                            <a:cubicBezTo>
                              <a:pt x="457" y="57"/>
                              <a:pt x="457" y="57"/>
                              <a:pt x="457" y="57"/>
                            </a:cubicBezTo>
                            <a:cubicBezTo>
                              <a:pt x="432" y="57"/>
                              <a:pt x="432" y="57"/>
                              <a:pt x="432" y="57"/>
                            </a:cubicBezTo>
                            <a:lnTo>
                              <a:pt x="432" y="9"/>
                            </a:lnTo>
                            <a:close/>
                            <a:moveTo>
                              <a:pt x="509" y="57"/>
                            </a:moveTo>
                            <a:cubicBezTo>
                              <a:pt x="509" y="0"/>
                              <a:pt x="509" y="0"/>
                              <a:pt x="509" y="0"/>
                            </a:cubicBezTo>
                            <a:cubicBezTo>
                              <a:pt x="488" y="0"/>
                              <a:pt x="488" y="0"/>
                              <a:pt x="488" y="0"/>
                            </a:cubicBezTo>
                            <a:cubicBezTo>
                              <a:pt x="486" y="0"/>
                              <a:pt x="484" y="1"/>
                              <a:pt x="484" y="5"/>
                            </a:cubicBezTo>
                            <a:cubicBezTo>
                              <a:pt x="484" y="7"/>
                              <a:pt x="486" y="9"/>
                              <a:pt x="488" y="9"/>
                            </a:cubicBezTo>
                            <a:cubicBezTo>
                              <a:pt x="500" y="9"/>
                              <a:pt x="500" y="9"/>
                              <a:pt x="500" y="9"/>
                            </a:cubicBezTo>
                            <a:cubicBezTo>
                              <a:pt x="500" y="57"/>
                              <a:pt x="500" y="57"/>
                              <a:pt x="500" y="57"/>
                            </a:cubicBezTo>
                            <a:cubicBezTo>
                              <a:pt x="488" y="57"/>
                              <a:pt x="488" y="57"/>
                              <a:pt x="488" y="57"/>
                            </a:cubicBezTo>
                            <a:cubicBezTo>
                              <a:pt x="486" y="57"/>
                              <a:pt x="484" y="58"/>
                              <a:pt x="484" y="61"/>
                            </a:cubicBezTo>
                            <a:cubicBezTo>
                              <a:pt x="484" y="64"/>
                              <a:pt x="486" y="65"/>
                              <a:pt x="488" y="65"/>
                            </a:cubicBezTo>
                            <a:cubicBezTo>
                              <a:pt x="521" y="65"/>
                              <a:pt x="521" y="65"/>
                              <a:pt x="521" y="65"/>
                            </a:cubicBezTo>
                            <a:cubicBezTo>
                              <a:pt x="524" y="65"/>
                              <a:pt x="526" y="64"/>
                              <a:pt x="526" y="61"/>
                            </a:cubicBezTo>
                            <a:cubicBezTo>
                              <a:pt x="526" y="40"/>
                              <a:pt x="526" y="40"/>
                              <a:pt x="526" y="40"/>
                            </a:cubicBezTo>
                            <a:cubicBezTo>
                              <a:pt x="526" y="38"/>
                              <a:pt x="525" y="36"/>
                              <a:pt x="521" y="36"/>
                            </a:cubicBezTo>
                            <a:cubicBezTo>
                              <a:pt x="519" y="36"/>
                              <a:pt x="517" y="38"/>
                              <a:pt x="517" y="40"/>
                            </a:cubicBezTo>
                            <a:cubicBezTo>
                              <a:pt x="517" y="57"/>
                              <a:pt x="517" y="57"/>
                              <a:pt x="517" y="57"/>
                            </a:cubicBezTo>
                            <a:lnTo>
                              <a:pt x="509" y="57"/>
                            </a:lnTo>
                            <a:close/>
                          </a:path>
                        </a:pathLst>
                      </a:custGeom>
                      <a:solidFill>
                        <a:schemeClr val="tx1">
                          <a:alpha val="33000"/>
                        </a:schemeClr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74915" tIns="37458" rIns="74915" bIns="37458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defTabSz="764196">
                          <a:defRPr/>
                        </a:pPr>
                        <a:endParaRPr lang="en-US" sz="2294" kern="0">
                          <a:solidFill>
                            <a:srgbClr val="353535"/>
                          </a:solidFill>
                          <a:latin typeface="Segoe UI Semibold" panose="020B0702040204020203" pitchFamily="34" charset="0"/>
                        </a:endParaRPr>
                      </a:p>
                    </p:txBody>
                  </p:sp>
                </p:grpSp>
                <p:grpSp>
                  <p:nvGrpSpPr>
                    <p:cNvPr id="1196" name="Group 1195">
                      <a:extLst>
                        <a:ext uri="{FF2B5EF4-FFF2-40B4-BE49-F238E27FC236}">
                          <a16:creationId xmlns:a16="http://schemas.microsoft.com/office/drawing/2014/main" xmlns="" id="{AC633AD2-6BED-4C1E-82E8-E4B6209C22E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448489" y="2395841"/>
                      <a:ext cx="3494088" cy="211421"/>
                      <a:chOff x="6448489" y="2350878"/>
                      <a:chExt cx="3494088" cy="211421"/>
                    </a:xfrm>
                  </p:grpSpPr>
                  <p:sp>
                    <p:nvSpPr>
                      <p:cNvPr id="270" name="Freeform 89">
                        <a:extLst>
                          <a:ext uri="{FF2B5EF4-FFF2-40B4-BE49-F238E27FC236}">
                            <a16:creationId xmlns:a16="http://schemas.microsoft.com/office/drawing/2014/main" xmlns="" id="{DC25878A-6EC6-42DB-A53E-296C240DAABA}"/>
                          </a:ext>
                        </a:extLst>
                      </p:cNvPr>
                      <p:cNvSpPr>
                        <a:spLocks noEditPoints="1"/>
                      </p:cNvSpPr>
                      <p:nvPr/>
                    </p:nvSpPr>
                    <p:spPr bwMode="auto">
                      <a:xfrm>
                        <a:off x="6448489" y="2350878"/>
                        <a:ext cx="1702503" cy="211421"/>
                      </a:xfrm>
                      <a:custGeom>
                        <a:avLst/>
                        <a:gdLst>
                          <a:gd name="T0" fmla="*/ 4 w 526"/>
                          <a:gd name="T1" fmla="*/ 0 h 65"/>
                          <a:gd name="T2" fmla="*/ 16 w 526"/>
                          <a:gd name="T3" fmla="*/ 8 h 65"/>
                          <a:gd name="T4" fmla="*/ 0 w 526"/>
                          <a:gd name="T5" fmla="*/ 61 h 65"/>
                          <a:gd name="T6" fmla="*/ 41 w 526"/>
                          <a:gd name="T7" fmla="*/ 61 h 65"/>
                          <a:gd name="T8" fmla="*/ 33 w 526"/>
                          <a:gd name="T9" fmla="*/ 40 h 65"/>
                          <a:gd name="T10" fmla="*/ 68 w 526"/>
                          <a:gd name="T11" fmla="*/ 0 h 65"/>
                          <a:gd name="T12" fmla="*/ 68 w 526"/>
                          <a:gd name="T13" fmla="*/ 65 h 65"/>
                          <a:gd name="T14" fmla="*/ 101 w 526"/>
                          <a:gd name="T15" fmla="*/ 8 h 65"/>
                          <a:gd name="T16" fmla="*/ 68 w 526"/>
                          <a:gd name="T17" fmla="*/ 8 h 65"/>
                          <a:gd name="T18" fmla="*/ 68 w 526"/>
                          <a:gd name="T19" fmla="*/ 56 h 65"/>
                          <a:gd name="T20" fmla="*/ 145 w 526"/>
                          <a:gd name="T21" fmla="*/ 0 h 65"/>
                          <a:gd name="T22" fmla="*/ 125 w 526"/>
                          <a:gd name="T23" fmla="*/ 8 h 65"/>
                          <a:gd name="T24" fmla="*/ 125 w 526"/>
                          <a:gd name="T25" fmla="*/ 56 h 65"/>
                          <a:gd name="T26" fmla="*/ 158 w 526"/>
                          <a:gd name="T27" fmla="*/ 65 h 65"/>
                          <a:gd name="T28" fmla="*/ 158 w 526"/>
                          <a:gd name="T29" fmla="*/ 36 h 65"/>
                          <a:gd name="T30" fmla="*/ 145 w 526"/>
                          <a:gd name="T31" fmla="*/ 56 h 65"/>
                          <a:gd name="T32" fmla="*/ 181 w 526"/>
                          <a:gd name="T33" fmla="*/ 56 h 65"/>
                          <a:gd name="T34" fmla="*/ 223 w 526"/>
                          <a:gd name="T35" fmla="*/ 56 h 65"/>
                          <a:gd name="T36" fmla="*/ 190 w 526"/>
                          <a:gd name="T37" fmla="*/ 0 h 65"/>
                          <a:gd name="T38" fmla="*/ 214 w 526"/>
                          <a:gd name="T39" fmla="*/ 56 h 65"/>
                          <a:gd name="T40" fmla="*/ 267 w 526"/>
                          <a:gd name="T41" fmla="*/ 56 h 65"/>
                          <a:gd name="T42" fmla="*/ 242 w 526"/>
                          <a:gd name="T43" fmla="*/ 4 h 65"/>
                          <a:gd name="T44" fmla="*/ 258 w 526"/>
                          <a:gd name="T45" fmla="*/ 56 h 65"/>
                          <a:gd name="T46" fmla="*/ 246 w 526"/>
                          <a:gd name="T47" fmla="*/ 65 h 65"/>
                          <a:gd name="T48" fmla="*/ 283 w 526"/>
                          <a:gd name="T49" fmla="*/ 40 h 65"/>
                          <a:gd name="T50" fmla="*/ 275 w 526"/>
                          <a:gd name="T51" fmla="*/ 56 h 65"/>
                          <a:gd name="T52" fmla="*/ 303 w 526"/>
                          <a:gd name="T53" fmla="*/ 8 h 65"/>
                          <a:gd name="T54" fmla="*/ 336 w 526"/>
                          <a:gd name="T55" fmla="*/ 65 h 65"/>
                          <a:gd name="T56" fmla="*/ 336 w 526"/>
                          <a:gd name="T57" fmla="*/ 0 h 65"/>
                          <a:gd name="T58" fmla="*/ 336 w 526"/>
                          <a:gd name="T59" fmla="*/ 8 h 65"/>
                          <a:gd name="T60" fmla="*/ 310 w 526"/>
                          <a:gd name="T61" fmla="*/ 8 h 65"/>
                          <a:gd name="T62" fmla="*/ 367 w 526"/>
                          <a:gd name="T63" fmla="*/ 0 h 65"/>
                          <a:gd name="T64" fmla="*/ 380 w 526"/>
                          <a:gd name="T65" fmla="*/ 8 h 65"/>
                          <a:gd name="T66" fmla="*/ 363 w 526"/>
                          <a:gd name="T67" fmla="*/ 61 h 65"/>
                          <a:gd name="T68" fmla="*/ 404 w 526"/>
                          <a:gd name="T69" fmla="*/ 61 h 65"/>
                          <a:gd name="T70" fmla="*/ 396 w 526"/>
                          <a:gd name="T71" fmla="*/ 40 h 65"/>
                          <a:gd name="T72" fmla="*/ 432 w 526"/>
                          <a:gd name="T73" fmla="*/ 0 h 65"/>
                          <a:gd name="T74" fmla="*/ 432 w 526"/>
                          <a:gd name="T75" fmla="*/ 65 h 65"/>
                          <a:gd name="T76" fmla="*/ 465 w 526"/>
                          <a:gd name="T77" fmla="*/ 8 h 65"/>
                          <a:gd name="T78" fmla="*/ 432 w 526"/>
                          <a:gd name="T79" fmla="*/ 8 h 65"/>
                          <a:gd name="T80" fmla="*/ 432 w 526"/>
                          <a:gd name="T81" fmla="*/ 56 h 65"/>
                          <a:gd name="T82" fmla="*/ 509 w 526"/>
                          <a:gd name="T83" fmla="*/ 0 h 65"/>
                          <a:gd name="T84" fmla="*/ 488 w 526"/>
                          <a:gd name="T85" fmla="*/ 8 h 65"/>
                          <a:gd name="T86" fmla="*/ 488 w 526"/>
                          <a:gd name="T87" fmla="*/ 56 h 65"/>
                          <a:gd name="T88" fmla="*/ 521 w 526"/>
                          <a:gd name="T89" fmla="*/ 65 h 65"/>
                          <a:gd name="T90" fmla="*/ 521 w 526"/>
                          <a:gd name="T91" fmla="*/ 36 h 65"/>
                          <a:gd name="T92" fmla="*/ 509 w 526"/>
                          <a:gd name="T93" fmla="*/ 56 h 65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  <a:cxn ang="0">
                            <a:pos x="T48" y="T49"/>
                          </a:cxn>
                          <a:cxn ang="0">
                            <a:pos x="T50" y="T51"/>
                          </a:cxn>
                          <a:cxn ang="0">
                            <a:pos x="T52" y="T53"/>
                          </a:cxn>
                          <a:cxn ang="0">
                            <a:pos x="T54" y="T55"/>
                          </a:cxn>
                          <a:cxn ang="0">
                            <a:pos x="T56" y="T57"/>
                          </a:cxn>
                          <a:cxn ang="0">
                            <a:pos x="T58" y="T59"/>
                          </a:cxn>
                          <a:cxn ang="0">
                            <a:pos x="T60" y="T61"/>
                          </a:cxn>
                          <a:cxn ang="0">
                            <a:pos x="T62" y="T63"/>
                          </a:cxn>
                          <a:cxn ang="0">
                            <a:pos x="T64" y="T65"/>
                          </a:cxn>
                          <a:cxn ang="0">
                            <a:pos x="T66" y="T67"/>
                          </a:cxn>
                          <a:cxn ang="0">
                            <a:pos x="T68" y="T69"/>
                          </a:cxn>
                          <a:cxn ang="0">
                            <a:pos x="T70" y="T71"/>
                          </a:cxn>
                          <a:cxn ang="0">
                            <a:pos x="T72" y="T73"/>
                          </a:cxn>
                          <a:cxn ang="0">
                            <a:pos x="T74" y="T75"/>
                          </a:cxn>
                          <a:cxn ang="0">
                            <a:pos x="T76" y="T77"/>
                          </a:cxn>
                          <a:cxn ang="0">
                            <a:pos x="T78" y="T79"/>
                          </a:cxn>
                          <a:cxn ang="0">
                            <a:pos x="T80" y="T81"/>
                          </a:cxn>
                          <a:cxn ang="0">
                            <a:pos x="T82" y="T83"/>
                          </a:cxn>
                          <a:cxn ang="0">
                            <a:pos x="T84" y="T85"/>
                          </a:cxn>
                          <a:cxn ang="0">
                            <a:pos x="T86" y="T87"/>
                          </a:cxn>
                          <a:cxn ang="0">
                            <a:pos x="T88" y="T89"/>
                          </a:cxn>
                          <a:cxn ang="0">
                            <a:pos x="T90" y="T91"/>
                          </a:cxn>
                          <a:cxn ang="0">
                            <a:pos x="T92" y="T93"/>
                          </a:cxn>
                        </a:cxnLst>
                        <a:rect l="0" t="0" r="r" b="b"/>
                        <a:pathLst>
                          <a:path w="526" h="65">
                            <a:moveTo>
                              <a:pt x="25" y="56"/>
                            </a:moveTo>
                            <a:cubicBezTo>
                              <a:pt x="25" y="0"/>
                              <a:pt x="25" y="0"/>
                              <a:pt x="25" y="0"/>
                            </a:cubicBezTo>
                            <a:cubicBezTo>
                              <a:pt x="4" y="0"/>
                              <a:pt x="4" y="0"/>
                              <a:pt x="4" y="0"/>
                            </a:cubicBezTo>
                            <a:cubicBezTo>
                              <a:pt x="1" y="0"/>
                              <a:pt x="0" y="1"/>
                              <a:pt x="0" y="4"/>
                            </a:cubicBezTo>
                            <a:cubicBezTo>
                              <a:pt x="0" y="7"/>
                              <a:pt x="1" y="8"/>
                              <a:pt x="4" y="8"/>
                            </a:cubicBezTo>
                            <a:cubicBezTo>
                              <a:pt x="16" y="8"/>
                              <a:pt x="16" y="8"/>
                              <a:pt x="16" y="8"/>
                            </a:cubicBezTo>
                            <a:cubicBezTo>
                              <a:pt x="16" y="56"/>
                              <a:pt x="16" y="56"/>
                              <a:pt x="16" y="56"/>
                            </a:cubicBezTo>
                            <a:cubicBezTo>
                              <a:pt x="4" y="56"/>
                              <a:pt x="4" y="56"/>
                              <a:pt x="4" y="56"/>
                            </a:cubicBezTo>
                            <a:cubicBezTo>
                              <a:pt x="1" y="56"/>
                              <a:pt x="0" y="58"/>
                              <a:pt x="0" y="61"/>
                            </a:cubicBezTo>
                            <a:cubicBezTo>
                              <a:pt x="0" y="64"/>
                              <a:pt x="1" y="65"/>
                              <a:pt x="4" y="65"/>
                            </a:cubicBezTo>
                            <a:cubicBezTo>
                              <a:pt x="37" y="65"/>
                              <a:pt x="37" y="65"/>
                              <a:pt x="37" y="65"/>
                            </a:cubicBezTo>
                            <a:cubicBezTo>
                              <a:pt x="39" y="65"/>
                              <a:pt x="41" y="64"/>
                              <a:pt x="41" y="61"/>
                            </a:cubicBezTo>
                            <a:cubicBezTo>
                              <a:pt x="41" y="40"/>
                              <a:pt x="41" y="40"/>
                              <a:pt x="41" y="40"/>
                            </a:cubicBezTo>
                            <a:cubicBezTo>
                              <a:pt x="41" y="37"/>
                              <a:pt x="40" y="36"/>
                              <a:pt x="37" y="36"/>
                            </a:cubicBezTo>
                            <a:cubicBezTo>
                              <a:pt x="33" y="36"/>
                              <a:pt x="33" y="37"/>
                              <a:pt x="33" y="40"/>
                            </a:cubicBezTo>
                            <a:cubicBezTo>
                              <a:pt x="33" y="56"/>
                              <a:pt x="33" y="56"/>
                              <a:pt x="33" y="56"/>
                            </a:cubicBezTo>
                            <a:lnTo>
                              <a:pt x="25" y="56"/>
                            </a:lnTo>
                            <a:close/>
                            <a:moveTo>
                              <a:pt x="68" y="0"/>
                            </a:moveTo>
                            <a:cubicBezTo>
                              <a:pt x="64" y="0"/>
                              <a:pt x="60" y="4"/>
                              <a:pt x="60" y="8"/>
                            </a:cubicBezTo>
                            <a:cubicBezTo>
                              <a:pt x="60" y="56"/>
                              <a:pt x="60" y="56"/>
                              <a:pt x="60" y="56"/>
                            </a:cubicBezTo>
                            <a:cubicBezTo>
                              <a:pt x="60" y="61"/>
                              <a:pt x="64" y="65"/>
                              <a:pt x="68" y="65"/>
                            </a:cubicBezTo>
                            <a:cubicBezTo>
                              <a:pt x="93" y="65"/>
                              <a:pt x="93" y="65"/>
                              <a:pt x="93" y="65"/>
                            </a:cubicBezTo>
                            <a:cubicBezTo>
                              <a:pt x="98" y="65"/>
                              <a:pt x="101" y="61"/>
                              <a:pt x="101" y="56"/>
                            </a:cubicBezTo>
                            <a:cubicBezTo>
                              <a:pt x="101" y="8"/>
                              <a:pt x="101" y="8"/>
                              <a:pt x="101" y="8"/>
                            </a:cubicBezTo>
                            <a:cubicBezTo>
                              <a:pt x="101" y="4"/>
                              <a:pt x="98" y="0"/>
                              <a:pt x="93" y="0"/>
                            </a:cubicBezTo>
                            <a:lnTo>
                              <a:pt x="68" y="0"/>
                            </a:lnTo>
                            <a:close/>
                            <a:moveTo>
                              <a:pt x="68" y="8"/>
                            </a:moveTo>
                            <a:cubicBezTo>
                              <a:pt x="93" y="8"/>
                              <a:pt x="93" y="8"/>
                              <a:pt x="93" y="8"/>
                            </a:cubicBezTo>
                            <a:cubicBezTo>
                              <a:pt x="93" y="56"/>
                              <a:pt x="93" y="56"/>
                              <a:pt x="93" y="56"/>
                            </a:cubicBezTo>
                            <a:cubicBezTo>
                              <a:pt x="68" y="56"/>
                              <a:pt x="68" y="56"/>
                              <a:pt x="68" y="56"/>
                            </a:cubicBezTo>
                            <a:lnTo>
                              <a:pt x="68" y="8"/>
                            </a:lnTo>
                            <a:close/>
                            <a:moveTo>
                              <a:pt x="145" y="56"/>
                            </a:moveTo>
                            <a:cubicBezTo>
                              <a:pt x="145" y="0"/>
                              <a:pt x="145" y="0"/>
                              <a:pt x="145" y="0"/>
                            </a:cubicBezTo>
                            <a:cubicBezTo>
                              <a:pt x="125" y="0"/>
                              <a:pt x="125" y="0"/>
                              <a:pt x="125" y="0"/>
                            </a:cubicBezTo>
                            <a:cubicBezTo>
                              <a:pt x="123" y="0"/>
                              <a:pt x="120" y="1"/>
                              <a:pt x="120" y="4"/>
                            </a:cubicBezTo>
                            <a:cubicBezTo>
                              <a:pt x="120" y="7"/>
                              <a:pt x="123" y="8"/>
                              <a:pt x="125" y="8"/>
                            </a:cubicBezTo>
                            <a:cubicBezTo>
                              <a:pt x="137" y="8"/>
                              <a:pt x="137" y="8"/>
                              <a:pt x="137" y="8"/>
                            </a:cubicBezTo>
                            <a:cubicBezTo>
                              <a:pt x="137" y="56"/>
                              <a:pt x="137" y="56"/>
                              <a:pt x="137" y="56"/>
                            </a:cubicBezTo>
                            <a:cubicBezTo>
                              <a:pt x="125" y="56"/>
                              <a:pt x="125" y="56"/>
                              <a:pt x="125" y="56"/>
                            </a:cubicBezTo>
                            <a:cubicBezTo>
                              <a:pt x="123" y="56"/>
                              <a:pt x="120" y="58"/>
                              <a:pt x="120" y="61"/>
                            </a:cubicBezTo>
                            <a:cubicBezTo>
                              <a:pt x="120" y="64"/>
                              <a:pt x="123" y="65"/>
                              <a:pt x="125" y="65"/>
                            </a:cubicBezTo>
                            <a:cubicBezTo>
                              <a:pt x="158" y="65"/>
                              <a:pt x="158" y="65"/>
                              <a:pt x="158" y="65"/>
                            </a:cubicBezTo>
                            <a:cubicBezTo>
                              <a:pt x="160" y="65"/>
                              <a:pt x="162" y="64"/>
                              <a:pt x="162" y="61"/>
                            </a:cubicBezTo>
                            <a:cubicBezTo>
                              <a:pt x="162" y="40"/>
                              <a:pt x="162" y="40"/>
                              <a:pt x="162" y="40"/>
                            </a:cubicBezTo>
                            <a:cubicBezTo>
                              <a:pt x="162" y="37"/>
                              <a:pt x="161" y="36"/>
                              <a:pt x="158" y="36"/>
                            </a:cubicBezTo>
                            <a:cubicBezTo>
                              <a:pt x="155" y="36"/>
                              <a:pt x="154" y="37"/>
                              <a:pt x="154" y="40"/>
                            </a:cubicBezTo>
                            <a:cubicBezTo>
                              <a:pt x="154" y="56"/>
                              <a:pt x="154" y="56"/>
                              <a:pt x="154" y="56"/>
                            </a:cubicBezTo>
                            <a:lnTo>
                              <a:pt x="145" y="56"/>
                            </a:lnTo>
                            <a:close/>
                            <a:moveTo>
                              <a:pt x="190" y="0"/>
                            </a:moveTo>
                            <a:cubicBezTo>
                              <a:pt x="184" y="0"/>
                              <a:pt x="181" y="4"/>
                              <a:pt x="181" y="8"/>
                            </a:cubicBezTo>
                            <a:cubicBezTo>
                              <a:pt x="181" y="56"/>
                              <a:pt x="181" y="56"/>
                              <a:pt x="181" y="56"/>
                            </a:cubicBezTo>
                            <a:cubicBezTo>
                              <a:pt x="181" y="61"/>
                              <a:pt x="184" y="65"/>
                              <a:pt x="190" y="65"/>
                            </a:cubicBezTo>
                            <a:cubicBezTo>
                              <a:pt x="214" y="65"/>
                              <a:pt x="214" y="65"/>
                              <a:pt x="214" y="65"/>
                            </a:cubicBezTo>
                            <a:cubicBezTo>
                              <a:pt x="219" y="65"/>
                              <a:pt x="223" y="61"/>
                              <a:pt x="223" y="56"/>
                            </a:cubicBezTo>
                            <a:cubicBezTo>
                              <a:pt x="223" y="8"/>
                              <a:pt x="223" y="8"/>
                              <a:pt x="223" y="8"/>
                            </a:cubicBezTo>
                            <a:cubicBezTo>
                              <a:pt x="223" y="4"/>
                              <a:pt x="219" y="0"/>
                              <a:pt x="214" y="0"/>
                            </a:cubicBezTo>
                            <a:lnTo>
                              <a:pt x="190" y="0"/>
                            </a:lnTo>
                            <a:close/>
                            <a:moveTo>
                              <a:pt x="190" y="8"/>
                            </a:moveTo>
                            <a:cubicBezTo>
                              <a:pt x="214" y="8"/>
                              <a:pt x="214" y="8"/>
                              <a:pt x="214" y="8"/>
                            </a:cubicBezTo>
                            <a:cubicBezTo>
                              <a:pt x="214" y="56"/>
                              <a:pt x="214" y="56"/>
                              <a:pt x="214" y="56"/>
                            </a:cubicBezTo>
                            <a:cubicBezTo>
                              <a:pt x="190" y="56"/>
                              <a:pt x="190" y="56"/>
                              <a:pt x="190" y="56"/>
                            </a:cubicBezTo>
                            <a:lnTo>
                              <a:pt x="190" y="8"/>
                            </a:lnTo>
                            <a:close/>
                            <a:moveTo>
                              <a:pt x="267" y="56"/>
                            </a:moveTo>
                            <a:cubicBezTo>
                              <a:pt x="267" y="0"/>
                              <a:pt x="267" y="0"/>
                              <a:pt x="267" y="0"/>
                            </a:cubicBezTo>
                            <a:cubicBezTo>
                              <a:pt x="246" y="0"/>
                              <a:pt x="246" y="0"/>
                              <a:pt x="246" y="0"/>
                            </a:cubicBezTo>
                            <a:cubicBezTo>
                              <a:pt x="244" y="0"/>
                              <a:pt x="242" y="1"/>
                              <a:pt x="242" y="4"/>
                            </a:cubicBezTo>
                            <a:cubicBezTo>
                              <a:pt x="242" y="7"/>
                              <a:pt x="244" y="8"/>
                              <a:pt x="246" y="8"/>
                            </a:cubicBezTo>
                            <a:cubicBezTo>
                              <a:pt x="258" y="8"/>
                              <a:pt x="258" y="8"/>
                              <a:pt x="258" y="8"/>
                            </a:cubicBezTo>
                            <a:cubicBezTo>
                              <a:pt x="258" y="56"/>
                              <a:pt x="258" y="56"/>
                              <a:pt x="258" y="56"/>
                            </a:cubicBezTo>
                            <a:cubicBezTo>
                              <a:pt x="246" y="56"/>
                              <a:pt x="246" y="56"/>
                              <a:pt x="246" y="56"/>
                            </a:cubicBezTo>
                            <a:cubicBezTo>
                              <a:pt x="244" y="56"/>
                              <a:pt x="242" y="58"/>
                              <a:pt x="242" y="61"/>
                            </a:cubicBezTo>
                            <a:cubicBezTo>
                              <a:pt x="242" y="64"/>
                              <a:pt x="244" y="65"/>
                              <a:pt x="246" y="65"/>
                            </a:cubicBezTo>
                            <a:cubicBezTo>
                              <a:pt x="279" y="65"/>
                              <a:pt x="279" y="65"/>
                              <a:pt x="279" y="65"/>
                            </a:cubicBezTo>
                            <a:cubicBezTo>
                              <a:pt x="281" y="65"/>
                              <a:pt x="283" y="64"/>
                              <a:pt x="283" y="61"/>
                            </a:cubicBezTo>
                            <a:cubicBezTo>
                              <a:pt x="283" y="40"/>
                              <a:pt x="283" y="40"/>
                              <a:pt x="283" y="40"/>
                            </a:cubicBezTo>
                            <a:cubicBezTo>
                              <a:pt x="283" y="37"/>
                              <a:pt x="283" y="36"/>
                              <a:pt x="279" y="36"/>
                            </a:cubicBezTo>
                            <a:cubicBezTo>
                              <a:pt x="276" y="36"/>
                              <a:pt x="275" y="37"/>
                              <a:pt x="275" y="40"/>
                            </a:cubicBezTo>
                            <a:cubicBezTo>
                              <a:pt x="275" y="56"/>
                              <a:pt x="275" y="56"/>
                              <a:pt x="275" y="56"/>
                            </a:cubicBezTo>
                            <a:lnTo>
                              <a:pt x="267" y="56"/>
                            </a:lnTo>
                            <a:close/>
                            <a:moveTo>
                              <a:pt x="310" y="0"/>
                            </a:moveTo>
                            <a:cubicBezTo>
                              <a:pt x="306" y="0"/>
                              <a:pt x="303" y="4"/>
                              <a:pt x="303" y="8"/>
                            </a:cubicBezTo>
                            <a:cubicBezTo>
                              <a:pt x="303" y="56"/>
                              <a:pt x="303" y="56"/>
                              <a:pt x="303" y="56"/>
                            </a:cubicBezTo>
                            <a:cubicBezTo>
                              <a:pt x="303" y="61"/>
                              <a:pt x="306" y="65"/>
                              <a:pt x="310" y="65"/>
                            </a:cubicBezTo>
                            <a:cubicBezTo>
                              <a:pt x="336" y="65"/>
                              <a:pt x="336" y="65"/>
                              <a:pt x="336" y="65"/>
                            </a:cubicBezTo>
                            <a:cubicBezTo>
                              <a:pt x="340" y="65"/>
                              <a:pt x="344" y="61"/>
                              <a:pt x="344" y="56"/>
                            </a:cubicBezTo>
                            <a:cubicBezTo>
                              <a:pt x="344" y="8"/>
                              <a:pt x="344" y="8"/>
                              <a:pt x="344" y="8"/>
                            </a:cubicBezTo>
                            <a:cubicBezTo>
                              <a:pt x="344" y="4"/>
                              <a:pt x="340" y="0"/>
                              <a:pt x="336" y="0"/>
                            </a:cubicBezTo>
                            <a:lnTo>
                              <a:pt x="310" y="0"/>
                            </a:lnTo>
                            <a:close/>
                            <a:moveTo>
                              <a:pt x="310" y="8"/>
                            </a:moveTo>
                            <a:cubicBezTo>
                              <a:pt x="336" y="8"/>
                              <a:pt x="336" y="8"/>
                              <a:pt x="336" y="8"/>
                            </a:cubicBezTo>
                            <a:cubicBezTo>
                              <a:pt x="336" y="56"/>
                              <a:pt x="336" y="56"/>
                              <a:pt x="336" y="56"/>
                            </a:cubicBezTo>
                            <a:cubicBezTo>
                              <a:pt x="310" y="56"/>
                              <a:pt x="310" y="56"/>
                              <a:pt x="310" y="56"/>
                            </a:cubicBezTo>
                            <a:lnTo>
                              <a:pt x="310" y="8"/>
                            </a:lnTo>
                            <a:close/>
                            <a:moveTo>
                              <a:pt x="388" y="56"/>
                            </a:moveTo>
                            <a:cubicBezTo>
                              <a:pt x="388" y="0"/>
                              <a:pt x="388" y="0"/>
                              <a:pt x="388" y="0"/>
                            </a:cubicBezTo>
                            <a:cubicBezTo>
                              <a:pt x="367" y="0"/>
                              <a:pt x="367" y="0"/>
                              <a:pt x="367" y="0"/>
                            </a:cubicBezTo>
                            <a:cubicBezTo>
                              <a:pt x="365" y="0"/>
                              <a:pt x="363" y="1"/>
                              <a:pt x="363" y="4"/>
                            </a:cubicBezTo>
                            <a:cubicBezTo>
                              <a:pt x="363" y="7"/>
                              <a:pt x="365" y="8"/>
                              <a:pt x="367" y="8"/>
                            </a:cubicBezTo>
                            <a:cubicBezTo>
                              <a:pt x="380" y="8"/>
                              <a:pt x="380" y="8"/>
                              <a:pt x="380" y="8"/>
                            </a:cubicBezTo>
                            <a:cubicBezTo>
                              <a:pt x="380" y="56"/>
                              <a:pt x="380" y="56"/>
                              <a:pt x="380" y="56"/>
                            </a:cubicBezTo>
                            <a:cubicBezTo>
                              <a:pt x="367" y="56"/>
                              <a:pt x="367" y="56"/>
                              <a:pt x="367" y="56"/>
                            </a:cubicBezTo>
                            <a:cubicBezTo>
                              <a:pt x="365" y="56"/>
                              <a:pt x="363" y="58"/>
                              <a:pt x="363" y="61"/>
                            </a:cubicBezTo>
                            <a:cubicBezTo>
                              <a:pt x="363" y="64"/>
                              <a:pt x="365" y="65"/>
                              <a:pt x="367" y="65"/>
                            </a:cubicBezTo>
                            <a:cubicBezTo>
                              <a:pt x="401" y="65"/>
                              <a:pt x="401" y="65"/>
                              <a:pt x="401" y="65"/>
                            </a:cubicBezTo>
                            <a:cubicBezTo>
                              <a:pt x="402" y="65"/>
                              <a:pt x="404" y="64"/>
                              <a:pt x="404" y="61"/>
                            </a:cubicBezTo>
                            <a:cubicBezTo>
                              <a:pt x="404" y="40"/>
                              <a:pt x="404" y="40"/>
                              <a:pt x="404" y="40"/>
                            </a:cubicBezTo>
                            <a:cubicBezTo>
                              <a:pt x="404" y="37"/>
                              <a:pt x="403" y="36"/>
                              <a:pt x="401" y="36"/>
                            </a:cubicBezTo>
                            <a:cubicBezTo>
                              <a:pt x="397" y="36"/>
                              <a:pt x="396" y="37"/>
                              <a:pt x="396" y="40"/>
                            </a:cubicBezTo>
                            <a:cubicBezTo>
                              <a:pt x="396" y="56"/>
                              <a:pt x="396" y="56"/>
                              <a:pt x="396" y="56"/>
                            </a:cubicBezTo>
                            <a:lnTo>
                              <a:pt x="388" y="56"/>
                            </a:lnTo>
                            <a:close/>
                            <a:moveTo>
                              <a:pt x="432" y="0"/>
                            </a:moveTo>
                            <a:cubicBezTo>
                              <a:pt x="428" y="0"/>
                              <a:pt x="423" y="4"/>
                              <a:pt x="423" y="8"/>
                            </a:cubicBezTo>
                            <a:cubicBezTo>
                              <a:pt x="423" y="56"/>
                              <a:pt x="423" y="56"/>
                              <a:pt x="423" y="56"/>
                            </a:cubicBezTo>
                            <a:cubicBezTo>
                              <a:pt x="423" y="61"/>
                              <a:pt x="427" y="65"/>
                              <a:pt x="432" y="65"/>
                            </a:cubicBezTo>
                            <a:cubicBezTo>
                              <a:pt x="457" y="65"/>
                              <a:pt x="457" y="65"/>
                              <a:pt x="457" y="65"/>
                            </a:cubicBezTo>
                            <a:cubicBezTo>
                              <a:pt x="461" y="65"/>
                              <a:pt x="465" y="61"/>
                              <a:pt x="465" y="56"/>
                            </a:cubicBezTo>
                            <a:cubicBezTo>
                              <a:pt x="465" y="8"/>
                              <a:pt x="465" y="8"/>
                              <a:pt x="465" y="8"/>
                            </a:cubicBezTo>
                            <a:cubicBezTo>
                              <a:pt x="465" y="4"/>
                              <a:pt x="461" y="0"/>
                              <a:pt x="457" y="0"/>
                            </a:cubicBezTo>
                            <a:lnTo>
                              <a:pt x="432" y="0"/>
                            </a:lnTo>
                            <a:close/>
                            <a:moveTo>
                              <a:pt x="432" y="8"/>
                            </a:moveTo>
                            <a:cubicBezTo>
                              <a:pt x="457" y="8"/>
                              <a:pt x="457" y="8"/>
                              <a:pt x="457" y="8"/>
                            </a:cubicBezTo>
                            <a:cubicBezTo>
                              <a:pt x="457" y="56"/>
                              <a:pt x="457" y="56"/>
                              <a:pt x="457" y="56"/>
                            </a:cubicBezTo>
                            <a:cubicBezTo>
                              <a:pt x="432" y="56"/>
                              <a:pt x="432" y="56"/>
                              <a:pt x="432" y="56"/>
                            </a:cubicBezTo>
                            <a:lnTo>
                              <a:pt x="432" y="8"/>
                            </a:lnTo>
                            <a:close/>
                            <a:moveTo>
                              <a:pt x="509" y="56"/>
                            </a:moveTo>
                            <a:cubicBezTo>
                              <a:pt x="509" y="0"/>
                              <a:pt x="509" y="0"/>
                              <a:pt x="509" y="0"/>
                            </a:cubicBezTo>
                            <a:cubicBezTo>
                              <a:pt x="488" y="0"/>
                              <a:pt x="488" y="0"/>
                              <a:pt x="488" y="0"/>
                            </a:cubicBezTo>
                            <a:cubicBezTo>
                              <a:pt x="486" y="0"/>
                              <a:pt x="484" y="1"/>
                              <a:pt x="484" y="4"/>
                            </a:cubicBezTo>
                            <a:cubicBezTo>
                              <a:pt x="484" y="7"/>
                              <a:pt x="486" y="8"/>
                              <a:pt x="488" y="8"/>
                            </a:cubicBezTo>
                            <a:cubicBezTo>
                              <a:pt x="500" y="8"/>
                              <a:pt x="500" y="8"/>
                              <a:pt x="500" y="8"/>
                            </a:cubicBezTo>
                            <a:cubicBezTo>
                              <a:pt x="500" y="56"/>
                              <a:pt x="500" y="56"/>
                              <a:pt x="500" y="56"/>
                            </a:cubicBezTo>
                            <a:cubicBezTo>
                              <a:pt x="488" y="56"/>
                              <a:pt x="488" y="56"/>
                              <a:pt x="488" y="56"/>
                            </a:cubicBezTo>
                            <a:cubicBezTo>
                              <a:pt x="486" y="56"/>
                              <a:pt x="484" y="58"/>
                              <a:pt x="484" y="61"/>
                            </a:cubicBezTo>
                            <a:cubicBezTo>
                              <a:pt x="484" y="64"/>
                              <a:pt x="486" y="65"/>
                              <a:pt x="488" y="65"/>
                            </a:cubicBezTo>
                            <a:cubicBezTo>
                              <a:pt x="521" y="65"/>
                              <a:pt x="521" y="65"/>
                              <a:pt x="521" y="65"/>
                            </a:cubicBezTo>
                            <a:cubicBezTo>
                              <a:pt x="524" y="65"/>
                              <a:pt x="526" y="64"/>
                              <a:pt x="526" y="61"/>
                            </a:cubicBezTo>
                            <a:cubicBezTo>
                              <a:pt x="526" y="40"/>
                              <a:pt x="526" y="40"/>
                              <a:pt x="526" y="40"/>
                            </a:cubicBezTo>
                            <a:cubicBezTo>
                              <a:pt x="526" y="37"/>
                              <a:pt x="525" y="36"/>
                              <a:pt x="521" y="36"/>
                            </a:cubicBezTo>
                            <a:cubicBezTo>
                              <a:pt x="519" y="36"/>
                              <a:pt x="517" y="37"/>
                              <a:pt x="517" y="40"/>
                            </a:cubicBezTo>
                            <a:cubicBezTo>
                              <a:pt x="517" y="56"/>
                              <a:pt x="517" y="56"/>
                              <a:pt x="517" y="56"/>
                            </a:cubicBezTo>
                            <a:lnTo>
                              <a:pt x="509" y="56"/>
                            </a:lnTo>
                            <a:close/>
                          </a:path>
                        </a:pathLst>
                      </a:custGeom>
                      <a:solidFill>
                        <a:schemeClr val="tx1">
                          <a:alpha val="33000"/>
                        </a:schemeClr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74915" tIns="37458" rIns="74915" bIns="37458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defTabSz="764196">
                          <a:defRPr/>
                        </a:pPr>
                        <a:endParaRPr lang="en-US" sz="2294" kern="0">
                          <a:solidFill>
                            <a:srgbClr val="353535"/>
                          </a:solidFill>
                          <a:latin typeface="Segoe UI Semibold" panose="020B0702040204020203" pitchFamily="34" charset="0"/>
                        </a:endParaRPr>
                      </a:p>
                    </p:txBody>
                  </p:sp>
                  <p:sp>
                    <p:nvSpPr>
                      <p:cNvPr id="273" name="Freeform 89">
                        <a:extLst>
                          <a:ext uri="{FF2B5EF4-FFF2-40B4-BE49-F238E27FC236}">
                            <a16:creationId xmlns:a16="http://schemas.microsoft.com/office/drawing/2014/main" xmlns="" id="{17F5EC45-84B3-4DC4-ADE1-754A4AFE1CF9}"/>
                          </a:ext>
                        </a:extLst>
                      </p:cNvPr>
                      <p:cNvSpPr>
                        <a:spLocks noEditPoints="1"/>
                      </p:cNvSpPr>
                      <p:nvPr/>
                    </p:nvSpPr>
                    <p:spPr bwMode="auto">
                      <a:xfrm>
                        <a:off x="8240074" y="2350878"/>
                        <a:ext cx="1702503" cy="211421"/>
                      </a:xfrm>
                      <a:custGeom>
                        <a:avLst/>
                        <a:gdLst>
                          <a:gd name="T0" fmla="*/ 4 w 526"/>
                          <a:gd name="T1" fmla="*/ 0 h 65"/>
                          <a:gd name="T2" fmla="*/ 16 w 526"/>
                          <a:gd name="T3" fmla="*/ 8 h 65"/>
                          <a:gd name="T4" fmla="*/ 0 w 526"/>
                          <a:gd name="T5" fmla="*/ 61 h 65"/>
                          <a:gd name="T6" fmla="*/ 41 w 526"/>
                          <a:gd name="T7" fmla="*/ 61 h 65"/>
                          <a:gd name="T8" fmla="*/ 33 w 526"/>
                          <a:gd name="T9" fmla="*/ 40 h 65"/>
                          <a:gd name="T10" fmla="*/ 68 w 526"/>
                          <a:gd name="T11" fmla="*/ 0 h 65"/>
                          <a:gd name="T12" fmla="*/ 68 w 526"/>
                          <a:gd name="T13" fmla="*/ 65 h 65"/>
                          <a:gd name="T14" fmla="*/ 101 w 526"/>
                          <a:gd name="T15" fmla="*/ 8 h 65"/>
                          <a:gd name="T16" fmla="*/ 68 w 526"/>
                          <a:gd name="T17" fmla="*/ 8 h 65"/>
                          <a:gd name="T18" fmla="*/ 68 w 526"/>
                          <a:gd name="T19" fmla="*/ 56 h 65"/>
                          <a:gd name="T20" fmla="*/ 145 w 526"/>
                          <a:gd name="T21" fmla="*/ 0 h 65"/>
                          <a:gd name="T22" fmla="*/ 125 w 526"/>
                          <a:gd name="T23" fmla="*/ 8 h 65"/>
                          <a:gd name="T24" fmla="*/ 125 w 526"/>
                          <a:gd name="T25" fmla="*/ 56 h 65"/>
                          <a:gd name="T26" fmla="*/ 158 w 526"/>
                          <a:gd name="T27" fmla="*/ 65 h 65"/>
                          <a:gd name="T28" fmla="*/ 158 w 526"/>
                          <a:gd name="T29" fmla="*/ 36 h 65"/>
                          <a:gd name="T30" fmla="*/ 145 w 526"/>
                          <a:gd name="T31" fmla="*/ 56 h 65"/>
                          <a:gd name="T32" fmla="*/ 181 w 526"/>
                          <a:gd name="T33" fmla="*/ 56 h 65"/>
                          <a:gd name="T34" fmla="*/ 223 w 526"/>
                          <a:gd name="T35" fmla="*/ 56 h 65"/>
                          <a:gd name="T36" fmla="*/ 190 w 526"/>
                          <a:gd name="T37" fmla="*/ 0 h 65"/>
                          <a:gd name="T38" fmla="*/ 214 w 526"/>
                          <a:gd name="T39" fmla="*/ 56 h 65"/>
                          <a:gd name="T40" fmla="*/ 267 w 526"/>
                          <a:gd name="T41" fmla="*/ 56 h 65"/>
                          <a:gd name="T42" fmla="*/ 242 w 526"/>
                          <a:gd name="T43" fmla="*/ 4 h 65"/>
                          <a:gd name="T44" fmla="*/ 258 w 526"/>
                          <a:gd name="T45" fmla="*/ 56 h 65"/>
                          <a:gd name="T46" fmla="*/ 246 w 526"/>
                          <a:gd name="T47" fmla="*/ 65 h 65"/>
                          <a:gd name="T48" fmla="*/ 283 w 526"/>
                          <a:gd name="T49" fmla="*/ 40 h 65"/>
                          <a:gd name="T50" fmla="*/ 275 w 526"/>
                          <a:gd name="T51" fmla="*/ 56 h 65"/>
                          <a:gd name="T52" fmla="*/ 303 w 526"/>
                          <a:gd name="T53" fmla="*/ 8 h 65"/>
                          <a:gd name="T54" fmla="*/ 336 w 526"/>
                          <a:gd name="T55" fmla="*/ 65 h 65"/>
                          <a:gd name="T56" fmla="*/ 336 w 526"/>
                          <a:gd name="T57" fmla="*/ 0 h 65"/>
                          <a:gd name="T58" fmla="*/ 336 w 526"/>
                          <a:gd name="T59" fmla="*/ 8 h 65"/>
                          <a:gd name="T60" fmla="*/ 310 w 526"/>
                          <a:gd name="T61" fmla="*/ 8 h 65"/>
                          <a:gd name="T62" fmla="*/ 367 w 526"/>
                          <a:gd name="T63" fmla="*/ 0 h 65"/>
                          <a:gd name="T64" fmla="*/ 380 w 526"/>
                          <a:gd name="T65" fmla="*/ 8 h 65"/>
                          <a:gd name="T66" fmla="*/ 363 w 526"/>
                          <a:gd name="T67" fmla="*/ 61 h 65"/>
                          <a:gd name="T68" fmla="*/ 404 w 526"/>
                          <a:gd name="T69" fmla="*/ 61 h 65"/>
                          <a:gd name="T70" fmla="*/ 396 w 526"/>
                          <a:gd name="T71" fmla="*/ 40 h 65"/>
                          <a:gd name="T72" fmla="*/ 432 w 526"/>
                          <a:gd name="T73" fmla="*/ 0 h 65"/>
                          <a:gd name="T74" fmla="*/ 432 w 526"/>
                          <a:gd name="T75" fmla="*/ 65 h 65"/>
                          <a:gd name="T76" fmla="*/ 465 w 526"/>
                          <a:gd name="T77" fmla="*/ 8 h 65"/>
                          <a:gd name="T78" fmla="*/ 432 w 526"/>
                          <a:gd name="T79" fmla="*/ 8 h 65"/>
                          <a:gd name="T80" fmla="*/ 432 w 526"/>
                          <a:gd name="T81" fmla="*/ 56 h 65"/>
                          <a:gd name="T82" fmla="*/ 509 w 526"/>
                          <a:gd name="T83" fmla="*/ 0 h 65"/>
                          <a:gd name="T84" fmla="*/ 488 w 526"/>
                          <a:gd name="T85" fmla="*/ 8 h 65"/>
                          <a:gd name="T86" fmla="*/ 488 w 526"/>
                          <a:gd name="T87" fmla="*/ 56 h 65"/>
                          <a:gd name="T88" fmla="*/ 521 w 526"/>
                          <a:gd name="T89" fmla="*/ 65 h 65"/>
                          <a:gd name="T90" fmla="*/ 521 w 526"/>
                          <a:gd name="T91" fmla="*/ 36 h 65"/>
                          <a:gd name="T92" fmla="*/ 509 w 526"/>
                          <a:gd name="T93" fmla="*/ 56 h 65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  <a:cxn ang="0">
                            <a:pos x="T48" y="T49"/>
                          </a:cxn>
                          <a:cxn ang="0">
                            <a:pos x="T50" y="T51"/>
                          </a:cxn>
                          <a:cxn ang="0">
                            <a:pos x="T52" y="T53"/>
                          </a:cxn>
                          <a:cxn ang="0">
                            <a:pos x="T54" y="T55"/>
                          </a:cxn>
                          <a:cxn ang="0">
                            <a:pos x="T56" y="T57"/>
                          </a:cxn>
                          <a:cxn ang="0">
                            <a:pos x="T58" y="T59"/>
                          </a:cxn>
                          <a:cxn ang="0">
                            <a:pos x="T60" y="T61"/>
                          </a:cxn>
                          <a:cxn ang="0">
                            <a:pos x="T62" y="T63"/>
                          </a:cxn>
                          <a:cxn ang="0">
                            <a:pos x="T64" y="T65"/>
                          </a:cxn>
                          <a:cxn ang="0">
                            <a:pos x="T66" y="T67"/>
                          </a:cxn>
                          <a:cxn ang="0">
                            <a:pos x="T68" y="T69"/>
                          </a:cxn>
                          <a:cxn ang="0">
                            <a:pos x="T70" y="T71"/>
                          </a:cxn>
                          <a:cxn ang="0">
                            <a:pos x="T72" y="T73"/>
                          </a:cxn>
                          <a:cxn ang="0">
                            <a:pos x="T74" y="T75"/>
                          </a:cxn>
                          <a:cxn ang="0">
                            <a:pos x="T76" y="T77"/>
                          </a:cxn>
                          <a:cxn ang="0">
                            <a:pos x="T78" y="T79"/>
                          </a:cxn>
                          <a:cxn ang="0">
                            <a:pos x="T80" y="T81"/>
                          </a:cxn>
                          <a:cxn ang="0">
                            <a:pos x="T82" y="T83"/>
                          </a:cxn>
                          <a:cxn ang="0">
                            <a:pos x="T84" y="T85"/>
                          </a:cxn>
                          <a:cxn ang="0">
                            <a:pos x="T86" y="T87"/>
                          </a:cxn>
                          <a:cxn ang="0">
                            <a:pos x="T88" y="T89"/>
                          </a:cxn>
                          <a:cxn ang="0">
                            <a:pos x="T90" y="T91"/>
                          </a:cxn>
                          <a:cxn ang="0">
                            <a:pos x="T92" y="T93"/>
                          </a:cxn>
                        </a:cxnLst>
                        <a:rect l="0" t="0" r="r" b="b"/>
                        <a:pathLst>
                          <a:path w="526" h="65">
                            <a:moveTo>
                              <a:pt x="25" y="56"/>
                            </a:moveTo>
                            <a:cubicBezTo>
                              <a:pt x="25" y="0"/>
                              <a:pt x="25" y="0"/>
                              <a:pt x="25" y="0"/>
                            </a:cubicBezTo>
                            <a:cubicBezTo>
                              <a:pt x="4" y="0"/>
                              <a:pt x="4" y="0"/>
                              <a:pt x="4" y="0"/>
                            </a:cubicBezTo>
                            <a:cubicBezTo>
                              <a:pt x="1" y="0"/>
                              <a:pt x="0" y="1"/>
                              <a:pt x="0" y="4"/>
                            </a:cubicBezTo>
                            <a:cubicBezTo>
                              <a:pt x="0" y="7"/>
                              <a:pt x="1" y="8"/>
                              <a:pt x="4" y="8"/>
                            </a:cubicBezTo>
                            <a:cubicBezTo>
                              <a:pt x="16" y="8"/>
                              <a:pt x="16" y="8"/>
                              <a:pt x="16" y="8"/>
                            </a:cubicBezTo>
                            <a:cubicBezTo>
                              <a:pt x="16" y="56"/>
                              <a:pt x="16" y="56"/>
                              <a:pt x="16" y="56"/>
                            </a:cubicBezTo>
                            <a:cubicBezTo>
                              <a:pt x="4" y="56"/>
                              <a:pt x="4" y="56"/>
                              <a:pt x="4" y="56"/>
                            </a:cubicBezTo>
                            <a:cubicBezTo>
                              <a:pt x="1" y="56"/>
                              <a:pt x="0" y="58"/>
                              <a:pt x="0" y="61"/>
                            </a:cubicBezTo>
                            <a:cubicBezTo>
                              <a:pt x="0" y="64"/>
                              <a:pt x="1" y="65"/>
                              <a:pt x="4" y="65"/>
                            </a:cubicBezTo>
                            <a:cubicBezTo>
                              <a:pt x="37" y="65"/>
                              <a:pt x="37" y="65"/>
                              <a:pt x="37" y="65"/>
                            </a:cubicBezTo>
                            <a:cubicBezTo>
                              <a:pt x="39" y="65"/>
                              <a:pt x="41" y="64"/>
                              <a:pt x="41" y="61"/>
                            </a:cubicBezTo>
                            <a:cubicBezTo>
                              <a:pt x="41" y="40"/>
                              <a:pt x="41" y="40"/>
                              <a:pt x="41" y="40"/>
                            </a:cubicBezTo>
                            <a:cubicBezTo>
                              <a:pt x="41" y="37"/>
                              <a:pt x="40" y="36"/>
                              <a:pt x="37" y="36"/>
                            </a:cubicBezTo>
                            <a:cubicBezTo>
                              <a:pt x="33" y="36"/>
                              <a:pt x="33" y="37"/>
                              <a:pt x="33" y="40"/>
                            </a:cubicBezTo>
                            <a:cubicBezTo>
                              <a:pt x="33" y="56"/>
                              <a:pt x="33" y="56"/>
                              <a:pt x="33" y="56"/>
                            </a:cubicBezTo>
                            <a:lnTo>
                              <a:pt x="25" y="56"/>
                            </a:lnTo>
                            <a:close/>
                            <a:moveTo>
                              <a:pt x="68" y="0"/>
                            </a:moveTo>
                            <a:cubicBezTo>
                              <a:pt x="64" y="0"/>
                              <a:pt x="60" y="4"/>
                              <a:pt x="60" y="8"/>
                            </a:cubicBezTo>
                            <a:cubicBezTo>
                              <a:pt x="60" y="56"/>
                              <a:pt x="60" y="56"/>
                              <a:pt x="60" y="56"/>
                            </a:cubicBezTo>
                            <a:cubicBezTo>
                              <a:pt x="60" y="61"/>
                              <a:pt x="64" y="65"/>
                              <a:pt x="68" y="65"/>
                            </a:cubicBezTo>
                            <a:cubicBezTo>
                              <a:pt x="93" y="65"/>
                              <a:pt x="93" y="65"/>
                              <a:pt x="93" y="65"/>
                            </a:cubicBezTo>
                            <a:cubicBezTo>
                              <a:pt x="98" y="65"/>
                              <a:pt x="101" y="61"/>
                              <a:pt x="101" y="56"/>
                            </a:cubicBezTo>
                            <a:cubicBezTo>
                              <a:pt x="101" y="8"/>
                              <a:pt x="101" y="8"/>
                              <a:pt x="101" y="8"/>
                            </a:cubicBezTo>
                            <a:cubicBezTo>
                              <a:pt x="101" y="4"/>
                              <a:pt x="98" y="0"/>
                              <a:pt x="93" y="0"/>
                            </a:cubicBezTo>
                            <a:lnTo>
                              <a:pt x="68" y="0"/>
                            </a:lnTo>
                            <a:close/>
                            <a:moveTo>
                              <a:pt x="68" y="8"/>
                            </a:moveTo>
                            <a:cubicBezTo>
                              <a:pt x="93" y="8"/>
                              <a:pt x="93" y="8"/>
                              <a:pt x="93" y="8"/>
                            </a:cubicBezTo>
                            <a:cubicBezTo>
                              <a:pt x="93" y="56"/>
                              <a:pt x="93" y="56"/>
                              <a:pt x="93" y="56"/>
                            </a:cubicBezTo>
                            <a:cubicBezTo>
                              <a:pt x="68" y="56"/>
                              <a:pt x="68" y="56"/>
                              <a:pt x="68" y="56"/>
                            </a:cubicBezTo>
                            <a:lnTo>
                              <a:pt x="68" y="8"/>
                            </a:lnTo>
                            <a:close/>
                            <a:moveTo>
                              <a:pt x="145" y="56"/>
                            </a:moveTo>
                            <a:cubicBezTo>
                              <a:pt x="145" y="0"/>
                              <a:pt x="145" y="0"/>
                              <a:pt x="145" y="0"/>
                            </a:cubicBezTo>
                            <a:cubicBezTo>
                              <a:pt x="125" y="0"/>
                              <a:pt x="125" y="0"/>
                              <a:pt x="125" y="0"/>
                            </a:cubicBezTo>
                            <a:cubicBezTo>
                              <a:pt x="123" y="0"/>
                              <a:pt x="120" y="1"/>
                              <a:pt x="120" y="4"/>
                            </a:cubicBezTo>
                            <a:cubicBezTo>
                              <a:pt x="120" y="7"/>
                              <a:pt x="123" y="8"/>
                              <a:pt x="125" y="8"/>
                            </a:cubicBezTo>
                            <a:cubicBezTo>
                              <a:pt x="137" y="8"/>
                              <a:pt x="137" y="8"/>
                              <a:pt x="137" y="8"/>
                            </a:cubicBezTo>
                            <a:cubicBezTo>
                              <a:pt x="137" y="56"/>
                              <a:pt x="137" y="56"/>
                              <a:pt x="137" y="56"/>
                            </a:cubicBezTo>
                            <a:cubicBezTo>
                              <a:pt x="125" y="56"/>
                              <a:pt x="125" y="56"/>
                              <a:pt x="125" y="56"/>
                            </a:cubicBezTo>
                            <a:cubicBezTo>
                              <a:pt x="123" y="56"/>
                              <a:pt x="120" y="58"/>
                              <a:pt x="120" y="61"/>
                            </a:cubicBezTo>
                            <a:cubicBezTo>
                              <a:pt x="120" y="64"/>
                              <a:pt x="123" y="65"/>
                              <a:pt x="125" y="65"/>
                            </a:cubicBezTo>
                            <a:cubicBezTo>
                              <a:pt x="158" y="65"/>
                              <a:pt x="158" y="65"/>
                              <a:pt x="158" y="65"/>
                            </a:cubicBezTo>
                            <a:cubicBezTo>
                              <a:pt x="160" y="65"/>
                              <a:pt x="162" y="64"/>
                              <a:pt x="162" y="61"/>
                            </a:cubicBezTo>
                            <a:cubicBezTo>
                              <a:pt x="162" y="40"/>
                              <a:pt x="162" y="40"/>
                              <a:pt x="162" y="40"/>
                            </a:cubicBezTo>
                            <a:cubicBezTo>
                              <a:pt x="162" y="37"/>
                              <a:pt x="161" y="36"/>
                              <a:pt x="158" y="36"/>
                            </a:cubicBezTo>
                            <a:cubicBezTo>
                              <a:pt x="155" y="36"/>
                              <a:pt x="154" y="37"/>
                              <a:pt x="154" y="40"/>
                            </a:cubicBezTo>
                            <a:cubicBezTo>
                              <a:pt x="154" y="56"/>
                              <a:pt x="154" y="56"/>
                              <a:pt x="154" y="56"/>
                            </a:cubicBezTo>
                            <a:lnTo>
                              <a:pt x="145" y="56"/>
                            </a:lnTo>
                            <a:close/>
                            <a:moveTo>
                              <a:pt x="190" y="0"/>
                            </a:moveTo>
                            <a:cubicBezTo>
                              <a:pt x="184" y="0"/>
                              <a:pt x="181" y="4"/>
                              <a:pt x="181" y="8"/>
                            </a:cubicBezTo>
                            <a:cubicBezTo>
                              <a:pt x="181" y="56"/>
                              <a:pt x="181" y="56"/>
                              <a:pt x="181" y="56"/>
                            </a:cubicBezTo>
                            <a:cubicBezTo>
                              <a:pt x="181" y="61"/>
                              <a:pt x="184" y="65"/>
                              <a:pt x="190" y="65"/>
                            </a:cubicBezTo>
                            <a:cubicBezTo>
                              <a:pt x="214" y="65"/>
                              <a:pt x="214" y="65"/>
                              <a:pt x="214" y="65"/>
                            </a:cubicBezTo>
                            <a:cubicBezTo>
                              <a:pt x="219" y="65"/>
                              <a:pt x="223" y="61"/>
                              <a:pt x="223" y="56"/>
                            </a:cubicBezTo>
                            <a:cubicBezTo>
                              <a:pt x="223" y="8"/>
                              <a:pt x="223" y="8"/>
                              <a:pt x="223" y="8"/>
                            </a:cubicBezTo>
                            <a:cubicBezTo>
                              <a:pt x="223" y="4"/>
                              <a:pt x="219" y="0"/>
                              <a:pt x="214" y="0"/>
                            </a:cubicBezTo>
                            <a:lnTo>
                              <a:pt x="190" y="0"/>
                            </a:lnTo>
                            <a:close/>
                            <a:moveTo>
                              <a:pt x="190" y="8"/>
                            </a:moveTo>
                            <a:cubicBezTo>
                              <a:pt x="214" y="8"/>
                              <a:pt x="214" y="8"/>
                              <a:pt x="214" y="8"/>
                            </a:cubicBezTo>
                            <a:cubicBezTo>
                              <a:pt x="214" y="56"/>
                              <a:pt x="214" y="56"/>
                              <a:pt x="214" y="56"/>
                            </a:cubicBezTo>
                            <a:cubicBezTo>
                              <a:pt x="190" y="56"/>
                              <a:pt x="190" y="56"/>
                              <a:pt x="190" y="56"/>
                            </a:cubicBezTo>
                            <a:lnTo>
                              <a:pt x="190" y="8"/>
                            </a:lnTo>
                            <a:close/>
                            <a:moveTo>
                              <a:pt x="267" y="56"/>
                            </a:moveTo>
                            <a:cubicBezTo>
                              <a:pt x="267" y="0"/>
                              <a:pt x="267" y="0"/>
                              <a:pt x="267" y="0"/>
                            </a:cubicBezTo>
                            <a:cubicBezTo>
                              <a:pt x="246" y="0"/>
                              <a:pt x="246" y="0"/>
                              <a:pt x="246" y="0"/>
                            </a:cubicBezTo>
                            <a:cubicBezTo>
                              <a:pt x="244" y="0"/>
                              <a:pt x="242" y="1"/>
                              <a:pt x="242" y="4"/>
                            </a:cubicBezTo>
                            <a:cubicBezTo>
                              <a:pt x="242" y="7"/>
                              <a:pt x="244" y="8"/>
                              <a:pt x="246" y="8"/>
                            </a:cubicBezTo>
                            <a:cubicBezTo>
                              <a:pt x="258" y="8"/>
                              <a:pt x="258" y="8"/>
                              <a:pt x="258" y="8"/>
                            </a:cubicBezTo>
                            <a:cubicBezTo>
                              <a:pt x="258" y="56"/>
                              <a:pt x="258" y="56"/>
                              <a:pt x="258" y="56"/>
                            </a:cubicBezTo>
                            <a:cubicBezTo>
                              <a:pt x="246" y="56"/>
                              <a:pt x="246" y="56"/>
                              <a:pt x="246" y="56"/>
                            </a:cubicBezTo>
                            <a:cubicBezTo>
                              <a:pt x="244" y="56"/>
                              <a:pt x="242" y="58"/>
                              <a:pt x="242" y="61"/>
                            </a:cubicBezTo>
                            <a:cubicBezTo>
                              <a:pt x="242" y="64"/>
                              <a:pt x="244" y="65"/>
                              <a:pt x="246" y="65"/>
                            </a:cubicBezTo>
                            <a:cubicBezTo>
                              <a:pt x="279" y="65"/>
                              <a:pt x="279" y="65"/>
                              <a:pt x="279" y="65"/>
                            </a:cubicBezTo>
                            <a:cubicBezTo>
                              <a:pt x="281" y="65"/>
                              <a:pt x="283" y="64"/>
                              <a:pt x="283" y="61"/>
                            </a:cubicBezTo>
                            <a:cubicBezTo>
                              <a:pt x="283" y="40"/>
                              <a:pt x="283" y="40"/>
                              <a:pt x="283" y="40"/>
                            </a:cubicBezTo>
                            <a:cubicBezTo>
                              <a:pt x="283" y="37"/>
                              <a:pt x="283" y="36"/>
                              <a:pt x="279" y="36"/>
                            </a:cubicBezTo>
                            <a:cubicBezTo>
                              <a:pt x="276" y="36"/>
                              <a:pt x="275" y="37"/>
                              <a:pt x="275" y="40"/>
                            </a:cubicBezTo>
                            <a:cubicBezTo>
                              <a:pt x="275" y="56"/>
                              <a:pt x="275" y="56"/>
                              <a:pt x="275" y="56"/>
                            </a:cubicBezTo>
                            <a:lnTo>
                              <a:pt x="267" y="56"/>
                            </a:lnTo>
                            <a:close/>
                            <a:moveTo>
                              <a:pt x="310" y="0"/>
                            </a:moveTo>
                            <a:cubicBezTo>
                              <a:pt x="306" y="0"/>
                              <a:pt x="303" y="4"/>
                              <a:pt x="303" y="8"/>
                            </a:cubicBezTo>
                            <a:cubicBezTo>
                              <a:pt x="303" y="56"/>
                              <a:pt x="303" y="56"/>
                              <a:pt x="303" y="56"/>
                            </a:cubicBezTo>
                            <a:cubicBezTo>
                              <a:pt x="303" y="61"/>
                              <a:pt x="306" y="65"/>
                              <a:pt x="310" y="65"/>
                            </a:cubicBezTo>
                            <a:cubicBezTo>
                              <a:pt x="336" y="65"/>
                              <a:pt x="336" y="65"/>
                              <a:pt x="336" y="65"/>
                            </a:cubicBezTo>
                            <a:cubicBezTo>
                              <a:pt x="340" y="65"/>
                              <a:pt x="344" y="61"/>
                              <a:pt x="344" y="56"/>
                            </a:cubicBezTo>
                            <a:cubicBezTo>
                              <a:pt x="344" y="8"/>
                              <a:pt x="344" y="8"/>
                              <a:pt x="344" y="8"/>
                            </a:cubicBezTo>
                            <a:cubicBezTo>
                              <a:pt x="344" y="4"/>
                              <a:pt x="340" y="0"/>
                              <a:pt x="336" y="0"/>
                            </a:cubicBezTo>
                            <a:lnTo>
                              <a:pt x="310" y="0"/>
                            </a:lnTo>
                            <a:close/>
                            <a:moveTo>
                              <a:pt x="310" y="8"/>
                            </a:moveTo>
                            <a:cubicBezTo>
                              <a:pt x="336" y="8"/>
                              <a:pt x="336" y="8"/>
                              <a:pt x="336" y="8"/>
                            </a:cubicBezTo>
                            <a:cubicBezTo>
                              <a:pt x="336" y="56"/>
                              <a:pt x="336" y="56"/>
                              <a:pt x="336" y="56"/>
                            </a:cubicBezTo>
                            <a:cubicBezTo>
                              <a:pt x="310" y="56"/>
                              <a:pt x="310" y="56"/>
                              <a:pt x="310" y="56"/>
                            </a:cubicBezTo>
                            <a:lnTo>
                              <a:pt x="310" y="8"/>
                            </a:lnTo>
                            <a:close/>
                            <a:moveTo>
                              <a:pt x="388" y="56"/>
                            </a:moveTo>
                            <a:cubicBezTo>
                              <a:pt x="388" y="0"/>
                              <a:pt x="388" y="0"/>
                              <a:pt x="388" y="0"/>
                            </a:cubicBezTo>
                            <a:cubicBezTo>
                              <a:pt x="367" y="0"/>
                              <a:pt x="367" y="0"/>
                              <a:pt x="367" y="0"/>
                            </a:cubicBezTo>
                            <a:cubicBezTo>
                              <a:pt x="365" y="0"/>
                              <a:pt x="363" y="1"/>
                              <a:pt x="363" y="4"/>
                            </a:cubicBezTo>
                            <a:cubicBezTo>
                              <a:pt x="363" y="7"/>
                              <a:pt x="365" y="8"/>
                              <a:pt x="367" y="8"/>
                            </a:cubicBezTo>
                            <a:cubicBezTo>
                              <a:pt x="380" y="8"/>
                              <a:pt x="380" y="8"/>
                              <a:pt x="380" y="8"/>
                            </a:cubicBezTo>
                            <a:cubicBezTo>
                              <a:pt x="380" y="56"/>
                              <a:pt x="380" y="56"/>
                              <a:pt x="380" y="56"/>
                            </a:cubicBezTo>
                            <a:cubicBezTo>
                              <a:pt x="367" y="56"/>
                              <a:pt x="367" y="56"/>
                              <a:pt x="367" y="56"/>
                            </a:cubicBezTo>
                            <a:cubicBezTo>
                              <a:pt x="365" y="56"/>
                              <a:pt x="363" y="58"/>
                              <a:pt x="363" y="61"/>
                            </a:cubicBezTo>
                            <a:cubicBezTo>
                              <a:pt x="363" y="64"/>
                              <a:pt x="365" y="65"/>
                              <a:pt x="367" y="65"/>
                            </a:cubicBezTo>
                            <a:cubicBezTo>
                              <a:pt x="401" y="65"/>
                              <a:pt x="401" y="65"/>
                              <a:pt x="401" y="65"/>
                            </a:cubicBezTo>
                            <a:cubicBezTo>
                              <a:pt x="402" y="65"/>
                              <a:pt x="404" y="64"/>
                              <a:pt x="404" y="61"/>
                            </a:cubicBezTo>
                            <a:cubicBezTo>
                              <a:pt x="404" y="40"/>
                              <a:pt x="404" y="40"/>
                              <a:pt x="404" y="40"/>
                            </a:cubicBezTo>
                            <a:cubicBezTo>
                              <a:pt x="404" y="37"/>
                              <a:pt x="403" y="36"/>
                              <a:pt x="401" y="36"/>
                            </a:cubicBezTo>
                            <a:cubicBezTo>
                              <a:pt x="397" y="36"/>
                              <a:pt x="396" y="37"/>
                              <a:pt x="396" y="40"/>
                            </a:cubicBezTo>
                            <a:cubicBezTo>
                              <a:pt x="396" y="56"/>
                              <a:pt x="396" y="56"/>
                              <a:pt x="396" y="56"/>
                            </a:cubicBezTo>
                            <a:lnTo>
                              <a:pt x="388" y="56"/>
                            </a:lnTo>
                            <a:close/>
                            <a:moveTo>
                              <a:pt x="432" y="0"/>
                            </a:moveTo>
                            <a:cubicBezTo>
                              <a:pt x="428" y="0"/>
                              <a:pt x="423" y="4"/>
                              <a:pt x="423" y="8"/>
                            </a:cubicBezTo>
                            <a:cubicBezTo>
                              <a:pt x="423" y="56"/>
                              <a:pt x="423" y="56"/>
                              <a:pt x="423" y="56"/>
                            </a:cubicBezTo>
                            <a:cubicBezTo>
                              <a:pt x="423" y="61"/>
                              <a:pt x="427" y="65"/>
                              <a:pt x="432" y="65"/>
                            </a:cubicBezTo>
                            <a:cubicBezTo>
                              <a:pt x="457" y="65"/>
                              <a:pt x="457" y="65"/>
                              <a:pt x="457" y="65"/>
                            </a:cubicBezTo>
                            <a:cubicBezTo>
                              <a:pt x="461" y="65"/>
                              <a:pt x="465" y="61"/>
                              <a:pt x="465" y="56"/>
                            </a:cubicBezTo>
                            <a:cubicBezTo>
                              <a:pt x="465" y="8"/>
                              <a:pt x="465" y="8"/>
                              <a:pt x="465" y="8"/>
                            </a:cubicBezTo>
                            <a:cubicBezTo>
                              <a:pt x="465" y="4"/>
                              <a:pt x="461" y="0"/>
                              <a:pt x="457" y="0"/>
                            </a:cubicBezTo>
                            <a:lnTo>
                              <a:pt x="432" y="0"/>
                            </a:lnTo>
                            <a:close/>
                            <a:moveTo>
                              <a:pt x="432" y="8"/>
                            </a:moveTo>
                            <a:cubicBezTo>
                              <a:pt x="457" y="8"/>
                              <a:pt x="457" y="8"/>
                              <a:pt x="457" y="8"/>
                            </a:cubicBezTo>
                            <a:cubicBezTo>
                              <a:pt x="457" y="56"/>
                              <a:pt x="457" y="56"/>
                              <a:pt x="457" y="56"/>
                            </a:cubicBezTo>
                            <a:cubicBezTo>
                              <a:pt x="432" y="56"/>
                              <a:pt x="432" y="56"/>
                              <a:pt x="432" y="56"/>
                            </a:cubicBezTo>
                            <a:lnTo>
                              <a:pt x="432" y="8"/>
                            </a:lnTo>
                            <a:close/>
                            <a:moveTo>
                              <a:pt x="509" y="56"/>
                            </a:moveTo>
                            <a:cubicBezTo>
                              <a:pt x="509" y="0"/>
                              <a:pt x="509" y="0"/>
                              <a:pt x="509" y="0"/>
                            </a:cubicBezTo>
                            <a:cubicBezTo>
                              <a:pt x="488" y="0"/>
                              <a:pt x="488" y="0"/>
                              <a:pt x="488" y="0"/>
                            </a:cubicBezTo>
                            <a:cubicBezTo>
                              <a:pt x="486" y="0"/>
                              <a:pt x="484" y="1"/>
                              <a:pt x="484" y="4"/>
                            </a:cubicBezTo>
                            <a:cubicBezTo>
                              <a:pt x="484" y="7"/>
                              <a:pt x="486" y="8"/>
                              <a:pt x="488" y="8"/>
                            </a:cubicBezTo>
                            <a:cubicBezTo>
                              <a:pt x="500" y="8"/>
                              <a:pt x="500" y="8"/>
                              <a:pt x="500" y="8"/>
                            </a:cubicBezTo>
                            <a:cubicBezTo>
                              <a:pt x="500" y="56"/>
                              <a:pt x="500" y="56"/>
                              <a:pt x="500" y="56"/>
                            </a:cubicBezTo>
                            <a:cubicBezTo>
                              <a:pt x="488" y="56"/>
                              <a:pt x="488" y="56"/>
                              <a:pt x="488" y="56"/>
                            </a:cubicBezTo>
                            <a:cubicBezTo>
                              <a:pt x="486" y="56"/>
                              <a:pt x="484" y="58"/>
                              <a:pt x="484" y="61"/>
                            </a:cubicBezTo>
                            <a:cubicBezTo>
                              <a:pt x="484" y="64"/>
                              <a:pt x="486" y="65"/>
                              <a:pt x="488" y="65"/>
                            </a:cubicBezTo>
                            <a:cubicBezTo>
                              <a:pt x="521" y="65"/>
                              <a:pt x="521" y="65"/>
                              <a:pt x="521" y="65"/>
                            </a:cubicBezTo>
                            <a:cubicBezTo>
                              <a:pt x="524" y="65"/>
                              <a:pt x="526" y="64"/>
                              <a:pt x="526" y="61"/>
                            </a:cubicBezTo>
                            <a:cubicBezTo>
                              <a:pt x="526" y="40"/>
                              <a:pt x="526" y="40"/>
                              <a:pt x="526" y="40"/>
                            </a:cubicBezTo>
                            <a:cubicBezTo>
                              <a:pt x="526" y="37"/>
                              <a:pt x="525" y="36"/>
                              <a:pt x="521" y="36"/>
                            </a:cubicBezTo>
                            <a:cubicBezTo>
                              <a:pt x="519" y="36"/>
                              <a:pt x="517" y="37"/>
                              <a:pt x="517" y="40"/>
                            </a:cubicBezTo>
                            <a:cubicBezTo>
                              <a:pt x="517" y="56"/>
                              <a:pt x="517" y="56"/>
                              <a:pt x="517" y="56"/>
                            </a:cubicBezTo>
                            <a:lnTo>
                              <a:pt x="509" y="56"/>
                            </a:lnTo>
                            <a:close/>
                          </a:path>
                        </a:pathLst>
                      </a:custGeom>
                      <a:solidFill>
                        <a:schemeClr val="tx1">
                          <a:alpha val="33000"/>
                        </a:schemeClr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74915" tIns="37458" rIns="74915" bIns="37458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defTabSz="764196">
                          <a:defRPr/>
                        </a:pPr>
                        <a:endParaRPr lang="en-US" sz="2294" kern="0">
                          <a:solidFill>
                            <a:srgbClr val="353535"/>
                          </a:solidFill>
                          <a:latin typeface="Segoe UI Semibold" panose="020B0702040204020203" pitchFamily="34" charset="0"/>
                        </a:endParaRPr>
                      </a:p>
                    </p:txBody>
                  </p:sp>
                </p:grpSp>
                <p:grpSp>
                  <p:nvGrpSpPr>
                    <p:cNvPr id="1191" name="Group 1190">
                      <a:extLst>
                        <a:ext uri="{FF2B5EF4-FFF2-40B4-BE49-F238E27FC236}">
                          <a16:creationId xmlns:a16="http://schemas.microsoft.com/office/drawing/2014/main" xmlns="" id="{306A529E-E776-4758-8EF8-584FDD7FA27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448489" y="4053195"/>
                      <a:ext cx="3494088" cy="205860"/>
                      <a:chOff x="6448489" y="3923399"/>
                      <a:chExt cx="3494088" cy="205860"/>
                    </a:xfrm>
                  </p:grpSpPr>
                  <p:sp>
                    <p:nvSpPr>
                      <p:cNvPr id="276" name="Freeform 87">
                        <a:extLst>
                          <a:ext uri="{FF2B5EF4-FFF2-40B4-BE49-F238E27FC236}">
                            <a16:creationId xmlns:a16="http://schemas.microsoft.com/office/drawing/2014/main" xmlns="" id="{4A7ECAF6-72F8-41F4-B523-36DD7C694D89}"/>
                          </a:ext>
                        </a:extLst>
                      </p:cNvPr>
                      <p:cNvSpPr>
                        <a:spLocks noEditPoints="1"/>
                      </p:cNvSpPr>
                      <p:nvPr/>
                    </p:nvSpPr>
                    <p:spPr bwMode="auto">
                      <a:xfrm>
                        <a:off x="6448489" y="3923399"/>
                        <a:ext cx="1702503" cy="205860"/>
                      </a:xfrm>
                      <a:custGeom>
                        <a:avLst/>
                        <a:gdLst>
                          <a:gd name="T0" fmla="*/ 4 w 526"/>
                          <a:gd name="T1" fmla="*/ 0 h 65"/>
                          <a:gd name="T2" fmla="*/ 16 w 526"/>
                          <a:gd name="T3" fmla="*/ 8 h 65"/>
                          <a:gd name="T4" fmla="*/ 0 w 526"/>
                          <a:gd name="T5" fmla="*/ 61 h 65"/>
                          <a:gd name="T6" fmla="*/ 41 w 526"/>
                          <a:gd name="T7" fmla="*/ 61 h 65"/>
                          <a:gd name="T8" fmla="*/ 33 w 526"/>
                          <a:gd name="T9" fmla="*/ 39 h 65"/>
                          <a:gd name="T10" fmla="*/ 68 w 526"/>
                          <a:gd name="T11" fmla="*/ 0 h 65"/>
                          <a:gd name="T12" fmla="*/ 68 w 526"/>
                          <a:gd name="T13" fmla="*/ 65 h 65"/>
                          <a:gd name="T14" fmla="*/ 101 w 526"/>
                          <a:gd name="T15" fmla="*/ 8 h 65"/>
                          <a:gd name="T16" fmla="*/ 68 w 526"/>
                          <a:gd name="T17" fmla="*/ 8 h 65"/>
                          <a:gd name="T18" fmla="*/ 68 w 526"/>
                          <a:gd name="T19" fmla="*/ 57 h 65"/>
                          <a:gd name="T20" fmla="*/ 145 w 526"/>
                          <a:gd name="T21" fmla="*/ 0 h 65"/>
                          <a:gd name="T22" fmla="*/ 125 w 526"/>
                          <a:gd name="T23" fmla="*/ 8 h 65"/>
                          <a:gd name="T24" fmla="*/ 125 w 526"/>
                          <a:gd name="T25" fmla="*/ 57 h 65"/>
                          <a:gd name="T26" fmla="*/ 158 w 526"/>
                          <a:gd name="T27" fmla="*/ 65 h 65"/>
                          <a:gd name="T28" fmla="*/ 158 w 526"/>
                          <a:gd name="T29" fmla="*/ 36 h 65"/>
                          <a:gd name="T30" fmla="*/ 145 w 526"/>
                          <a:gd name="T31" fmla="*/ 57 h 65"/>
                          <a:gd name="T32" fmla="*/ 181 w 526"/>
                          <a:gd name="T33" fmla="*/ 57 h 65"/>
                          <a:gd name="T34" fmla="*/ 223 w 526"/>
                          <a:gd name="T35" fmla="*/ 57 h 65"/>
                          <a:gd name="T36" fmla="*/ 190 w 526"/>
                          <a:gd name="T37" fmla="*/ 0 h 65"/>
                          <a:gd name="T38" fmla="*/ 214 w 526"/>
                          <a:gd name="T39" fmla="*/ 57 h 65"/>
                          <a:gd name="T40" fmla="*/ 267 w 526"/>
                          <a:gd name="T41" fmla="*/ 57 h 65"/>
                          <a:gd name="T42" fmla="*/ 242 w 526"/>
                          <a:gd name="T43" fmla="*/ 4 h 65"/>
                          <a:gd name="T44" fmla="*/ 258 w 526"/>
                          <a:gd name="T45" fmla="*/ 57 h 65"/>
                          <a:gd name="T46" fmla="*/ 246 w 526"/>
                          <a:gd name="T47" fmla="*/ 65 h 65"/>
                          <a:gd name="T48" fmla="*/ 283 w 526"/>
                          <a:gd name="T49" fmla="*/ 39 h 65"/>
                          <a:gd name="T50" fmla="*/ 275 w 526"/>
                          <a:gd name="T51" fmla="*/ 57 h 65"/>
                          <a:gd name="T52" fmla="*/ 303 w 526"/>
                          <a:gd name="T53" fmla="*/ 8 h 65"/>
                          <a:gd name="T54" fmla="*/ 336 w 526"/>
                          <a:gd name="T55" fmla="*/ 65 h 65"/>
                          <a:gd name="T56" fmla="*/ 336 w 526"/>
                          <a:gd name="T57" fmla="*/ 0 h 65"/>
                          <a:gd name="T58" fmla="*/ 336 w 526"/>
                          <a:gd name="T59" fmla="*/ 8 h 65"/>
                          <a:gd name="T60" fmla="*/ 310 w 526"/>
                          <a:gd name="T61" fmla="*/ 8 h 65"/>
                          <a:gd name="T62" fmla="*/ 367 w 526"/>
                          <a:gd name="T63" fmla="*/ 0 h 65"/>
                          <a:gd name="T64" fmla="*/ 380 w 526"/>
                          <a:gd name="T65" fmla="*/ 8 h 65"/>
                          <a:gd name="T66" fmla="*/ 363 w 526"/>
                          <a:gd name="T67" fmla="*/ 61 h 65"/>
                          <a:gd name="T68" fmla="*/ 404 w 526"/>
                          <a:gd name="T69" fmla="*/ 61 h 65"/>
                          <a:gd name="T70" fmla="*/ 396 w 526"/>
                          <a:gd name="T71" fmla="*/ 39 h 65"/>
                          <a:gd name="T72" fmla="*/ 432 w 526"/>
                          <a:gd name="T73" fmla="*/ 0 h 65"/>
                          <a:gd name="T74" fmla="*/ 432 w 526"/>
                          <a:gd name="T75" fmla="*/ 65 h 65"/>
                          <a:gd name="T76" fmla="*/ 465 w 526"/>
                          <a:gd name="T77" fmla="*/ 8 h 65"/>
                          <a:gd name="T78" fmla="*/ 432 w 526"/>
                          <a:gd name="T79" fmla="*/ 8 h 65"/>
                          <a:gd name="T80" fmla="*/ 432 w 526"/>
                          <a:gd name="T81" fmla="*/ 57 h 65"/>
                          <a:gd name="T82" fmla="*/ 484 w 526"/>
                          <a:gd name="T83" fmla="*/ 8 h 65"/>
                          <a:gd name="T84" fmla="*/ 517 w 526"/>
                          <a:gd name="T85" fmla="*/ 65 h 65"/>
                          <a:gd name="T86" fmla="*/ 517 w 526"/>
                          <a:gd name="T87" fmla="*/ 0 h 65"/>
                          <a:gd name="T88" fmla="*/ 517 w 526"/>
                          <a:gd name="T89" fmla="*/ 8 h 65"/>
                          <a:gd name="T90" fmla="*/ 493 w 526"/>
                          <a:gd name="T91" fmla="*/ 8 h 65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  <a:cxn ang="0">
                            <a:pos x="T48" y="T49"/>
                          </a:cxn>
                          <a:cxn ang="0">
                            <a:pos x="T50" y="T51"/>
                          </a:cxn>
                          <a:cxn ang="0">
                            <a:pos x="T52" y="T53"/>
                          </a:cxn>
                          <a:cxn ang="0">
                            <a:pos x="T54" y="T55"/>
                          </a:cxn>
                          <a:cxn ang="0">
                            <a:pos x="T56" y="T57"/>
                          </a:cxn>
                          <a:cxn ang="0">
                            <a:pos x="T58" y="T59"/>
                          </a:cxn>
                          <a:cxn ang="0">
                            <a:pos x="T60" y="T61"/>
                          </a:cxn>
                          <a:cxn ang="0">
                            <a:pos x="T62" y="T63"/>
                          </a:cxn>
                          <a:cxn ang="0">
                            <a:pos x="T64" y="T65"/>
                          </a:cxn>
                          <a:cxn ang="0">
                            <a:pos x="T66" y="T67"/>
                          </a:cxn>
                          <a:cxn ang="0">
                            <a:pos x="T68" y="T69"/>
                          </a:cxn>
                          <a:cxn ang="0">
                            <a:pos x="T70" y="T71"/>
                          </a:cxn>
                          <a:cxn ang="0">
                            <a:pos x="T72" y="T73"/>
                          </a:cxn>
                          <a:cxn ang="0">
                            <a:pos x="T74" y="T75"/>
                          </a:cxn>
                          <a:cxn ang="0">
                            <a:pos x="T76" y="T77"/>
                          </a:cxn>
                          <a:cxn ang="0">
                            <a:pos x="T78" y="T79"/>
                          </a:cxn>
                          <a:cxn ang="0">
                            <a:pos x="T80" y="T81"/>
                          </a:cxn>
                          <a:cxn ang="0">
                            <a:pos x="T82" y="T83"/>
                          </a:cxn>
                          <a:cxn ang="0">
                            <a:pos x="T84" y="T85"/>
                          </a:cxn>
                          <a:cxn ang="0">
                            <a:pos x="T86" y="T87"/>
                          </a:cxn>
                          <a:cxn ang="0">
                            <a:pos x="T88" y="T89"/>
                          </a:cxn>
                          <a:cxn ang="0">
                            <a:pos x="T90" y="T91"/>
                          </a:cxn>
                        </a:cxnLst>
                        <a:rect l="0" t="0" r="r" b="b"/>
                        <a:pathLst>
                          <a:path w="526" h="65">
                            <a:moveTo>
                              <a:pt x="25" y="57"/>
                            </a:moveTo>
                            <a:cubicBezTo>
                              <a:pt x="25" y="0"/>
                              <a:pt x="25" y="0"/>
                              <a:pt x="25" y="0"/>
                            </a:cubicBezTo>
                            <a:cubicBezTo>
                              <a:pt x="4" y="0"/>
                              <a:pt x="4" y="0"/>
                              <a:pt x="4" y="0"/>
                            </a:cubicBezTo>
                            <a:cubicBezTo>
                              <a:pt x="1" y="0"/>
                              <a:pt x="0" y="1"/>
                              <a:pt x="0" y="4"/>
                            </a:cubicBezTo>
                            <a:cubicBezTo>
                              <a:pt x="0" y="7"/>
                              <a:pt x="1" y="8"/>
                              <a:pt x="4" y="8"/>
                            </a:cubicBezTo>
                            <a:cubicBezTo>
                              <a:pt x="16" y="8"/>
                              <a:pt x="16" y="8"/>
                              <a:pt x="16" y="8"/>
                            </a:cubicBezTo>
                            <a:cubicBezTo>
                              <a:pt x="16" y="57"/>
                              <a:pt x="16" y="57"/>
                              <a:pt x="16" y="57"/>
                            </a:cubicBezTo>
                            <a:cubicBezTo>
                              <a:pt x="4" y="57"/>
                              <a:pt x="4" y="57"/>
                              <a:pt x="4" y="57"/>
                            </a:cubicBezTo>
                            <a:cubicBezTo>
                              <a:pt x="1" y="57"/>
                              <a:pt x="0" y="58"/>
                              <a:pt x="0" y="61"/>
                            </a:cubicBezTo>
                            <a:cubicBezTo>
                              <a:pt x="0" y="64"/>
                              <a:pt x="1" y="65"/>
                              <a:pt x="4" y="65"/>
                            </a:cubicBezTo>
                            <a:cubicBezTo>
                              <a:pt x="37" y="65"/>
                              <a:pt x="37" y="65"/>
                              <a:pt x="37" y="65"/>
                            </a:cubicBezTo>
                            <a:cubicBezTo>
                              <a:pt x="39" y="65"/>
                              <a:pt x="41" y="64"/>
                              <a:pt x="41" y="61"/>
                            </a:cubicBezTo>
                            <a:cubicBezTo>
                              <a:pt x="41" y="39"/>
                              <a:pt x="41" y="39"/>
                              <a:pt x="41" y="39"/>
                            </a:cubicBezTo>
                            <a:cubicBezTo>
                              <a:pt x="41" y="38"/>
                              <a:pt x="40" y="36"/>
                              <a:pt x="37" y="36"/>
                            </a:cubicBezTo>
                            <a:cubicBezTo>
                              <a:pt x="33" y="36"/>
                              <a:pt x="33" y="38"/>
                              <a:pt x="33" y="39"/>
                            </a:cubicBezTo>
                            <a:cubicBezTo>
                              <a:pt x="33" y="57"/>
                              <a:pt x="33" y="57"/>
                              <a:pt x="33" y="57"/>
                            </a:cubicBezTo>
                            <a:lnTo>
                              <a:pt x="25" y="57"/>
                            </a:lnTo>
                            <a:close/>
                            <a:moveTo>
                              <a:pt x="68" y="0"/>
                            </a:moveTo>
                            <a:cubicBezTo>
                              <a:pt x="64" y="0"/>
                              <a:pt x="60" y="4"/>
                              <a:pt x="60" y="8"/>
                            </a:cubicBezTo>
                            <a:cubicBezTo>
                              <a:pt x="60" y="57"/>
                              <a:pt x="60" y="57"/>
                              <a:pt x="60" y="57"/>
                            </a:cubicBezTo>
                            <a:cubicBezTo>
                              <a:pt x="60" y="61"/>
                              <a:pt x="64" y="65"/>
                              <a:pt x="68" y="65"/>
                            </a:cubicBezTo>
                            <a:cubicBezTo>
                              <a:pt x="93" y="65"/>
                              <a:pt x="93" y="65"/>
                              <a:pt x="93" y="65"/>
                            </a:cubicBezTo>
                            <a:cubicBezTo>
                              <a:pt x="98" y="65"/>
                              <a:pt x="101" y="61"/>
                              <a:pt x="101" y="57"/>
                            </a:cubicBezTo>
                            <a:cubicBezTo>
                              <a:pt x="101" y="8"/>
                              <a:pt x="101" y="8"/>
                              <a:pt x="101" y="8"/>
                            </a:cubicBezTo>
                            <a:cubicBezTo>
                              <a:pt x="101" y="4"/>
                              <a:pt x="98" y="0"/>
                              <a:pt x="93" y="0"/>
                            </a:cubicBezTo>
                            <a:lnTo>
                              <a:pt x="68" y="0"/>
                            </a:lnTo>
                            <a:close/>
                            <a:moveTo>
                              <a:pt x="68" y="8"/>
                            </a:moveTo>
                            <a:cubicBezTo>
                              <a:pt x="93" y="8"/>
                              <a:pt x="93" y="8"/>
                              <a:pt x="93" y="8"/>
                            </a:cubicBezTo>
                            <a:cubicBezTo>
                              <a:pt x="93" y="57"/>
                              <a:pt x="93" y="57"/>
                              <a:pt x="93" y="57"/>
                            </a:cubicBezTo>
                            <a:cubicBezTo>
                              <a:pt x="68" y="57"/>
                              <a:pt x="68" y="57"/>
                              <a:pt x="68" y="57"/>
                            </a:cubicBezTo>
                            <a:lnTo>
                              <a:pt x="68" y="8"/>
                            </a:lnTo>
                            <a:close/>
                            <a:moveTo>
                              <a:pt x="145" y="57"/>
                            </a:moveTo>
                            <a:cubicBezTo>
                              <a:pt x="145" y="0"/>
                              <a:pt x="145" y="0"/>
                              <a:pt x="145" y="0"/>
                            </a:cubicBezTo>
                            <a:cubicBezTo>
                              <a:pt x="125" y="0"/>
                              <a:pt x="125" y="0"/>
                              <a:pt x="125" y="0"/>
                            </a:cubicBezTo>
                            <a:cubicBezTo>
                              <a:pt x="123" y="0"/>
                              <a:pt x="120" y="1"/>
                              <a:pt x="120" y="4"/>
                            </a:cubicBezTo>
                            <a:cubicBezTo>
                              <a:pt x="120" y="7"/>
                              <a:pt x="123" y="8"/>
                              <a:pt x="125" y="8"/>
                            </a:cubicBezTo>
                            <a:cubicBezTo>
                              <a:pt x="137" y="8"/>
                              <a:pt x="137" y="8"/>
                              <a:pt x="137" y="8"/>
                            </a:cubicBezTo>
                            <a:cubicBezTo>
                              <a:pt x="137" y="57"/>
                              <a:pt x="137" y="57"/>
                              <a:pt x="137" y="57"/>
                            </a:cubicBezTo>
                            <a:cubicBezTo>
                              <a:pt x="125" y="57"/>
                              <a:pt x="125" y="57"/>
                              <a:pt x="125" y="57"/>
                            </a:cubicBezTo>
                            <a:cubicBezTo>
                              <a:pt x="123" y="57"/>
                              <a:pt x="120" y="58"/>
                              <a:pt x="120" y="61"/>
                            </a:cubicBezTo>
                            <a:cubicBezTo>
                              <a:pt x="120" y="64"/>
                              <a:pt x="123" y="65"/>
                              <a:pt x="125" y="65"/>
                            </a:cubicBezTo>
                            <a:cubicBezTo>
                              <a:pt x="158" y="65"/>
                              <a:pt x="158" y="65"/>
                              <a:pt x="158" y="65"/>
                            </a:cubicBezTo>
                            <a:cubicBezTo>
                              <a:pt x="160" y="65"/>
                              <a:pt x="162" y="64"/>
                              <a:pt x="162" y="61"/>
                            </a:cubicBezTo>
                            <a:cubicBezTo>
                              <a:pt x="162" y="39"/>
                              <a:pt x="162" y="39"/>
                              <a:pt x="162" y="39"/>
                            </a:cubicBezTo>
                            <a:cubicBezTo>
                              <a:pt x="162" y="38"/>
                              <a:pt x="161" y="36"/>
                              <a:pt x="158" y="36"/>
                            </a:cubicBezTo>
                            <a:cubicBezTo>
                              <a:pt x="155" y="36"/>
                              <a:pt x="154" y="38"/>
                              <a:pt x="154" y="39"/>
                            </a:cubicBezTo>
                            <a:cubicBezTo>
                              <a:pt x="154" y="57"/>
                              <a:pt x="154" y="57"/>
                              <a:pt x="154" y="57"/>
                            </a:cubicBezTo>
                            <a:lnTo>
                              <a:pt x="145" y="57"/>
                            </a:lnTo>
                            <a:close/>
                            <a:moveTo>
                              <a:pt x="190" y="0"/>
                            </a:moveTo>
                            <a:cubicBezTo>
                              <a:pt x="184" y="0"/>
                              <a:pt x="181" y="4"/>
                              <a:pt x="181" y="8"/>
                            </a:cubicBezTo>
                            <a:cubicBezTo>
                              <a:pt x="181" y="57"/>
                              <a:pt x="181" y="57"/>
                              <a:pt x="181" y="57"/>
                            </a:cubicBezTo>
                            <a:cubicBezTo>
                              <a:pt x="181" y="61"/>
                              <a:pt x="184" y="65"/>
                              <a:pt x="190" y="65"/>
                            </a:cubicBezTo>
                            <a:cubicBezTo>
                              <a:pt x="214" y="65"/>
                              <a:pt x="214" y="65"/>
                              <a:pt x="214" y="65"/>
                            </a:cubicBezTo>
                            <a:cubicBezTo>
                              <a:pt x="219" y="65"/>
                              <a:pt x="223" y="61"/>
                              <a:pt x="223" y="57"/>
                            </a:cubicBezTo>
                            <a:cubicBezTo>
                              <a:pt x="223" y="8"/>
                              <a:pt x="223" y="8"/>
                              <a:pt x="223" y="8"/>
                            </a:cubicBezTo>
                            <a:cubicBezTo>
                              <a:pt x="223" y="4"/>
                              <a:pt x="219" y="0"/>
                              <a:pt x="214" y="0"/>
                            </a:cubicBezTo>
                            <a:lnTo>
                              <a:pt x="190" y="0"/>
                            </a:lnTo>
                            <a:close/>
                            <a:moveTo>
                              <a:pt x="190" y="8"/>
                            </a:moveTo>
                            <a:cubicBezTo>
                              <a:pt x="214" y="8"/>
                              <a:pt x="214" y="8"/>
                              <a:pt x="214" y="8"/>
                            </a:cubicBezTo>
                            <a:cubicBezTo>
                              <a:pt x="214" y="57"/>
                              <a:pt x="214" y="57"/>
                              <a:pt x="214" y="57"/>
                            </a:cubicBezTo>
                            <a:cubicBezTo>
                              <a:pt x="190" y="57"/>
                              <a:pt x="190" y="57"/>
                              <a:pt x="190" y="57"/>
                            </a:cubicBezTo>
                            <a:lnTo>
                              <a:pt x="190" y="8"/>
                            </a:lnTo>
                            <a:close/>
                            <a:moveTo>
                              <a:pt x="267" y="57"/>
                            </a:moveTo>
                            <a:cubicBezTo>
                              <a:pt x="267" y="0"/>
                              <a:pt x="267" y="0"/>
                              <a:pt x="267" y="0"/>
                            </a:cubicBezTo>
                            <a:cubicBezTo>
                              <a:pt x="246" y="0"/>
                              <a:pt x="246" y="0"/>
                              <a:pt x="246" y="0"/>
                            </a:cubicBezTo>
                            <a:cubicBezTo>
                              <a:pt x="244" y="0"/>
                              <a:pt x="242" y="1"/>
                              <a:pt x="242" y="4"/>
                            </a:cubicBezTo>
                            <a:cubicBezTo>
                              <a:pt x="242" y="7"/>
                              <a:pt x="244" y="8"/>
                              <a:pt x="246" y="8"/>
                            </a:cubicBezTo>
                            <a:cubicBezTo>
                              <a:pt x="258" y="8"/>
                              <a:pt x="258" y="8"/>
                              <a:pt x="258" y="8"/>
                            </a:cubicBezTo>
                            <a:cubicBezTo>
                              <a:pt x="258" y="57"/>
                              <a:pt x="258" y="57"/>
                              <a:pt x="258" y="57"/>
                            </a:cubicBezTo>
                            <a:cubicBezTo>
                              <a:pt x="246" y="57"/>
                              <a:pt x="246" y="57"/>
                              <a:pt x="246" y="57"/>
                            </a:cubicBezTo>
                            <a:cubicBezTo>
                              <a:pt x="244" y="57"/>
                              <a:pt x="242" y="58"/>
                              <a:pt x="242" y="61"/>
                            </a:cubicBezTo>
                            <a:cubicBezTo>
                              <a:pt x="242" y="64"/>
                              <a:pt x="244" y="65"/>
                              <a:pt x="246" y="65"/>
                            </a:cubicBezTo>
                            <a:cubicBezTo>
                              <a:pt x="279" y="65"/>
                              <a:pt x="279" y="65"/>
                              <a:pt x="279" y="65"/>
                            </a:cubicBezTo>
                            <a:cubicBezTo>
                              <a:pt x="281" y="65"/>
                              <a:pt x="283" y="64"/>
                              <a:pt x="283" y="61"/>
                            </a:cubicBezTo>
                            <a:cubicBezTo>
                              <a:pt x="283" y="39"/>
                              <a:pt x="283" y="39"/>
                              <a:pt x="283" y="39"/>
                            </a:cubicBezTo>
                            <a:cubicBezTo>
                              <a:pt x="283" y="38"/>
                              <a:pt x="283" y="36"/>
                              <a:pt x="279" y="36"/>
                            </a:cubicBezTo>
                            <a:cubicBezTo>
                              <a:pt x="276" y="36"/>
                              <a:pt x="275" y="38"/>
                              <a:pt x="275" y="39"/>
                            </a:cubicBezTo>
                            <a:cubicBezTo>
                              <a:pt x="275" y="57"/>
                              <a:pt x="275" y="57"/>
                              <a:pt x="275" y="57"/>
                            </a:cubicBezTo>
                            <a:lnTo>
                              <a:pt x="267" y="57"/>
                            </a:lnTo>
                            <a:close/>
                            <a:moveTo>
                              <a:pt x="310" y="0"/>
                            </a:moveTo>
                            <a:cubicBezTo>
                              <a:pt x="306" y="0"/>
                              <a:pt x="303" y="4"/>
                              <a:pt x="303" y="8"/>
                            </a:cubicBezTo>
                            <a:cubicBezTo>
                              <a:pt x="303" y="57"/>
                              <a:pt x="303" y="57"/>
                              <a:pt x="303" y="57"/>
                            </a:cubicBezTo>
                            <a:cubicBezTo>
                              <a:pt x="303" y="61"/>
                              <a:pt x="306" y="65"/>
                              <a:pt x="310" y="65"/>
                            </a:cubicBezTo>
                            <a:cubicBezTo>
                              <a:pt x="336" y="65"/>
                              <a:pt x="336" y="65"/>
                              <a:pt x="336" y="65"/>
                            </a:cubicBezTo>
                            <a:cubicBezTo>
                              <a:pt x="340" y="65"/>
                              <a:pt x="344" y="61"/>
                              <a:pt x="344" y="57"/>
                            </a:cubicBezTo>
                            <a:cubicBezTo>
                              <a:pt x="344" y="8"/>
                              <a:pt x="344" y="8"/>
                              <a:pt x="344" y="8"/>
                            </a:cubicBezTo>
                            <a:cubicBezTo>
                              <a:pt x="344" y="4"/>
                              <a:pt x="340" y="0"/>
                              <a:pt x="336" y="0"/>
                            </a:cubicBezTo>
                            <a:lnTo>
                              <a:pt x="310" y="0"/>
                            </a:lnTo>
                            <a:close/>
                            <a:moveTo>
                              <a:pt x="310" y="8"/>
                            </a:moveTo>
                            <a:cubicBezTo>
                              <a:pt x="336" y="8"/>
                              <a:pt x="336" y="8"/>
                              <a:pt x="336" y="8"/>
                            </a:cubicBezTo>
                            <a:cubicBezTo>
                              <a:pt x="336" y="57"/>
                              <a:pt x="336" y="57"/>
                              <a:pt x="336" y="57"/>
                            </a:cubicBezTo>
                            <a:cubicBezTo>
                              <a:pt x="310" y="57"/>
                              <a:pt x="310" y="57"/>
                              <a:pt x="310" y="57"/>
                            </a:cubicBezTo>
                            <a:lnTo>
                              <a:pt x="310" y="8"/>
                            </a:lnTo>
                            <a:close/>
                            <a:moveTo>
                              <a:pt x="388" y="57"/>
                            </a:moveTo>
                            <a:cubicBezTo>
                              <a:pt x="388" y="0"/>
                              <a:pt x="388" y="0"/>
                              <a:pt x="388" y="0"/>
                            </a:cubicBezTo>
                            <a:cubicBezTo>
                              <a:pt x="367" y="0"/>
                              <a:pt x="367" y="0"/>
                              <a:pt x="367" y="0"/>
                            </a:cubicBezTo>
                            <a:cubicBezTo>
                              <a:pt x="365" y="0"/>
                              <a:pt x="363" y="1"/>
                              <a:pt x="363" y="4"/>
                            </a:cubicBezTo>
                            <a:cubicBezTo>
                              <a:pt x="363" y="7"/>
                              <a:pt x="365" y="8"/>
                              <a:pt x="367" y="8"/>
                            </a:cubicBezTo>
                            <a:cubicBezTo>
                              <a:pt x="380" y="8"/>
                              <a:pt x="380" y="8"/>
                              <a:pt x="380" y="8"/>
                            </a:cubicBezTo>
                            <a:cubicBezTo>
                              <a:pt x="380" y="57"/>
                              <a:pt x="380" y="57"/>
                              <a:pt x="380" y="57"/>
                            </a:cubicBezTo>
                            <a:cubicBezTo>
                              <a:pt x="367" y="57"/>
                              <a:pt x="367" y="57"/>
                              <a:pt x="367" y="57"/>
                            </a:cubicBezTo>
                            <a:cubicBezTo>
                              <a:pt x="365" y="57"/>
                              <a:pt x="363" y="58"/>
                              <a:pt x="363" y="61"/>
                            </a:cubicBezTo>
                            <a:cubicBezTo>
                              <a:pt x="363" y="64"/>
                              <a:pt x="365" y="65"/>
                              <a:pt x="367" y="65"/>
                            </a:cubicBezTo>
                            <a:cubicBezTo>
                              <a:pt x="401" y="65"/>
                              <a:pt x="401" y="65"/>
                              <a:pt x="401" y="65"/>
                            </a:cubicBezTo>
                            <a:cubicBezTo>
                              <a:pt x="402" y="65"/>
                              <a:pt x="404" y="64"/>
                              <a:pt x="404" y="61"/>
                            </a:cubicBezTo>
                            <a:cubicBezTo>
                              <a:pt x="404" y="39"/>
                              <a:pt x="404" y="39"/>
                              <a:pt x="404" y="39"/>
                            </a:cubicBezTo>
                            <a:cubicBezTo>
                              <a:pt x="404" y="38"/>
                              <a:pt x="403" y="36"/>
                              <a:pt x="401" y="36"/>
                            </a:cubicBezTo>
                            <a:cubicBezTo>
                              <a:pt x="397" y="36"/>
                              <a:pt x="396" y="38"/>
                              <a:pt x="396" y="39"/>
                            </a:cubicBezTo>
                            <a:cubicBezTo>
                              <a:pt x="396" y="57"/>
                              <a:pt x="396" y="57"/>
                              <a:pt x="396" y="57"/>
                            </a:cubicBezTo>
                            <a:lnTo>
                              <a:pt x="388" y="57"/>
                            </a:lnTo>
                            <a:close/>
                            <a:moveTo>
                              <a:pt x="432" y="0"/>
                            </a:moveTo>
                            <a:cubicBezTo>
                              <a:pt x="428" y="0"/>
                              <a:pt x="423" y="4"/>
                              <a:pt x="423" y="8"/>
                            </a:cubicBezTo>
                            <a:cubicBezTo>
                              <a:pt x="423" y="57"/>
                              <a:pt x="423" y="57"/>
                              <a:pt x="423" y="57"/>
                            </a:cubicBezTo>
                            <a:cubicBezTo>
                              <a:pt x="423" y="61"/>
                              <a:pt x="427" y="65"/>
                              <a:pt x="432" y="65"/>
                            </a:cubicBezTo>
                            <a:cubicBezTo>
                              <a:pt x="457" y="65"/>
                              <a:pt x="457" y="65"/>
                              <a:pt x="457" y="65"/>
                            </a:cubicBezTo>
                            <a:cubicBezTo>
                              <a:pt x="461" y="65"/>
                              <a:pt x="465" y="61"/>
                              <a:pt x="465" y="57"/>
                            </a:cubicBezTo>
                            <a:cubicBezTo>
                              <a:pt x="465" y="8"/>
                              <a:pt x="465" y="8"/>
                              <a:pt x="465" y="8"/>
                            </a:cubicBezTo>
                            <a:cubicBezTo>
                              <a:pt x="465" y="4"/>
                              <a:pt x="461" y="0"/>
                              <a:pt x="457" y="0"/>
                            </a:cubicBezTo>
                            <a:lnTo>
                              <a:pt x="432" y="0"/>
                            </a:lnTo>
                            <a:close/>
                            <a:moveTo>
                              <a:pt x="432" y="8"/>
                            </a:moveTo>
                            <a:cubicBezTo>
                              <a:pt x="457" y="8"/>
                              <a:pt x="457" y="8"/>
                              <a:pt x="457" y="8"/>
                            </a:cubicBezTo>
                            <a:cubicBezTo>
                              <a:pt x="457" y="57"/>
                              <a:pt x="457" y="57"/>
                              <a:pt x="457" y="57"/>
                            </a:cubicBezTo>
                            <a:cubicBezTo>
                              <a:pt x="432" y="57"/>
                              <a:pt x="432" y="57"/>
                              <a:pt x="432" y="57"/>
                            </a:cubicBezTo>
                            <a:lnTo>
                              <a:pt x="432" y="8"/>
                            </a:lnTo>
                            <a:close/>
                            <a:moveTo>
                              <a:pt x="493" y="0"/>
                            </a:moveTo>
                            <a:cubicBezTo>
                              <a:pt x="488" y="0"/>
                              <a:pt x="484" y="4"/>
                              <a:pt x="484" y="8"/>
                            </a:cubicBezTo>
                            <a:cubicBezTo>
                              <a:pt x="484" y="57"/>
                              <a:pt x="484" y="57"/>
                              <a:pt x="484" y="57"/>
                            </a:cubicBezTo>
                            <a:cubicBezTo>
                              <a:pt x="484" y="61"/>
                              <a:pt x="488" y="65"/>
                              <a:pt x="493" y="65"/>
                            </a:cubicBezTo>
                            <a:cubicBezTo>
                              <a:pt x="517" y="65"/>
                              <a:pt x="517" y="65"/>
                              <a:pt x="517" y="65"/>
                            </a:cubicBezTo>
                            <a:cubicBezTo>
                              <a:pt x="522" y="65"/>
                              <a:pt x="526" y="61"/>
                              <a:pt x="526" y="57"/>
                            </a:cubicBezTo>
                            <a:cubicBezTo>
                              <a:pt x="526" y="8"/>
                              <a:pt x="526" y="8"/>
                              <a:pt x="526" y="8"/>
                            </a:cubicBezTo>
                            <a:cubicBezTo>
                              <a:pt x="526" y="4"/>
                              <a:pt x="522" y="0"/>
                              <a:pt x="517" y="0"/>
                            </a:cubicBezTo>
                            <a:lnTo>
                              <a:pt x="493" y="0"/>
                            </a:lnTo>
                            <a:close/>
                            <a:moveTo>
                              <a:pt x="493" y="8"/>
                            </a:moveTo>
                            <a:cubicBezTo>
                              <a:pt x="517" y="8"/>
                              <a:pt x="517" y="8"/>
                              <a:pt x="517" y="8"/>
                            </a:cubicBezTo>
                            <a:cubicBezTo>
                              <a:pt x="517" y="57"/>
                              <a:pt x="517" y="57"/>
                              <a:pt x="517" y="57"/>
                            </a:cubicBezTo>
                            <a:cubicBezTo>
                              <a:pt x="493" y="57"/>
                              <a:pt x="493" y="57"/>
                              <a:pt x="493" y="57"/>
                            </a:cubicBezTo>
                            <a:lnTo>
                              <a:pt x="493" y="8"/>
                            </a:lnTo>
                            <a:close/>
                          </a:path>
                        </a:pathLst>
                      </a:custGeom>
                      <a:solidFill>
                        <a:schemeClr val="tx1">
                          <a:alpha val="33000"/>
                        </a:schemeClr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74915" tIns="37458" rIns="74915" bIns="37458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defTabSz="764196">
                          <a:defRPr/>
                        </a:pPr>
                        <a:endParaRPr lang="en-US" sz="2294" kern="0">
                          <a:solidFill>
                            <a:srgbClr val="353535"/>
                          </a:solidFill>
                          <a:latin typeface="Segoe UI Semibold" panose="020B0702040204020203" pitchFamily="34" charset="0"/>
                        </a:endParaRPr>
                      </a:p>
                    </p:txBody>
                  </p:sp>
                  <p:sp>
                    <p:nvSpPr>
                      <p:cNvPr id="279" name="Freeform 87">
                        <a:extLst>
                          <a:ext uri="{FF2B5EF4-FFF2-40B4-BE49-F238E27FC236}">
                            <a16:creationId xmlns:a16="http://schemas.microsoft.com/office/drawing/2014/main" xmlns="" id="{143E76D5-E52A-461D-83F9-467EEFD13AAE}"/>
                          </a:ext>
                        </a:extLst>
                      </p:cNvPr>
                      <p:cNvSpPr>
                        <a:spLocks noEditPoints="1"/>
                      </p:cNvSpPr>
                      <p:nvPr/>
                    </p:nvSpPr>
                    <p:spPr bwMode="auto">
                      <a:xfrm>
                        <a:off x="8240074" y="3923399"/>
                        <a:ext cx="1702503" cy="205860"/>
                      </a:xfrm>
                      <a:custGeom>
                        <a:avLst/>
                        <a:gdLst>
                          <a:gd name="T0" fmla="*/ 4 w 526"/>
                          <a:gd name="T1" fmla="*/ 0 h 65"/>
                          <a:gd name="T2" fmla="*/ 16 w 526"/>
                          <a:gd name="T3" fmla="*/ 8 h 65"/>
                          <a:gd name="T4" fmla="*/ 0 w 526"/>
                          <a:gd name="T5" fmla="*/ 61 h 65"/>
                          <a:gd name="T6" fmla="*/ 41 w 526"/>
                          <a:gd name="T7" fmla="*/ 61 h 65"/>
                          <a:gd name="T8" fmla="*/ 33 w 526"/>
                          <a:gd name="T9" fmla="*/ 39 h 65"/>
                          <a:gd name="T10" fmla="*/ 68 w 526"/>
                          <a:gd name="T11" fmla="*/ 0 h 65"/>
                          <a:gd name="T12" fmla="*/ 68 w 526"/>
                          <a:gd name="T13" fmla="*/ 65 h 65"/>
                          <a:gd name="T14" fmla="*/ 101 w 526"/>
                          <a:gd name="T15" fmla="*/ 8 h 65"/>
                          <a:gd name="T16" fmla="*/ 68 w 526"/>
                          <a:gd name="T17" fmla="*/ 8 h 65"/>
                          <a:gd name="T18" fmla="*/ 68 w 526"/>
                          <a:gd name="T19" fmla="*/ 57 h 65"/>
                          <a:gd name="T20" fmla="*/ 145 w 526"/>
                          <a:gd name="T21" fmla="*/ 0 h 65"/>
                          <a:gd name="T22" fmla="*/ 125 w 526"/>
                          <a:gd name="T23" fmla="*/ 8 h 65"/>
                          <a:gd name="T24" fmla="*/ 125 w 526"/>
                          <a:gd name="T25" fmla="*/ 57 h 65"/>
                          <a:gd name="T26" fmla="*/ 158 w 526"/>
                          <a:gd name="T27" fmla="*/ 65 h 65"/>
                          <a:gd name="T28" fmla="*/ 158 w 526"/>
                          <a:gd name="T29" fmla="*/ 36 h 65"/>
                          <a:gd name="T30" fmla="*/ 145 w 526"/>
                          <a:gd name="T31" fmla="*/ 57 h 65"/>
                          <a:gd name="T32" fmla="*/ 181 w 526"/>
                          <a:gd name="T33" fmla="*/ 57 h 65"/>
                          <a:gd name="T34" fmla="*/ 223 w 526"/>
                          <a:gd name="T35" fmla="*/ 57 h 65"/>
                          <a:gd name="T36" fmla="*/ 190 w 526"/>
                          <a:gd name="T37" fmla="*/ 0 h 65"/>
                          <a:gd name="T38" fmla="*/ 214 w 526"/>
                          <a:gd name="T39" fmla="*/ 57 h 65"/>
                          <a:gd name="T40" fmla="*/ 267 w 526"/>
                          <a:gd name="T41" fmla="*/ 57 h 65"/>
                          <a:gd name="T42" fmla="*/ 242 w 526"/>
                          <a:gd name="T43" fmla="*/ 4 h 65"/>
                          <a:gd name="T44" fmla="*/ 258 w 526"/>
                          <a:gd name="T45" fmla="*/ 57 h 65"/>
                          <a:gd name="T46" fmla="*/ 246 w 526"/>
                          <a:gd name="T47" fmla="*/ 65 h 65"/>
                          <a:gd name="T48" fmla="*/ 283 w 526"/>
                          <a:gd name="T49" fmla="*/ 39 h 65"/>
                          <a:gd name="T50" fmla="*/ 275 w 526"/>
                          <a:gd name="T51" fmla="*/ 57 h 65"/>
                          <a:gd name="T52" fmla="*/ 303 w 526"/>
                          <a:gd name="T53" fmla="*/ 8 h 65"/>
                          <a:gd name="T54" fmla="*/ 336 w 526"/>
                          <a:gd name="T55" fmla="*/ 65 h 65"/>
                          <a:gd name="T56" fmla="*/ 336 w 526"/>
                          <a:gd name="T57" fmla="*/ 0 h 65"/>
                          <a:gd name="T58" fmla="*/ 336 w 526"/>
                          <a:gd name="T59" fmla="*/ 8 h 65"/>
                          <a:gd name="T60" fmla="*/ 310 w 526"/>
                          <a:gd name="T61" fmla="*/ 8 h 65"/>
                          <a:gd name="T62" fmla="*/ 367 w 526"/>
                          <a:gd name="T63" fmla="*/ 0 h 65"/>
                          <a:gd name="T64" fmla="*/ 380 w 526"/>
                          <a:gd name="T65" fmla="*/ 8 h 65"/>
                          <a:gd name="T66" fmla="*/ 363 w 526"/>
                          <a:gd name="T67" fmla="*/ 61 h 65"/>
                          <a:gd name="T68" fmla="*/ 404 w 526"/>
                          <a:gd name="T69" fmla="*/ 61 h 65"/>
                          <a:gd name="T70" fmla="*/ 396 w 526"/>
                          <a:gd name="T71" fmla="*/ 39 h 65"/>
                          <a:gd name="T72" fmla="*/ 432 w 526"/>
                          <a:gd name="T73" fmla="*/ 0 h 65"/>
                          <a:gd name="T74" fmla="*/ 432 w 526"/>
                          <a:gd name="T75" fmla="*/ 65 h 65"/>
                          <a:gd name="T76" fmla="*/ 465 w 526"/>
                          <a:gd name="T77" fmla="*/ 8 h 65"/>
                          <a:gd name="T78" fmla="*/ 432 w 526"/>
                          <a:gd name="T79" fmla="*/ 8 h 65"/>
                          <a:gd name="T80" fmla="*/ 432 w 526"/>
                          <a:gd name="T81" fmla="*/ 57 h 65"/>
                          <a:gd name="T82" fmla="*/ 484 w 526"/>
                          <a:gd name="T83" fmla="*/ 8 h 65"/>
                          <a:gd name="T84" fmla="*/ 517 w 526"/>
                          <a:gd name="T85" fmla="*/ 65 h 65"/>
                          <a:gd name="T86" fmla="*/ 517 w 526"/>
                          <a:gd name="T87" fmla="*/ 0 h 65"/>
                          <a:gd name="T88" fmla="*/ 517 w 526"/>
                          <a:gd name="T89" fmla="*/ 8 h 65"/>
                          <a:gd name="T90" fmla="*/ 493 w 526"/>
                          <a:gd name="T91" fmla="*/ 8 h 65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  <a:cxn ang="0">
                            <a:pos x="T48" y="T49"/>
                          </a:cxn>
                          <a:cxn ang="0">
                            <a:pos x="T50" y="T51"/>
                          </a:cxn>
                          <a:cxn ang="0">
                            <a:pos x="T52" y="T53"/>
                          </a:cxn>
                          <a:cxn ang="0">
                            <a:pos x="T54" y="T55"/>
                          </a:cxn>
                          <a:cxn ang="0">
                            <a:pos x="T56" y="T57"/>
                          </a:cxn>
                          <a:cxn ang="0">
                            <a:pos x="T58" y="T59"/>
                          </a:cxn>
                          <a:cxn ang="0">
                            <a:pos x="T60" y="T61"/>
                          </a:cxn>
                          <a:cxn ang="0">
                            <a:pos x="T62" y="T63"/>
                          </a:cxn>
                          <a:cxn ang="0">
                            <a:pos x="T64" y="T65"/>
                          </a:cxn>
                          <a:cxn ang="0">
                            <a:pos x="T66" y="T67"/>
                          </a:cxn>
                          <a:cxn ang="0">
                            <a:pos x="T68" y="T69"/>
                          </a:cxn>
                          <a:cxn ang="0">
                            <a:pos x="T70" y="T71"/>
                          </a:cxn>
                          <a:cxn ang="0">
                            <a:pos x="T72" y="T73"/>
                          </a:cxn>
                          <a:cxn ang="0">
                            <a:pos x="T74" y="T75"/>
                          </a:cxn>
                          <a:cxn ang="0">
                            <a:pos x="T76" y="T77"/>
                          </a:cxn>
                          <a:cxn ang="0">
                            <a:pos x="T78" y="T79"/>
                          </a:cxn>
                          <a:cxn ang="0">
                            <a:pos x="T80" y="T81"/>
                          </a:cxn>
                          <a:cxn ang="0">
                            <a:pos x="T82" y="T83"/>
                          </a:cxn>
                          <a:cxn ang="0">
                            <a:pos x="T84" y="T85"/>
                          </a:cxn>
                          <a:cxn ang="0">
                            <a:pos x="T86" y="T87"/>
                          </a:cxn>
                          <a:cxn ang="0">
                            <a:pos x="T88" y="T89"/>
                          </a:cxn>
                          <a:cxn ang="0">
                            <a:pos x="T90" y="T91"/>
                          </a:cxn>
                        </a:cxnLst>
                        <a:rect l="0" t="0" r="r" b="b"/>
                        <a:pathLst>
                          <a:path w="526" h="65">
                            <a:moveTo>
                              <a:pt x="25" y="57"/>
                            </a:moveTo>
                            <a:cubicBezTo>
                              <a:pt x="25" y="0"/>
                              <a:pt x="25" y="0"/>
                              <a:pt x="25" y="0"/>
                            </a:cubicBezTo>
                            <a:cubicBezTo>
                              <a:pt x="4" y="0"/>
                              <a:pt x="4" y="0"/>
                              <a:pt x="4" y="0"/>
                            </a:cubicBezTo>
                            <a:cubicBezTo>
                              <a:pt x="1" y="0"/>
                              <a:pt x="0" y="1"/>
                              <a:pt x="0" y="4"/>
                            </a:cubicBezTo>
                            <a:cubicBezTo>
                              <a:pt x="0" y="7"/>
                              <a:pt x="1" y="8"/>
                              <a:pt x="4" y="8"/>
                            </a:cubicBezTo>
                            <a:cubicBezTo>
                              <a:pt x="16" y="8"/>
                              <a:pt x="16" y="8"/>
                              <a:pt x="16" y="8"/>
                            </a:cubicBezTo>
                            <a:cubicBezTo>
                              <a:pt x="16" y="57"/>
                              <a:pt x="16" y="57"/>
                              <a:pt x="16" y="57"/>
                            </a:cubicBezTo>
                            <a:cubicBezTo>
                              <a:pt x="4" y="57"/>
                              <a:pt x="4" y="57"/>
                              <a:pt x="4" y="57"/>
                            </a:cubicBezTo>
                            <a:cubicBezTo>
                              <a:pt x="1" y="57"/>
                              <a:pt x="0" y="58"/>
                              <a:pt x="0" y="61"/>
                            </a:cubicBezTo>
                            <a:cubicBezTo>
                              <a:pt x="0" y="64"/>
                              <a:pt x="1" y="65"/>
                              <a:pt x="4" y="65"/>
                            </a:cubicBezTo>
                            <a:cubicBezTo>
                              <a:pt x="37" y="65"/>
                              <a:pt x="37" y="65"/>
                              <a:pt x="37" y="65"/>
                            </a:cubicBezTo>
                            <a:cubicBezTo>
                              <a:pt x="39" y="65"/>
                              <a:pt x="41" y="64"/>
                              <a:pt x="41" y="61"/>
                            </a:cubicBezTo>
                            <a:cubicBezTo>
                              <a:pt x="41" y="39"/>
                              <a:pt x="41" y="39"/>
                              <a:pt x="41" y="39"/>
                            </a:cubicBezTo>
                            <a:cubicBezTo>
                              <a:pt x="41" y="38"/>
                              <a:pt x="40" y="36"/>
                              <a:pt x="37" y="36"/>
                            </a:cubicBezTo>
                            <a:cubicBezTo>
                              <a:pt x="33" y="36"/>
                              <a:pt x="33" y="38"/>
                              <a:pt x="33" y="39"/>
                            </a:cubicBezTo>
                            <a:cubicBezTo>
                              <a:pt x="33" y="57"/>
                              <a:pt x="33" y="57"/>
                              <a:pt x="33" y="57"/>
                            </a:cubicBezTo>
                            <a:lnTo>
                              <a:pt x="25" y="57"/>
                            </a:lnTo>
                            <a:close/>
                            <a:moveTo>
                              <a:pt x="68" y="0"/>
                            </a:moveTo>
                            <a:cubicBezTo>
                              <a:pt x="64" y="0"/>
                              <a:pt x="60" y="4"/>
                              <a:pt x="60" y="8"/>
                            </a:cubicBezTo>
                            <a:cubicBezTo>
                              <a:pt x="60" y="57"/>
                              <a:pt x="60" y="57"/>
                              <a:pt x="60" y="57"/>
                            </a:cubicBezTo>
                            <a:cubicBezTo>
                              <a:pt x="60" y="61"/>
                              <a:pt x="64" y="65"/>
                              <a:pt x="68" y="65"/>
                            </a:cubicBezTo>
                            <a:cubicBezTo>
                              <a:pt x="93" y="65"/>
                              <a:pt x="93" y="65"/>
                              <a:pt x="93" y="65"/>
                            </a:cubicBezTo>
                            <a:cubicBezTo>
                              <a:pt x="98" y="65"/>
                              <a:pt x="101" y="61"/>
                              <a:pt x="101" y="57"/>
                            </a:cubicBezTo>
                            <a:cubicBezTo>
                              <a:pt x="101" y="8"/>
                              <a:pt x="101" y="8"/>
                              <a:pt x="101" y="8"/>
                            </a:cubicBezTo>
                            <a:cubicBezTo>
                              <a:pt x="101" y="4"/>
                              <a:pt x="98" y="0"/>
                              <a:pt x="93" y="0"/>
                            </a:cubicBezTo>
                            <a:lnTo>
                              <a:pt x="68" y="0"/>
                            </a:lnTo>
                            <a:close/>
                            <a:moveTo>
                              <a:pt x="68" y="8"/>
                            </a:moveTo>
                            <a:cubicBezTo>
                              <a:pt x="93" y="8"/>
                              <a:pt x="93" y="8"/>
                              <a:pt x="93" y="8"/>
                            </a:cubicBezTo>
                            <a:cubicBezTo>
                              <a:pt x="93" y="57"/>
                              <a:pt x="93" y="57"/>
                              <a:pt x="93" y="57"/>
                            </a:cubicBezTo>
                            <a:cubicBezTo>
                              <a:pt x="68" y="57"/>
                              <a:pt x="68" y="57"/>
                              <a:pt x="68" y="57"/>
                            </a:cubicBezTo>
                            <a:lnTo>
                              <a:pt x="68" y="8"/>
                            </a:lnTo>
                            <a:close/>
                            <a:moveTo>
                              <a:pt x="145" y="57"/>
                            </a:moveTo>
                            <a:cubicBezTo>
                              <a:pt x="145" y="0"/>
                              <a:pt x="145" y="0"/>
                              <a:pt x="145" y="0"/>
                            </a:cubicBezTo>
                            <a:cubicBezTo>
                              <a:pt x="125" y="0"/>
                              <a:pt x="125" y="0"/>
                              <a:pt x="125" y="0"/>
                            </a:cubicBezTo>
                            <a:cubicBezTo>
                              <a:pt x="123" y="0"/>
                              <a:pt x="120" y="1"/>
                              <a:pt x="120" y="4"/>
                            </a:cubicBezTo>
                            <a:cubicBezTo>
                              <a:pt x="120" y="7"/>
                              <a:pt x="123" y="8"/>
                              <a:pt x="125" y="8"/>
                            </a:cubicBezTo>
                            <a:cubicBezTo>
                              <a:pt x="137" y="8"/>
                              <a:pt x="137" y="8"/>
                              <a:pt x="137" y="8"/>
                            </a:cubicBezTo>
                            <a:cubicBezTo>
                              <a:pt x="137" y="57"/>
                              <a:pt x="137" y="57"/>
                              <a:pt x="137" y="57"/>
                            </a:cubicBezTo>
                            <a:cubicBezTo>
                              <a:pt x="125" y="57"/>
                              <a:pt x="125" y="57"/>
                              <a:pt x="125" y="57"/>
                            </a:cubicBezTo>
                            <a:cubicBezTo>
                              <a:pt x="123" y="57"/>
                              <a:pt x="120" y="58"/>
                              <a:pt x="120" y="61"/>
                            </a:cubicBezTo>
                            <a:cubicBezTo>
                              <a:pt x="120" y="64"/>
                              <a:pt x="123" y="65"/>
                              <a:pt x="125" y="65"/>
                            </a:cubicBezTo>
                            <a:cubicBezTo>
                              <a:pt x="158" y="65"/>
                              <a:pt x="158" y="65"/>
                              <a:pt x="158" y="65"/>
                            </a:cubicBezTo>
                            <a:cubicBezTo>
                              <a:pt x="160" y="65"/>
                              <a:pt x="162" y="64"/>
                              <a:pt x="162" y="61"/>
                            </a:cubicBezTo>
                            <a:cubicBezTo>
                              <a:pt x="162" y="39"/>
                              <a:pt x="162" y="39"/>
                              <a:pt x="162" y="39"/>
                            </a:cubicBezTo>
                            <a:cubicBezTo>
                              <a:pt x="162" y="38"/>
                              <a:pt x="161" y="36"/>
                              <a:pt x="158" y="36"/>
                            </a:cubicBezTo>
                            <a:cubicBezTo>
                              <a:pt x="155" y="36"/>
                              <a:pt x="154" y="38"/>
                              <a:pt x="154" y="39"/>
                            </a:cubicBezTo>
                            <a:cubicBezTo>
                              <a:pt x="154" y="57"/>
                              <a:pt x="154" y="57"/>
                              <a:pt x="154" y="57"/>
                            </a:cubicBezTo>
                            <a:lnTo>
                              <a:pt x="145" y="57"/>
                            </a:lnTo>
                            <a:close/>
                            <a:moveTo>
                              <a:pt x="190" y="0"/>
                            </a:moveTo>
                            <a:cubicBezTo>
                              <a:pt x="184" y="0"/>
                              <a:pt x="181" y="4"/>
                              <a:pt x="181" y="8"/>
                            </a:cubicBezTo>
                            <a:cubicBezTo>
                              <a:pt x="181" y="57"/>
                              <a:pt x="181" y="57"/>
                              <a:pt x="181" y="57"/>
                            </a:cubicBezTo>
                            <a:cubicBezTo>
                              <a:pt x="181" y="61"/>
                              <a:pt x="184" y="65"/>
                              <a:pt x="190" y="65"/>
                            </a:cubicBezTo>
                            <a:cubicBezTo>
                              <a:pt x="214" y="65"/>
                              <a:pt x="214" y="65"/>
                              <a:pt x="214" y="65"/>
                            </a:cubicBezTo>
                            <a:cubicBezTo>
                              <a:pt x="219" y="65"/>
                              <a:pt x="223" y="61"/>
                              <a:pt x="223" y="57"/>
                            </a:cubicBezTo>
                            <a:cubicBezTo>
                              <a:pt x="223" y="8"/>
                              <a:pt x="223" y="8"/>
                              <a:pt x="223" y="8"/>
                            </a:cubicBezTo>
                            <a:cubicBezTo>
                              <a:pt x="223" y="4"/>
                              <a:pt x="219" y="0"/>
                              <a:pt x="214" y="0"/>
                            </a:cubicBezTo>
                            <a:lnTo>
                              <a:pt x="190" y="0"/>
                            </a:lnTo>
                            <a:close/>
                            <a:moveTo>
                              <a:pt x="190" y="8"/>
                            </a:moveTo>
                            <a:cubicBezTo>
                              <a:pt x="214" y="8"/>
                              <a:pt x="214" y="8"/>
                              <a:pt x="214" y="8"/>
                            </a:cubicBezTo>
                            <a:cubicBezTo>
                              <a:pt x="214" y="57"/>
                              <a:pt x="214" y="57"/>
                              <a:pt x="214" y="57"/>
                            </a:cubicBezTo>
                            <a:cubicBezTo>
                              <a:pt x="190" y="57"/>
                              <a:pt x="190" y="57"/>
                              <a:pt x="190" y="57"/>
                            </a:cubicBezTo>
                            <a:lnTo>
                              <a:pt x="190" y="8"/>
                            </a:lnTo>
                            <a:close/>
                            <a:moveTo>
                              <a:pt x="267" y="57"/>
                            </a:moveTo>
                            <a:cubicBezTo>
                              <a:pt x="267" y="0"/>
                              <a:pt x="267" y="0"/>
                              <a:pt x="267" y="0"/>
                            </a:cubicBezTo>
                            <a:cubicBezTo>
                              <a:pt x="246" y="0"/>
                              <a:pt x="246" y="0"/>
                              <a:pt x="246" y="0"/>
                            </a:cubicBezTo>
                            <a:cubicBezTo>
                              <a:pt x="244" y="0"/>
                              <a:pt x="242" y="1"/>
                              <a:pt x="242" y="4"/>
                            </a:cubicBezTo>
                            <a:cubicBezTo>
                              <a:pt x="242" y="7"/>
                              <a:pt x="244" y="8"/>
                              <a:pt x="246" y="8"/>
                            </a:cubicBezTo>
                            <a:cubicBezTo>
                              <a:pt x="258" y="8"/>
                              <a:pt x="258" y="8"/>
                              <a:pt x="258" y="8"/>
                            </a:cubicBezTo>
                            <a:cubicBezTo>
                              <a:pt x="258" y="57"/>
                              <a:pt x="258" y="57"/>
                              <a:pt x="258" y="57"/>
                            </a:cubicBezTo>
                            <a:cubicBezTo>
                              <a:pt x="246" y="57"/>
                              <a:pt x="246" y="57"/>
                              <a:pt x="246" y="57"/>
                            </a:cubicBezTo>
                            <a:cubicBezTo>
                              <a:pt x="244" y="57"/>
                              <a:pt x="242" y="58"/>
                              <a:pt x="242" y="61"/>
                            </a:cubicBezTo>
                            <a:cubicBezTo>
                              <a:pt x="242" y="64"/>
                              <a:pt x="244" y="65"/>
                              <a:pt x="246" y="65"/>
                            </a:cubicBezTo>
                            <a:cubicBezTo>
                              <a:pt x="279" y="65"/>
                              <a:pt x="279" y="65"/>
                              <a:pt x="279" y="65"/>
                            </a:cubicBezTo>
                            <a:cubicBezTo>
                              <a:pt x="281" y="65"/>
                              <a:pt x="283" y="64"/>
                              <a:pt x="283" y="61"/>
                            </a:cubicBezTo>
                            <a:cubicBezTo>
                              <a:pt x="283" y="39"/>
                              <a:pt x="283" y="39"/>
                              <a:pt x="283" y="39"/>
                            </a:cubicBezTo>
                            <a:cubicBezTo>
                              <a:pt x="283" y="38"/>
                              <a:pt x="283" y="36"/>
                              <a:pt x="279" y="36"/>
                            </a:cubicBezTo>
                            <a:cubicBezTo>
                              <a:pt x="276" y="36"/>
                              <a:pt x="275" y="38"/>
                              <a:pt x="275" y="39"/>
                            </a:cubicBezTo>
                            <a:cubicBezTo>
                              <a:pt x="275" y="57"/>
                              <a:pt x="275" y="57"/>
                              <a:pt x="275" y="57"/>
                            </a:cubicBezTo>
                            <a:lnTo>
                              <a:pt x="267" y="57"/>
                            </a:lnTo>
                            <a:close/>
                            <a:moveTo>
                              <a:pt x="310" y="0"/>
                            </a:moveTo>
                            <a:cubicBezTo>
                              <a:pt x="306" y="0"/>
                              <a:pt x="303" y="4"/>
                              <a:pt x="303" y="8"/>
                            </a:cubicBezTo>
                            <a:cubicBezTo>
                              <a:pt x="303" y="57"/>
                              <a:pt x="303" y="57"/>
                              <a:pt x="303" y="57"/>
                            </a:cubicBezTo>
                            <a:cubicBezTo>
                              <a:pt x="303" y="61"/>
                              <a:pt x="306" y="65"/>
                              <a:pt x="310" y="65"/>
                            </a:cubicBezTo>
                            <a:cubicBezTo>
                              <a:pt x="336" y="65"/>
                              <a:pt x="336" y="65"/>
                              <a:pt x="336" y="65"/>
                            </a:cubicBezTo>
                            <a:cubicBezTo>
                              <a:pt x="340" y="65"/>
                              <a:pt x="344" y="61"/>
                              <a:pt x="344" y="57"/>
                            </a:cubicBezTo>
                            <a:cubicBezTo>
                              <a:pt x="344" y="8"/>
                              <a:pt x="344" y="8"/>
                              <a:pt x="344" y="8"/>
                            </a:cubicBezTo>
                            <a:cubicBezTo>
                              <a:pt x="344" y="4"/>
                              <a:pt x="340" y="0"/>
                              <a:pt x="336" y="0"/>
                            </a:cubicBezTo>
                            <a:lnTo>
                              <a:pt x="310" y="0"/>
                            </a:lnTo>
                            <a:close/>
                            <a:moveTo>
                              <a:pt x="310" y="8"/>
                            </a:moveTo>
                            <a:cubicBezTo>
                              <a:pt x="336" y="8"/>
                              <a:pt x="336" y="8"/>
                              <a:pt x="336" y="8"/>
                            </a:cubicBezTo>
                            <a:cubicBezTo>
                              <a:pt x="336" y="57"/>
                              <a:pt x="336" y="57"/>
                              <a:pt x="336" y="57"/>
                            </a:cubicBezTo>
                            <a:cubicBezTo>
                              <a:pt x="310" y="57"/>
                              <a:pt x="310" y="57"/>
                              <a:pt x="310" y="57"/>
                            </a:cubicBezTo>
                            <a:lnTo>
                              <a:pt x="310" y="8"/>
                            </a:lnTo>
                            <a:close/>
                            <a:moveTo>
                              <a:pt x="388" y="57"/>
                            </a:moveTo>
                            <a:cubicBezTo>
                              <a:pt x="388" y="0"/>
                              <a:pt x="388" y="0"/>
                              <a:pt x="388" y="0"/>
                            </a:cubicBezTo>
                            <a:cubicBezTo>
                              <a:pt x="367" y="0"/>
                              <a:pt x="367" y="0"/>
                              <a:pt x="367" y="0"/>
                            </a:cubicBezTo>
                            <a:cubicBezTo>
                              <a:pt x="365" y="0"/>
                              <a:pt x="363" y="1"/>
                              <a:pt x="363" y="4"/>
                            </a:cubicBezTo>
                            <a:cubicBezTo>
                              <a:pt x="363" y="7"/>
                              <a:pt x="365" y="8"/>
                              <a:pt x="367" y="8"/>
                            </a:cubicBezTo>
                            <a:cubicBezTo>
                              <a:pt x="380" y="8"/>
                              <a:pt x="380" y="8"/>
                              <a:pt x="380" y="8"/>
                            </a:cubicBezTo>
                            <a:cubicBezTo>
                              <a:pt x="380" y="57"/>
                              <a:pt x="380" y="57"/>
                              <a:pt x="380" y="57"/>
                            </a:cubicBezTo>
                            <a:cubicBezTo>
                              <a:pt x="367" y="57"/>
                              <a:pt x="367" y="57"/>
                              <a:pt x="367" y="57"/>
                            </a:cubicBezTo>
                            <a:cubicBezTo>
                              <a:pt x="365" y="57"/>
                              <a:pt x="363" y="58"/>
                              <a:pt x="363" y="61"/>
                            </a:cubicBezTo>
                            <a:cubicBezTo>
                              <a:pt x="363" y="64"/>
                              <a:pt x="365" y="65"/>
                              <a:pt x="367" y="65"/>
                            </a:cubicBezTo>
                            <a:cubicBezTo>
                              <a:pt x="401" y="65"/>
                              <a:pt x="401" y="65"/>
                              <a:pt x="401" y="65"/>
                            </a:cubicBezTo>
                            <a:cubicBezTo>
                              <a:pt x="402" y="65"/>
                              <a:pt x="404" y="64"/>
                              <a:pt x="404" y="61"/>
                            </a:cubicBezTo>
                            <a:cubicBezTo>
                              <a:pt x="404" y="39"/>
                              <a:pt x="404" y="39"/>
                              <a:pt x="404" y="39"/>
                            </a:cubicBezTo>
                            <a:cubicBezTo>
                              <a:pt x="404" y="38"/>
                              <a:pt x="403" y="36"/>
                              <a:pt x="401" y="36"/>
                            </a:cubicBezTo>
                            <a:cubicBezTo>
                              <a:pt x="397" y="36"/>
                              <a:pt x="396" y="38"/>
                              <a:pt x="396" y="39"/>
                            </a:cubicBezTo>
                            <a:cubicBezTo>
                              <a:pt x="396" y="57"/>
                              <a:pt x="396" y="57"/>
                              <a:pt x="396" y="57"/>
                            </a:cubicBezTo>
                            <a:lnTo>
                              <a:pt x="388" y="57"/>
                            </a:lnTo>
                            <a:close/>
                            <a:moveTo>
                              <a:pt x="432" y="0"/>
                            </a:moveTo>
                            <a:cubicBezTo>
                              <a:pt x="428" y="0"/>
                              <a:pt x="423" y="4"/>
                              <a:pt x="423" y="8"/>
                            </a:cubicBezTo>
                            <a:cubicBezTo>
                              <a:pt x="423" y="57"/>
                              <a:pt x="423" y="57"/>
                              <a:pt x="423" y="57"/>
                            </a:cubicBezTo>
                            <a:cubicBezTo>
                              <a:pt x="423" y="61"/>
                              <a:pt x="427" y="65"/>
                              <a:pt x="432" y="65"/>
                            </a:cubicBezTo>
                            <a:cubicBezTo>
                              <a:pt x="457" y="65"/>
                              <a:pt x="457" y="65"/>
                              <a:pt x="457" y="65"/>
                            </a:cubicBezTo>
                            <a:cubicBezTo>
                              <a:pt x="461" y="65"/>
                              <a:pt x="465" y="61"/>
                              <a:pt x="465" y="57"/>
                            </a:cubicBezTo>
                            <a:cubicBezTo>
                              <a:pt x="465" y="8"/>
                              <a:pt x="465" y="8"/>
                              <a:pt x="465" y="8"/>
                            </a:cubicBezTo>
                            <a:cubicBezTo>
                              <a:pt x="465" y="4"/>
                              <a:pt x="461" y="0"/>
                              <a:pt x="457" y="0"/>
                            </a:cubicBezTo>
                            <a:lnTo>
                              <a:pt x="432" y="0"/>
                            </a:lnTo>
                            <a:close/>
                            <a:moveTo>
                              <a:pt x="432" y="8"/>
                            </a:moveTo>
                            <a:cubicBezTo>
                              <a:pt x="457" y="8"/>
                              <a:pt x="457" y="8"/>
                              <a:pt x="457" y="8"/>
                            </a:cubicBezTo>
                            <a:cubicBezTo>
                              <a:pt x="457" y="57"/>
                              <a:pt x="457" y="57"/>
                              <a:pt x="457" y="57"/>
                            </a:cubicBezTo>
                            <a:cubicBezTo>
                              <a:pt x="432" y="57"/>
                              <a:pt x="432" y="57"/>
                              <a:pt x="432" y="57"/>
                            </a:cubicBezTo>
                            <a:lnTo>
                              <a:pt x="432" y="8"/>
                            </a:lnTo>
                            <a:close/>
                            <a:moveTo>
                              <a:pt x="493" y="0"/>
                            </a:moveTo>
                            <a:cubicBezTo>
                              <a:pt x="488" y="0"/>
                              <a:pt x="484" y="4"/>
                              <a:pt x="484" y="8"/>
                            </a:cubicBezTo>
                            <a:cubicBezTo>
                              <a:pt x="484" y="57"/>
                              <a:pt x="484" y="57"/>
                              <a:pt x="484" y="57"/>
                            </a:cubicBezTo>
                            <a:cubicBezTo>
                              <a:pt x="484" y="61"/>
                              <a:pt x="488" y="65"/>
                              <a:pt x="493" y="65"/>
                            </a:cubicBezTo>
                            <a:cubicBezTo>
                              <a:pt x="517" y="65"/>
                              <a:pt x="517" y="65"/>
                              <a:pt x="517" y="65"/>
                            </a:cubicBezTo>
                            <a:cubicBezTo>
                              <a:pt x="522" y="65"/>
                              <a:pt x="526" y="61"/>
                              <a:pt x="526" y="57"/>
                            </a:cubicBezTo>
                            <a:cubicBezTo>
                              <a:pt x="526" y="8"/>
                              <a:pt x="526" y="8"/>
                              <a:pt x="526" y="8"/>
                            </a:cubicBezTo>
                            <a:cubicBezTo>
                              <a:pt x="526" y="4"/>
                              <a:pt x="522" y="0"/>
                              <a:pt x="517" y="0"/>
                            </a:cubicBezTo>
                            <a:lnTo>
                              <a:pt x="493" y="0"/>
                            </a:lnTo>
                            <a:close/>
                            <a:moveTo>
                              <a:pt x="493" y="8"/>
                            </a:moveTo>
                            <a:cubicBezTo>
                              <a:pt x="517" y="8"/>
                              <a:pt x="517" y="8"/>
                              <a:pt x="517" y="8"/>
                            </a:cubicBezTo>
                            <a:cubicBezTo>
                              <a:pt x="517" y="57"/>
                              <a:pt x="517" y="57"/>
                              <a:pt x="517" y="57"/>
                            </a:cubicBezTo>
                            <a:cubicBezTo>
                              <a:pt x="493" y="57"/>
                              <a:pt x="493" y="57"/>
                              <a:pt x="493" y="57"/>
                            </a:cubicBezTo>
                            <a:lnTo>
                              <a:pt x="493" y="8"/>
                            </a:lnTo>
                            <a:close/>
                          </a:path>
                        </a:pathLst>
                      </a:custGeom>
                      <a:solidFill>
                        <a:schemeClr val="tx1">
                          <a:alpha val="33000"/>
                        </a:schemeClr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74915" tIns="37458" rIns="74915" bIns="37458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defTabSz="764196">
                          <a:defRPr/>
                        </a:pPr>
                        <a:endParaRPr lang="en-US" sz="2294" kern="0">
                          <a:solidFill>
                            <a:srgbClr val="353535"/>
                          </a:solidFill>
                          <a:latin typeface="Segoe UI Semibold" panose="020B0702040204020203" pitchFamily="34" charset="0"/>
                        </a:endParaRPr>
                      </a:p>
                    </p:txBody>
                  </p:sp>
                </p:grpSp>
                <p:grpSp>
                  <p:nvGrpSpPr>
                    <p:cNvPr id="1192" name="Group 1191">
                      <a:extLst>
                        <a:ext uri="{FF2B5EF4-FFF2-40B4-BE49-F238E27FC236}">
                          <a16:creationId xmlns:a16="http://schemas.microsoft.com/office/drawing/2014/main" xmlns="" id="{80ACD4FA-4EA3-4415-8BBF-DC5C4C2C953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448489" y="3720612"/>
                      <a:ext cx="3494088" cy="211421"/>
                      <a:chOff x="6448489" y="3595137"/>
                      <a:chExt cx="3494088" cy="211421"/>
                    </a:xfrm>
                  </p:grpSpPr>
                  <p:sp>
                    <p:nvSpPr>
                      <p:cNvPr id="277" name="Freeform 88">
                        <a:extLst>
                          <a:ext uri="{FF2B5EF4-FFF2-40B4-BE49-F238E27FC236}">
                            <a16:creationId xmlns:a16="http://schemas.microsoft.com/office/drawing/2014/main" xmlns="" id="{1EF11A9A-DB3E-45FA-A821-F1B413498D1B}"/>
                          </a:ext>
                        </a:extLst>
                      </p:cNvPr>
                      <p:cNvSpPr>
                        <a:spLocks noEditPoints="1"/>
                      </p:cNvSpPr>
                      <p:nvPr/>
                    </p:nvSpPr>
                    <p:spPr bwMode="auto">
                      <a:xfrm>
                        <a:off x="6448489" y="3595137"/>
                        <a:ext cx="1702503" cy="211421"/>
                      </a:xfrm>
                      <a:custGeom>
                        <a:avLst/>
                        <a:gdLst>
                          <a:gd name="T0" fmla="*/ 0 w 526"/>
                          <a:gd name="T1" fmla="*/ 57 h 65"/>
                          <a:gd name="T2" fmla="*/ 41 w 526"/>
                          <a:gd name="T3" fmla="*/ 57 h 65"/>
                          <a:gd name="T4" fmla="*/ 7 w 526"/>
                          <a:gd name="T5" fmla="*/ 0 h 65"/>
                          <a:gd name="T6" fmla="*/ 33 w 526"/>
                          <a:gd name="T7" fmla="*/ 57 h 65"/>
                          <a:gd name="T8" fmla="*/ 68 w 526"/>
                          <a:gd name="T9" fmla="*/ 0 h 65"/>
                          <a:gd name="T10" fmla="*/ 68 w 526"/>
                          <a:gd name="T11" fmla="*/ 65 h 65"/>
                          <a:gd name="T12" fmla="*/ 101 w 526"/>
                          <a:gd name="T13" fmla="*/ 9 h 65"/>
                          <a:gd name="T14" fmla="*/ 68 w 526"/>
                          <a:gd name="T15" fmla="*/ 9 h 65"/>
                          <a:gd name="T16" fmla="*/ 68 w 526"/>
                          <a:gd name="T17" fmla="*/ 57 h 65"/>
                          <a:gd name="T18" fmla="*/ 145 w 526"/>
                          <a:gd name="T19" fmla="*/ 0 h 65"/>
                          <a:gd name="T20" fmla="*/ 125 w 526"/>
                          <a:gd name="T21" fmla="*/ 9 h 65"/>
                          <a:gd name="T22" fmla="*/ 125 w 526"/>
                          <a:gd name="T23" fmla="*/ 57 h 65"/>
                          <a:gd name="T24" fmla="*/ 158 w 526"/>
                          <a:gd name="T25" fmla="*/ 65 h 65"/>
                          <a:gd name="T26" fmla="*/ 158 w 526"/>
                          <a:gd name="T27" fmla="*/ 36 h 65"/>
                          <a:gd name="T28" fmla="*/ 145 w 526"/>
                          <a:gd name="T29" fmla="*/ 57 h 65"/>
                          <a:gd name="T30" fmla="*/ 181 w 526"/>
                          <a:gd name="T31" fmla="*/ 57 h 65"/>
                          <a:gd name="T32" fmla="*/ 223 w 526"/>
                          <a:gd name="T33" fmla="*/ 57 h 65"/>
                          <a:gd name="T34" fmla="*/ 190 w 526"/>
                          <a:gd name="T35" fmla="*/ 0 h 65"/>
                          <a:gd name="T36" fmla="*/ 214 w 526"/>
                          <a:gd name="T37" fmla="*/ 57 h 65"/>
                          <a:gd name="T38" fmla="*/ 267 w 526"/>
                          <a:gd name="T39" fmla="*/ 57 h 65"/>
                          <a:gd name="T40" fmla="*/ 242 w 526"/>
                          <a:gd name="T41" fmla="*/ 5 h 65"/>
                          <a:gd name="T42" fmla="*/ 258 w 526"/>
                          <a:gd name="T43" fmla="*/ 57 h 65"/>
                          <a:gd name="T44" fmla="*/ 246 w 526"/>
                          <a:gd name="T45" fmla="*/ 65 h 65"/>
                          <a:gd name="T46" fmla="*/ 283 w 526"/>
                          <a:gd name="T47" fmla="*/ 40 h 65"/>
                          <a:gd name="T48" fmla="*/ 275 w 526"/>
                          <a:gd name="T49" fmla="*/ 57 h 65"/>
                          <a:gd name="T50" fmla="*/ 303 w 526"/>
                          <a:gd name="T51" fmla="*/ 9 h 65"/>
                          <a:gd name="T52" fmla="*/ 336 w 526"/>
                          <a:gd name="T53" fmla="*/ 65 h 65"/>
                          <a:gd name="T54" fmla="*/ 336 w 526"/>
                          <a:gd name="T55" fmla="*/ 0 h 65"/>
                          <a:gd name="T56" fmla="*/ 336 w 526"/>
                          <a:gd name="T57" fmla="*/ 9 h 65"/>
                          <a:gd name="T58" fmla="*/ 310 w 526"/>
                          <a:gd name="T59" fmla="*/ 9 h 65"/>
                          <a:gd name="T60" fmla="*/ 367 w 526"/>
                          <a:gd name="T61" fmla="*/ 0 h 65"/>
                          <a:gd name="T62" fmla="*/ 380 w 526"/>
                          <a:gd name="T63" fmla="*/ 9 h 65"/>
                          <a:gd name="T64" fmla="*/ 363 w 526"/>
                          <a:gd name="T65" fmla="*/ 61 h 65"/>
                          <a:gd name="T66" fmla="*/ 404 w 526"/>
                          <a:gd name="T67" fmla="*/ 61 h 65"/>
                          <a:gd name="T68" fmla="*/ 396 w 526"/>
                          <a:gd name="T69" fmla="*/ 40 h 65"/>
                          <a:gd name="T70" fmla="*/ 432 w 526"/>
                          <a:gd name="T71" fmla="*/ 0 h 65"/>
                          <a:gd name="T72" fmla="*/ 432 w 526"/>
                          <a:gd name="T73" fmla="*/ 65 h 65"/>
                          <a:gd name="T74" fmla="*/ 465 w 526"/>
                          <a:gd name="T75" fmla="*/ 9 h 65"/>
                          <a:gd name="T76" fmla="*/ 432 w 526"/>
                          <a:gd name="T77" fmla="*/ 9 h 65"/>
                          <a:gd name="T78" fmla="*/ 432 w 526"/>
                          <a:gd name="T79" fmla="*/ 57 h 65"/>
                          <a:gd name="T80" fmla="*/ 509 w 526"/>
                          <a:gd name="T81" fmla="*/ 0 h 65"/>
                          <a:gd name="T82" fmla="*/ 488 w 526"/>
                          <a:gd name="T83" fmla="*/ 9 h 65"/>
                          <a:gd name="T84" fmla="*/ 488 w 526"/>
                          <a:gd name="T85" fmla="*/ 57 h 65"/>
                          <a:gd name="T86" fmla="*/ 521 w 526"/>
                          <a:gd name="T87" fmla="*/ 65 h 65"/>
                          <a:gd name="T88" fmla="*/ 521 w 526"/>
                          <a:gd name="T89" fmla="*/ 36 h 65"/>
                          <a:gd name="T90" fmla="*/ 509 w 526"/>
                          <a:gd name="T91" fmla="*/ 57 h 65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  <a:cxn ang="0">
                            <a:pos x="T48" y="T49"/>
                          </a:cxn>
                          <a:cxn ang="0">
                            <a:pos x="T50" y="T51"/>
                          </a:cxn>
                          <a:cxn ang="0">
                            <a:pos x="T52" y="T53"/>
                          </a:cxn>
                          <a:cxn ang="0">
                            <a:pos x="T54" y="T55"/>
                          </a:cxn>
                          <a:cxn ang="0">
                            <a:pos x="T56" y="T57"/>
                          </a:cxn>
                          <a:cxn ang="0">
                            <a:pos x="T58" y="T59"/>
                          </a:cxn>
                          <a:cxn ang="0">
                            <a:pos x="T60" y="T61"/>
                          </a:cxn>
                          <a:cxn ang="0">
                            <a:pos x="T62" y="T63"/>
                          </a:cxn>
                          <a:cxn ang="0">
                            <a:pos x="T64" y="T65"/>
                          </a:cxn>
                          <a:cxn ang="0">
                            <a:pos x="T66" y="T67"/>
                          </a:cxn>
                          <a:cxn ang="0">
                            <a:pos x="T68" y="T69"/>
                          </a:cxn>
                          <a:cxn ang="0">
                            <a:pos x="T70" y="T71"/>
                          </a:cxn>
                          <a:cxn ang="0">
                            <a:pos x="T72" y="T73"/>
                          </a:cxn>
                          <a:cxn ang="0">
                            <a:pos x="T74" y="T75"/>
                          </a:cxn>
                          <a:cxn ang="0">
                            <a:pos x="T76" y="T77"/>
                          </a:cxn>
                          <a:cxn ang="0">
                            <a:pos x="T78" y="T79"/>
                          </a:cxn>
                          <a:cxn ang="0">
                            <a:pos x="T80" y="T81"/>
                          </a:cxn>
                          <a:cxn ang="0">
                            <a:pos x="T82" y="T83"/>
                          </a:cxn>
                          <a:cxn ang="0">
                            <a:pos x="T84" y="T85"/>
                          </a:cxn>
                          <a:cxn ang="0">
                            <a:pos x="T86" y="T87"/>
                          </a:cxn>
                          <a:cxn ang="0">
                            <a:pos x="T88" y="T89"/>
                          </a:cxn>
                          <a:cxn ang="0">
                            <a:pos x="T90" y="T91"/>
                          </a:cxn>
                        </a:cxnLst>
                        <a:rect l="0" t="0" r="r" b="b"/>
                        <a:pathLst>
                          <a:path w="526" h="65">
                            <a:moveTo>
                              <a:pt x="7" y="0"/>
                            </a:moveTo>
                            <a:cubicBezTo>
                              <a:pt x="3" y="0"/>
                              <a:pt x="0" y="4"/>
                              <a:pt x="0" y="9"/>
                            </a:cubicBezTo>
                            <a:cubicBezTo>
                              <a:pt x="0" y="57"/>
                              <a:pt x="0" y="57"/>
                              <a:pt x="0" y="57"/>
                            </a:cubicBezTo>
                            <a:cubicBezTo>
                              <a:pt x="0" y="62"/>
                              <a:pt x="3" y="65"/>
                              <a:pt x="7" y="65"/>
                            </a:cubicBezTo>
                            <a:cubicBezTo>
                              <a:pt x="33" y="65"/>
                              <a:pt x="33" y="65"/>
                              <a:pt x="33" y="65"/>
                            </a:cubicBezTo>
                            <a:cubicBezTo>
                              <a:pt x="37" y="65"/>
                              <a:pt x="41" y="62"/>
                              <a:pt x="41" y="57"/>
                            </a:cubicBezTo>
                            <a:cubicBezTo>
                              <a:pt x="41" y="9"/>
                              <a:pt x="41" y="9"/>
                              <a:pt x="41" y="9"/>
                            </a:cubicBezTo>
                            <a:cubicBezTo>
                              <a:pt x="41" y="4"/>
                              <a:pt x="37" y="0"/>
                              <a:pt x="33" y="0"/>
                            </a:cubicBezTo>
                            <a:lnTo>
                              <a:pt x="7" y="0"/>
                            </a:lnTo>
                            <a:close/>
                            <a:moveTo>
                              <a:pt x="7" y="9"/>
                            </a:moveTo>
                            <a:cubicBezTo>
                              <a:pt x="33" y="9"/>
                              <a:pt x="33" y="9"/>
                              <a:pt x="33" y="9"/>
                            </a:cubicBezTo>
                            <a:cubicBezTo>
                              <a:pt x="33" y="57"/>
                              <a:pt x="33" y="57"/>
                              <a:pt x="33" y="57"/>
                            </a:cubicBezTo>
                            <a:cubicBezTo>
                              <a:pt x="7" y="57"/>
                              <a:pt x="7" y="57"/>
                              <a:pt x="7" y="57"/>
                            </a:cubicBezTo>
                            <a:lnTo>
                              <a:pt x="7" y="9"/>
                            </a:lnTo>
                            <a:close/>
                            <a:moveTo>
                              <a:pt x="68" y="0"/>
                            </a:moveTo>
                            <a:cubicBezTo>
                              <a:pt x="64" y="0"/>
                              <a:pt x="60" y="4"/>
                              <a:pt x="60" y="9"/>
                            </a:cubicBezTo>
                            <a:cubicBezTo>
                              <a:pt x="60" y="57"/>
                              <a:pt x="60" y="57"/>
                              <a:pt x="60" y="57"/>
                            </a:cubicBezTo>
                            <a:cubicBezTo>
                              <a:pt x="60" y="62"/>
                              <a:pt x="64" y="65"/>
                              <a:pt x="68" y="65"/>
                            </a:cubicBezTo>
                            <a:cubicBezTo>
                              <a:pt x="93" y="65"/>
                              <a:pt x="93" y="65"/>
                              <a:pt x="93" y="65"/>
                            </a:cubicBezTo>
                            <a:cubicBezTo>
                              <a:pt x="98" y="65"/>
                              <a:pt x="101" y="62"/>
                              <a:pt x="101" y="57"/>
                            </a:cubicBezTo>
                            <a:cubicBezTo>
                              <a:pt x="101" y="9"/>
                              <a:pt x="101" y="9"/>
                              <a:pt x="101" y="9"/>
                            </a:cubicBezTo>
                            <a:cubicBezTo>
                              <a:pt x="101" y="4"/>
                              <a:pt x="98" y="0"/>
                              <a:pt x="93" y="0"/>
                            </a:cubicBezTo>
                            <a:lnTo>
                              <a:pt x="68" y="0"/>
                            </a:lnTo>
                            <a:close/>
                            <a:moveTo>
                              <a:pt x="68" y="9"/>
                            </a:moveTo>
                            <a:cubicBezTo>
                              <a:pt x="93" y="9"/>
                              <a:pt x="93" y="9"/>
                              <a:pt x="93" y="9"/>
                            </a:cubicBezTo>
                            <a:cubicBezTo>
                              <a:pt x="93" y="57"/>
                              <a:pt x="93" y="57"/>
                              <a:pt x="93" y="57"/>
                            </a:cubicBezTo>
                            <a:cubicBezTo>
                              <a:pt x="68" y="57"/>
                              <a:pt x="68" y="57"/>
                              <a:pt x="68" y="57"/>
                            </a:cubicBezTo>
                            <a:lnTo>
                              <a:pt x="68" y="9"/>
                            </a:lnTo>
                            <a:close/>
                            <a:moveTo>
                              <a:pt x="145" y="57"/>
                            </a:moveTo>
                            <a:cubicBezTo>
                              <a:pt x="145" y="0"/>
                              <a:pt x="145" y="0"/>
                              <a:pt x="145" y="0"/>
                            </a:cubicBezTo>
                            <a:cubicBezTo>
                              <a:pt x="125" y="0"/>
                              <a:pt x="125" y="0"/>
                              <a:pt x="125" y="0"/>
                            </a:cubicBezTo>
                            <a:cubicBezTo>
                              <a:pt x="123" y="0"/>
                              <a:pt x="120" y="1"/>
                              <a:pt x="120" y="5"/>
                            </a:cubicBezTo>
                            <a:cubicBezTo>
                              <a:pt x="120" y="7"/>
                              <a:pt x="123" y="9"/>
                              <a:pt x="125" y="9"/>
                            </a:cubicBezTo>
                            <a:cubicBezTo>
                              <a:pt x="137" y="9"/>
                              <a:pt x="137" y="9"/>
                              <a:pt x="137" y="9"/>
                            </a:cubicBezTo>
                            <a:cubicBezTo>
                              <a:pt x="137" y="57"/>
                              <a:pt x="137" y="57"/>
                              <a:pt x="137" y="57"/>
                            </a:cubicBezTo>
                            <a:cubicBezTo>
                              <a:pt x="125" y="57"/>
                              <a:pt x="125" y="57"/>
                              <a:pt x="125" y="57"/>
                            </a:cubicBezTo>
                            <a:cubicBezTo>
                              <a:pt x="123" y="57"/>
                              <a:pt x="120" y="58"/>
                              <a:pt x="120" y="61"/>
                            </a:cubicBezTo>
                            <a:cubicBezTo>
                              <a:pt x="120" y="64"/>
                              <a:pt x="123" y="65"/>
                              <a:pt x="125" y="65"/>
                            </a:cubicBezTo>
                            <a:cubicBezTo>
                              <a:pt x="158" y="65"/>
                              <a:pt x="158" y="65"/>
                              <a:pt x="158" y="65"/>
                            </a:cubicBezTo>
                            <a:cubicBezTo>
                              <a:pt x="160" y="65"/>
                              <a:pt x="162" y="64"/>
                              <a:pt x="162" y="61"/>
                            </a:cubicBezTo>
                            <a:cubicBezTo>
                              <a:pt x="162" y="40"/>
                              <a:pt x="162" y="40"/>
                              <a:pt x="162" y="40"/>
                            </a:cubicBezTo>
                            <a:cubicBezTo>
                              <a:pt x="162" y="38"/>
                              <a:pt x="161" y="36"/>
                              <a:pt x="158" y="36"/>
                            </a:cubicBezTo>
                            <a:cubicBezTo>
                              <a:pt x="155" y="36"/>
                              <a:pt x="154" y="38"/>
                              <a:pt x="154" y="40"/>
                            </a:cubicBezTo>
                            <a:cubicBezTo>
                              <a:pt x="154" y="57"/>
                              <a:pt x="154" y="57"/>
                              <a:pt x="154" y="57"/>
                            </a:cubicBezTo>
                            <a:lnTo>
                              <a:pt x="145" y="57"/>
                            </a:lnTo>
                            <a:close/>
                            <a:moveTo>
                              <a:pt x="190" y="0"/>
                            </a:moveTo>
                            <a:cubicBezTo>
                              <a:pt x="184" y="0"/>
                              <a:pt x="181" y="4"/>
                              <a:pt x="181" y="9"/>
                            </a:cubicBezTo>
                            <a:cubicBezTo>
                              <a:pt x="181" y="57"/>
                              <a:pt x="181" y="57"/>
                              <a:pt x="181" y="57"/>
                            </a:cubicBezTo>
                            <a:cubicBezTo>
                              <a:pt x="181" y="62"/>
                              <a:pt x="184" y="65"/>
                              <a:pt x="190" y="65"/>
                            </a:cubicBezTo>
                            <a:cubicBezTo>
                              <a:pt x="214" y="65"/>
                              <a:pt x="214" y="65"/>
                              <a:pt x="214" y="65"/>
                            </a:cubicBezTo>
                            <a:cubicBezTo>
                              <a:pt x="219" y="65"/>
                              <a:pt x="223" y="62"/>
                              <a:pt x="223" y="57"/>
                            </a:cubicBezTo>
                            <a:cubicBezTo>
                              <a:pt x="223" y="9"/>
                              <a:pt x="223" y="9"/>
                              <a:pt x="223" y="9"/>
                            </a:cubicBezTo>
                            <a:cubicBezTo>
                              <a:pt x="223" y="4"/>
                              <a:pt x="219" y="0"/>
                              <a:pt x="214" y="0"/>
                            </a:cubicBezTo>
                            <a:lnTo>
                              <a:pt x="190" y="0"/>
                            </a:lnTo>
                            <a:close/>
                            <a:moveTo>
                              <a:pt x="190" y="9"/>
                            </a:moveTo>
                            <a:cubicBezTo>
                              <a:pt x="214" y="9"/>
                              <a:pt x="214" y="9"/>
                              <a:pt x="214" y="9"/>
                            </a:cubicBezTo>
                            <a:cubicBezTo>
                              <a:pt x="214" y="57"/>
                              <a:pt x="214" y="57"/>
                              <a:pt x="214" y="57"/>
                            </a:cubicBezTo>
                            <a:cubicBezTo>
                              <a:pt x="190" y="57"/>
                              <a:pt x="190" y="57"/>
                              <a:pt x="190" y="57"/>
                            </a:cubicBezTo>
                            <a:lnTo>
                              <a:pt x="190" y="9"/>
                            </a:lnTo>
                            <a:close/>
                            <a:moveTo>
                              <a:pt x="267" y="57"/>
                            </a:moveTo>
                            <a:cubicBezTo>
                              <a:pt x="267" y="0"/>
                              <a:pt x="267" y="0"/>
                              <a:pt x="267" y="0"/>
                            </a:cubicBezTo>
                            <a:cubicBezTo>
                              <a:pt x="246" y="0"/>
                              <a:pt x="246" y="0"/>
                              <a:pt x="246" y="0"/>
                            </a:cubicBezTo>
                            <a:cubicBezTo>
                              <a:pt x="244" y="0"/>
                              <a:pt x="242" y="1"/>
                              <a:pt x="242" y="5"/>
                            </a:cubicBezTo>
                            <a:cubicBezTo>
                              <a:pt x="242" y="7"/>
                              <a:pt x="244" y="9"/>
                              <a:pt x="246" y="9"/>
                            </a:cubicBezTo>
                            <a:cubicBezTo>
                              <a:pt x="258" y="9"/>
                              <a:pt x="258" y="9"/>
                              <a:pt x="258" y="9"/>
                            </a:cubicBezTo>
                            <a:cubicBezTo>
                              <a:pt x="258" y="57"/>
                              <a:pt x="258" y="57"/>
                              <a:pt x="258" y="57"/>
                            </a:cubicBezTo>
                            <a:cubicBezTo>
                              <a:pt x="246" y="57"/>
                              <a:pt x="246" y="57"/>
                              <a:pt x="246" y="57"/>
                            </a:cubicBezTo>
                            <a:cubicBezTo>
                              <a:pt x="244" y="57"/>
                              <a:pt x="242" y="58"/>
                              <a:pt x="242" y="61"/>
                            </a:cubicBezTo>
                            <a:cubicBezTo>
                              <a:pt x="242" y="64"/>
                              <a:pt x="244" y="65"/>
                              <a:pt x="246" y="65"/>
                            </a:cubicBezTo>
                            <a:cubicBezTo>
                              <a:pt x="279" y="65"/>
                              <a:pt x="279" y="65"/>
                              <a:pt x="279" y="65"/>
                            </a:cubicBezTo>
                            <a:cubicBezTo>
                              <a:pt x="281" y="65"/>
                              <a:pt x="283" y="64"/>
                              <a:pt x="283" y="61"/>
                            </a:cubicBezTo>
                            <a:cubicBezTo>
                              <a:pt x="283" y="40"/>
                              <a:pt x="283" y="40"/>
                              <a:pt x="283" y="40"/>
                            </a:cubicBezTo>
                            <a:cubicBezTo>
                              <a:pt x="283" y="38"/>
                              <a:pt x="283" y="36"/>
                              <a:pt x="279" y="36"/>
                            </a:cubicBezTo>
                            <a:cubicBezTo>
                              <a:pt x="276" y="36"/>
                              <a:pt x="275" y="38"/>
                              <a:pt x="275" y="40"/>
                            </a:cubicBezTo>
                            <a:cubicBezTo>
                              <a:pt x="275" y="57"/>
                              <a:pt x="275" y="57"/>
                              <a:pt x="275" y="57"/>
                            </a:cubicBezTo>
                            <a:lnTo>
                              <a:pt x="267" y="57"/>
                            </a:lnTo>
                            <a:close/>
                            <a:moveTo>
                              <a:pt x="310" y="0"/>
                            </a:moveTo>
                            <a:cubicBezTo>
                              <a:pt x="306" y="0"/>
                              <a:pt x="303" y="4"/>
                              <a:pt x="303" y="9"/>
                            </a:cubicBezTo>
                            <a:cubicBezTo>
                              <a:pt x="303" y="57"/>
                              <a:pt x="303" y="57"/>
                              <a:pt x="303" y="57"/>
                            </a:cubicBezTo>
                            <a:cubicBezTo>
                              <a:pt x="303" y="62"/>
                              <a:pt x="306" y="65"/>
                              <a:pt x="310" y="65"/>
                            </a:cubicBezTo>
                            <a:cubicBezTo>
                              <a:pt x="336" y="65"/>
                              <a:pt x="336" y="65"/>
                              <a:pt x="336" y="65"/>
                            </a:cubicBezTo>
                            <a:cubicBezTo>
                              <a:pt x="340" y="65"/>
                              <a:pt x="344" y="62"/>
                              <a:pt x="344" y="57"/>
                            </a:cubicBezTo>
                            <a:cubicBezTo>
                              <a:pt x="344" y="9"/>
                              <a:pt x="344" y="9"/>
                              <a:pt x="344" y="9"/>
                            </a:cubicBezTo>
                            <a:cubicBezTo>
                              <a:pt x="344" y="4"/>
                              <a:pt x="340" y="0"/>
                              <a:pt x="336" y="0"/>
                            </a:cubicBezTo>
                            <a:lnTo>
                              <a:pt x="310" y="0"/>
                            </a:lnTo>
                            <a:close/>
                            <a:moveTo>
                              <a:pt x="310" y="9"/>
                            </a:moveTo>
                            <a:cubicBezTo>
                              <a:pt x="336" y="9"/>
                              <a:pt x="336" y="9"/>
                              <a:pt x="336" y="9"/>
                            </a:cubicBezTo>
                            <a:cubicBezTo>
                              <a:pt x="336" y="57"/>
                              <a:pt x="336" y="57"/>
                              <a:pt x="336" y="57"/>
                            </a:cubicBezTo>
                            <a:cubicBezTo>
                              <a:pt x="310" y="57"/>
                              <a:pt x="310" y="57"/>
                              <a:pt x="310" y="57"/>
                            </a:cubicBezTo>
                            <a:lnTo>
                              <a:pt x="310" y="9"/>
                            </a:lnTo>
                            <a:close/>
                            <a:moveTo>
                              <a:pt x="388" y="57"/>
                            </a:moveTo>
                            <a:cubicBezTo>
                              <a:pt x="388" y="0"/>
                              <a:pt x="388" y="0"/>
                              <a:pt x="388" y="0"/>
                            </a:cubicBezTo>
                            <a:cubicBezTo>
                              <a:pt x="367" y="0"/>
                              <a:pt x="367" y="0"/>
                              <a:pt x="367" y="0"/>
                            </a:cubicBezTo>
                            <a:cubicBezTo>
                              <a:pt x="365" y="0"/>
                              <a:pt x="363" y="1"/>
                              <a:pt x="363" y="5"/>
                            </a:cubicBezTo>
                            <a:cubicBezTo>
                              <a:pt x="363" y="7"/>
                              <a:pt x="365" y="9"/>
                              <a:pt x="367" y="9"/>
                            </a:cubicBezTo>
                            <a:cubicBezTo>
                              <a:pt x="380" y="9"/>
                              <a:pt x="380" y="9"/>
                              <a:pt x="380" y="9"/>
                            </a:cubicBezTo>
                            <a:cubicBezTo>
                              <a:pt x="380" y="57"/>
                              <a:pt x="380" y="57"/>
                              <a:pt x="380" y="57"/>
                            </a:cubicBezTo>
                            <a:cubicBezTo>
                              <a:pt x="367" y="57"/>
                              <a:pt x="367" y="57"/>
                              <a:pt x="367" y="57"/>
                            </a:cubicBezTo>
                            <a:cubicBezTo>
                              <a:pt x="365" y="57"/>
                              <a:pt x="363" y="58"/>
                              <a:pt x="363" y="61"/>
                            </a:cubicBezTo>
                            <a:cubicBezTo>
                              <a:pt x="363" y="64"/>
                              <a:pt x="365" y="65"/>
                              <a:pt x="367" y="65"/>
                            </a:cubicBezTo>
                            <a:cubicBezTo>
                              <a:pt x="401" y="65"/>
                              <a:pt x="401" y="65"/>
                              <a:pt x="401" y="65"/>
                            </a:cubicBezTo>
                            <a:cubicBezTo>
                              <a:pt x="402" y="65"/>
                              <a:pt x="404" y="64"/>
                              <a:pt x="404" y="61"/>
                            </a:cubicBezTo>
                            <a:cubicBezTo>
                              <a:pt x="404" y="40"/>
                              <a:pt x="404" y="40"/>
                              <a:pt x="404" y="40"/>
                            </a:cubicBezTo>
                            <a:cubicBezTo>
                              <a:pt x="404" y="38"/>
                              <a:pt x="403" y="36"/>
                              <a:pt x="401" y="36"/>
                            </a:cubicBezTo>
                            <a:cubicBezTo>
                              <a:pt x="397" y="36"/>
                              <a:pt x="396" y="38"/>
                              <a:pt x="396" y="40"/>
                            </a:cubicBezTo>
                            <a:cubicBezTo>
                              <a:pt x="396" y="57"/>
                              <a:pt x="396" y="57"/>
                              <a:pt x="396" y="57"/>
                            </a:cubicBezTo>
                            <a:lnTo>
                              <a:pt x="388" y="57"/>
                            </a:lnTo>
                            <a:close/>
                            <a:moveTo>
                              <a:pt x="432" y="0"/>
                            </a:moveTo>
                            <a:cubicBezTo>
                              <a:pt x="428" y="0"/>
                              <a:pt x="423" y="4"/>
                              <a:pt x="423" y="9"/>
                            </a:cubicBezTo>
                            <a:cubicBezTo>
                              <a:pt x="423" y="57"/>
                              <a:pt x="423" y="57"/>
                              <a:pt x="423" y="57"/>
                            </a:cubicBezTo>
                            <a:cubicBezTo>
                              <a:pt x="423" y="62"/>
                              <a:pt x="427" y="65"/>
                              <a:pt x="432" y="65"/>
                            </a:cubicBezTo>
                            <a:cubicBezTo>
                              <a:pt x="457" y="65"/>
                              <a:pt x="457" y="65"/>
                              <a:pt x="457" y="65"/>
                            </a:cubicBezTo>
                            <a:cubicBezTo>
                              <a:pt x="461" y="65"/>
                              <a:pt x="465" y="62"/>
                              <a:pt x="465" y="57"/>
                            </a:cubicBezTo>
                            <a:cubicBezTo>
                              <a:pt x="465" y="9"/>
                              <a:pt x="465" y="9"/>
                              <a:pt x="465" y="9"/>
                            </a:cubicBezTo>
                            <a:cubicBezTo>
                              <a:pt x="465" y="4"/>
                              <a:pt x="461" y="0"/>
                              <a:pt x="457" y="0"/>
                            </a:cubicBezTo>
                            <a:lnTo>
                              <a:pt x="432" y="0"/>
                            </a:lnTo>
                            <a:close/>
                            <a:moveTo>
                              <a:pt x="432" y="9"/>
                            </a:moveTo>
                            <a:cubicBezTo>
                              <a:pt x="457" y="9"/>
                              <a:pt x="457" y="9"/>
                              <a:pt x="457" y="9"/>
                            </a:cubicBezTo>
                            <a:cubicBezTo>
                              <a:pt x="457" y="57"/>
                              <a:pt x="457" y="57"/>
                              <a:pt x="457" y="57"/>
                            </a:cubicBezTo>
                            <a:cubicBezTo>
                              <a:pt x="432" y="57"/>
                              <a:pt x="432" y="57"/>
                              <a:pt x="432" y="57"/>
                            </a:cubicBezTo>
                            <a:lnTo>
                              <a:pt x="432" y="9"/>
                            </a:lnTo>
                            <a:close/>
                            <a:moveTo>
                              <a:pt x="509" y="57"/>
                            </a:moveTo>
                            <a:cubicBezTo>
                              <a:pt x="509" y="0"/>
                              <a:pt x="509" y="0"/>
                              <a:pt x="509" y="0"/>
                            </a:cubicBezTo>
                            <a:cubicBezTo>
                              <a:pt x="488" y="0"/>
                              <a:pt x="488" y="0"/>
                              <a:pt x="488" y="0"/>
                            </a:cubicBezTo>
                            <a:cubicBezTo>
                              <a:pt x="486" y="0"/>
                              <a:pt x="484" y="1"/>
                              <a:pt x="484" y="5"/>
                            </a:cubicBezTo>
                            <a:cubicBezTo>
                              <a:pt x="484" y="7"/>
                              <a:pt x="486" y="9"/>
                              <a:pt x="488" y="9"/>
                            </a:cubicBezTo>
                            <a:cubicBezTo>
                              <a:pt x="500" y="9"/>
                              <a:pt x="500" y="9"/>
                              <a:pt x="500" y="9"/>
                            </a:cubicBezTo>
                            <a:cubicBezTo>
                              <a:pt x="500" y="57"/>
                              <a:pt x="500" y="57"/>
                              <a:pt x="500" y="57"/>
                            </a:cubicBezTo>
                            <a:cubicBezTo>
                              <a:pt x="488" y="57"/>
                              <a:pt x="488" y="57"/>
                              <a:pt x="488" y="57"/>
                            </a:cubicBezTo>
                            <a:cubicBezTo>
                              <a:pt x="486" y="57"/>
                              <a:pt x="484" y="58"/>
                              <a:pt x="484" y="61"/>
                            </a:cubicBezTo>
                            <a:cubicBezTo>
                              <a:pt x="484" y="64"/>
                              <a:pt x="486" y="65"/>
                              <a:pt x="488" y="65"/>
                            </a:cubicBezTo>
                            <a:cubicBezTo>
                              <a:pt x="521" y="65"/>
                              <a:pt x="521" y="65"/>
                              <a:pt x="521" y="65"/>
                            </a:cubicBezTo>
                            <a:cubicBezTo>
                              <a:pt x="524" y="65"/>
                              <a:pt x="526" y="64"/>
                              <a:pt x="526" y="61"/>
                            </a:cubicBezTo>
                            <a:cubicBezTo>
                              <a:pt x="526" y="40"/>
                              <a:pt x="526" y="40"/>
                              <a:pt x="526" y="40"/>
                            </a:cubicBezTo>
                            <a:cubicBezTo>
                              <a:pt x="526" y="38"/>
                              <a:pt x="525" y="36"/>
                              <a:pt x="521" y="36"/>
                            </a:cubicBezTo>
                            <a:cubicBezTo>
                              <a:pt x="519" y="36"/>
                              <a:pt x="517" y="38"/>
                              <a:pt x="517" y="40"/>
                            </a:cubicBezTo>
                            <a:cubicBezTo>
                              <a:pt x="517" y="57"/>
                              <a:pt x="517" y="57"/>
                              <a:pt x="517" y="57"/>
                            </a:cubicBezTo>
                            <a:lnTo>
                              <a:pt x="509" y="57"/>
                            </a:lnTo>
                            <a:close/>
                          </a:path>
                        </a:pathLst>
                      </a:custGeom>
                      <a:solidFill>
                        <a:schemeClr val="tx1">
                          <a:alpha val="33000"/>
                        </a:schemeClr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74915" tIns="37458" rIns="74915" bIns="37458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defTabSz="764196">
                          <a:defRPr/>
                        </a:pPr>
                        <a:endParaRPr lang="en-US" sz="2294" kern="0">
                          <a:solidFill>
                            <a:srgbClr val="353535"/>
                          </a:solidFill>
                          <a:latin typeface="Segoe UI Semibold" panose="020B0702040204020203" pitchFamily="34" charset="0"/>
                        </a:endParaRPr>
                      </a:p>
                    </p:txBody>
                  </p:sp>
                  <p:sp>
                    <p:nvSpPr>
                      <p:cNvPr id="280" name="Freeform 88">
                        <a:extLst>
                          <a:ext uri="{FF2B5EF4-FFF2-40B4-BE49-F238E27FC236}">
                            <a16:creationId xmlns:a16="http://schemas.microsoft.com/office/drawing/2014/main" xmlns="" id="{2B37EB06-9F15-4DFF-81DD-3BF16FE464A6}"/>
                          </a:ext>
                        </a:extLst>
                      </p:cNvPr>
                      <p:cNvSpPr>
                        <a:spLocks noEditPoints="1"/>
                      </p:cNvSpPr>
                      <p:nvPr/>
                    </p:nvSpPr>
                    <p:spPr bwMode="auto">
                      <a:xfrm>
                        <a:off x="8240074" y="3595137"/>
                        <a:ext cx="1702503" cy="211421"/>
                      </a:xfrm>
                      <a:custGeom>
                        <a:avLst/>
                        <a:gdLst>
                          <a:gd name="T0" fmla="*/ 0 w 526"/>
                          <a:gd name="T1" fmla="*/ 57 h 65"/>
                          <a:gd name="T2" fmla="*/ 41 w 526"/>
                          <a:gd name="T3" fmla="*/ 57 h 65"/>
                          <a:gd name="T4" fmla="*/ 7 w 526"/>
                          <a:gd name="T5" fmla="*/ 0 h 65"/>
                          <a:gd name="T6" fmla="*/ 33 w 526"/>
                          <a:gd name="T7" fmla="*/ 57 h 65"/>
                          <a:gd name="T8" fmla="*/ 68 w 526"/>
                          <a:gd name="T9" fmla="*/ 0 h 65"/>
                          <a:gd name="T10" fmla="*/ 68 w 526"/>
                          <a:gd name="T11" fmla="*/ 65 h 65"/>
                          <a:gd name="T12" fmla="*/ 101 w 526"/>
                          <a:gd name="T13" fmla="*/ 9 h 65"/>
                          <a:gd name="T14" fmla="*/ 68 w 526"/>
                          <a:gd name="T15" fmla="*/ 9 h 65"/>
                          <a:gd name="T16" fmla="*/ 68 w 526"/>
                          <a:gd name="T17" fmla="*/ 57 h 65"/>
                          <a:gd name="T18" fmla="*/ 145 w 526"/>
                          <a:gd name="T19" fmla="*/ 0 h 65"/>
                          <a:gd name="T20" fmla="*/ 125 w 526"/>
                          <a:gd name="T21" fmla="*/ 9 h 65"/>
                          <a:gd name="T22" fmla="*/ 125 w 526"/>
                          <a:gd name="T23" fmla="*/ 57 h 65"/>
                          <a:gd name="T24" fmla="*/ 158 w 526"/>
                          <a:gd name="T25" fmla="*/ 65 h 65"/>
                          <a:gd name="T26" fmla="*/ 158 w 526"/>
                          <a:gd name="T27" fmla="*/ 36 h 65"/>
                          <a:gd name="T28" fmla="*/ 145 w 526"/>
                          <a:gd name="T29" fmla="*/ 57 h 65"/>
                          <a:gd name="T30" fmla="*/ 181 w 526"/>
                          <a:gd name="T31" fmla="*/ 57 h 65"/>
                          <a:gd name="T32" fmla="*/ 223 w 526"/>
                          <a:gd name="T33" fmla="*/ 57 h 65"/>
                          <a:gd name="T34" fmla="*/ 190 w 526"/>
                          <a:gd name="T35" fmla="*/ 0 h 65"/>
                          <a:gd name="T36" fmla="*/ 214 w 526"/>
                          <a:gd name="T37" fmla="*/ 57 h 65"/>
                          <a:gd name="T38" fmla="*/ 267 w 526"/>
                          <a:gd name="T39" fmla="*/ 57 h 65"/>
                          <a:gd name="T40" fmla="*/ 242 w 526"/>
                          <a:gd name="T41" fmla="*/ 5 h 65"/>
                          <a:gd name="T42" fmla="*/ 258 w 526"/>
                          <a:gd name="T43" fmla="*/ 57 h 65"/>
                          <a:gd name="T44" fmla="*/ 246 w 526"/>
                          <a:gd name="T45" fmla="*/ 65 h 65"/>
                          <a:gd name="T46" fmla="*/ 283 w 526"/>
                          <a:gd name="T47" fmla="*/ 40 h 65"/>
                          <a:gd name="T48" fmla="*/ 275 w 526"/>
                          <a:gd name="T49" fmla="*/ 57 h 65"/>
                          <a:gd name="T50" fmla="*/ 303 w 526"/>
                          <a:gd name="T51" fmla="*/ 9 h 65"/>
                          <a:gd name="T52" fmla="*/ 336 w 526"/>
                          <a:gd name="T53" fmla="*/ 65 h 65"/>
                          <a:gd name="T54" fmla="*/ 336 w 526"/>
                          <a:gd name="T55" fmla="*/ 0 h 65"/>
                          <a:gd name="T56" fmla="*/ 336 w 526"/>
                          <a:gd name="T57" fmla="*/ 9 h 65"/>
                          <a:gd name="T58" fmla="*/ 310 w 526"/>
                          <a:gd name="T59" fmla="*/ 9 h 65"/>
                          <a:gd name="T60" fmla="*/ 367 w 526"/>
                          <a:gd name="T61" fmla="*/ 0 h 65"/>
                          <a:gd name="T62" fmla="*/ 380 w 526"/>
                          <a:gd name="T63" fmla="*/ 9 h 65"/>
                          <a:gd name="T64" fmla="*/ 363 w 526"/>
                          <a:gd name="T65" fmla="*/ 61 h 65"/>
                          <a:gd name="T66" fmla="*/ 404 w 526"/>
                          <a:gd name="T67" fmla="*/ 61 h 65"/>
                          <a:gd name="T68" fmla="*/ 396 w 526"/>
                          <a:gd name="T69" fmla="*/ 40 h 65"/>
                          <a:gd name="T70" fmla="*/ 432 w 526"/>
                          <a:gd name="T71" fmla="*/ 0 h 65"/>
                          <a:gd name="T72" fmla="*/ 432 w 526"/>
                          <a:gd name="T73" fmla="*/ 65 h 65"/>
                          <a:gd name="T74" fmla="*/ 465 w 526"/>
                          <a:gd name="T75" fmla="*/ 9 h 65"/>
                          <a:gd name="T76" fmla="*/ 432 w 526"/>
                          <a:gd name="T77" fmla="*/ 9 h 65"/>
                          <a:gd name="T78" fmla="*/ 432 w 526"/>
                          <a:gd name="T79" fmla="*/ 57 h 65"/>
                          <a:gd name="T80" fmla="*/ 509 w 526"/>
                          <a:gd name="T81" fmla="*/ 0 h 65"/>
                          <a:gd name="T82" fmla="*/ 488 w 526"/>
                          <a:gd name="T83" fmla="*/ 9 h 65"/>
                          <a:gd name="T84" fmla="*/ 488 w 526"/>
                          <a:gd name="T85" fmla="*/ 57 h 65"/>
                          <a:gd name="T86" fmla="*/ 521 w 526"/>
                          <a:gd name="T87" fmla="*/ 65 h 65"/>
                          <a:gd name="T88" fmla="*/ 521 w 526"/>
                          <a:gd name="T89" fmla="*/ 36 h 65"/>
                          <a:gd name="T90" fmla="*/ 509 w 526"/>
                          <a:gd name="T91" fmla="*/ 57 h 65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  <a:cxn ang="0">
                            <a:pos x="T48" y="T49"/>
                          </a:cxn>
                          <a:cxn ang="0">
                            <a:pos x="T50" y="T51"/>
                          </a:cxn>
                          <a:cxn ang="0">
                            <a:pos x="T52" y="T53"/>
                          </a:cxn>
                          <a:cxn ang="0">
                            <a:pos x="T54" y="T55"/>
                          </a:cxn>
                          <a:cxn ang="0">
                            <a:pos x="T56" y="T57"/>
                          </a:cxn>
                          <a:cxn ang="0">
                            <a:pos x="T58" y="T59"/>
                          </a:cxn>
                          <a:cxn ang="0">
                            <a:pos x="T60" y="T61"/>
                          </a:cxn>
                          <a:cxn ang="0">
                            <a:pos x="T62" y="T63"/>
                          </a:cxn>
                          <a:cxn ang="0">
                            <a:pos x="T64" y="T65"/>
                          </a:cxn>
                          <a:cxn ang="0">
                            <a:pos x="T66" y="T67"/>
                          </a:cxn>
                          <a:cxn ang="0">
                            <a:pos x="T68" y="T69"/>
                          </a:cxn>
                          <a:cxn ang="0">
                            <a:pos x="T70" y="T71"/>
                          </a:cxn>
                          <a:cxn ang="0">
                            <a:pos x="T72" y="T73"/>
                          </a:cxn>
                          <a:cxn ang="0">
                            <a:pos x="T74" y="T75"/>
                          </a:cxn>
                          <a:cxn ang="0">
                            <a:pos x="T76" y="T77"/>
                          </a:cxn>
                          <a:cxn ang="0">
                            <a:pos x="T78" y="T79"/>
                          </a:cxn>
                          <a:cxn ang="0">
                            <a:pos x="T80" y="T81"/>
                          </a:cxn>
                          <a:cxn ang="0">
                            <a:pos x="T82" y="T83"/>
                          </a:cxn>
                          <a:cxn ang="0">
                            <a:pos x="T84" y="T85"/>
                          </a:cxn>
                          <a:cxn ang="0">
                            <a:pos x="T86" y="T87"/>
                          </a:cxn>
                          <a:cxn ang="0">
                            <a:pos x="T88" y="T89"/>
                          </a:cxn>
                          <a:cxn ang="0">
                            <a:pos x="T90" y="T91"/>
                          </a:cxn>
                        </a:cxnLst>
                        <a:rect l="0" t="0" r="r" b="b"/>
                        <a:pathLst>
                          <a:path w="526" h="65">
                            <a:moveTo>
                              <a:pt x="7" y="0"/>
                            </a:moveTo>
                            <a:cubicBezTo>
                              <a:pt x="3" y="0"/>
                              <a:pt x="0" y="4"/>
                              <a:pt x="0" y="9"/>
                            </a:cubicBezTo>
                            <a:cubicBezTo>
                              <a:pt x="0" y="57"/>
                              <a:pt x="0" y="57"/>
                              <a:pt x="0" y="57"/>
                            </a:cubicBezTo>
                            <a:cubicBezTo>
                              <a:pt x="0" y="62"/>
                              <a:pt x="3" y="65"/>
                              <a:pt x="7" y="65"/>
                            </a:cubicBezTo>
                            <a:cubicBezTo>
                              <a:pt x="33" y="65"/>
                              <a:pt x="33" y="65"/>
                              <a:pt x="33" y="65"/>
                            </a:cubicBezTo>
                            <a:cubicBezTo>
                              <a:pt x="37" y="65"/>
                              <a:pt x="41" y="62"/>
                              <a:pt x="41" y="57"/>
                            </a:cubicBezTo>
                            <a:cubicBezTo>
                              <a:pt x="41" y="9"/>
                              <a:pt x="41" y="9"/>
                              <a:pt x="41" y="9"/>
                            </a:cubicBezTo>
                            <a:cubicBezTo>
                              <a:pt x="41" y="4"/>
                              <a:pt x="37" y="0"/>
                              <a:pt x="33" y="0"/>
                            </a:cubicBezTo>
                            <a:lnTo>
                              <a:pt x="7" y="0"/>
                            </a:lnTo>
                            <a:close/>
                            <a:moveTo>
                              <a:pt x="7" y="9"/>
                            </a:moveTo>
                            <a:cubicBezTo>
                              <a:pt x="33" y="9"/>
                              <a:pt x="33" y="9"/>
                              <a:pt x="33" y="9"/>
                            </a:cubicBezTo>
                            <a:cubicBezTo>
                              <a:pt x="33" y="57"/>
                              <a:pt x="33" y="57"/>
                              <a:pt x="33" y="57"/>
                            </a:cubicBezTo>
                            <a:cubicBezTo>
                              <a:pt x="7" y="57"/>
                              <a:pt x="7" y="57"/>
                              <a:pt x="7" y="57"/>
                            </a:cubicBezTo>
                            <a:lnTo>
                              <a:pt x="7" y="9"/>
                            </a:lnTo>
                            <a:close/>
                            <a:moveTo>
                              <a:pt x="68" y="0"/>
                            </a:moveTo>
                            <a:cubicBezTo>
                              <a:pt x="64" y="0"/>
                              <a:pt x="60" y="4"/>
                              <a:pt x="60" y="9"/>
                            </a:cubicBezTo>
                            <a:cubicBezTo>
                              <a:pt x="60" y="57"/>
                              <a:pt x="60" y="57"/>
                              <a:pt x="60" y="57"/>
                            </a:cubicBezTo>
                            <a:cubicBezTo>
                              <a:pt x="60" y="62"/>
                              <a:pt x="64" y="65"/>
                              <a:pt x="68" y="65"/>
                            </a:cubicBezTo>
                            <a:cubicBezTo>
                              <a:pt x="93" y="65"/>
                              <a:pt x="93" y="65"/>
                              <a:pt x="93" y="65"/>
                            </a:cubicBezTo>
                            <a:cubicBezTo>
                              <a:pt x="98" y="65"/>
                              <a:pt x="101" y="62"/>
                              <a:pt x="101" y="57"/>
                            </a:cubicBezTo>
                            <a:cubicBezTo>
                              <a:pt x="101" y="9"/>
                              <a:pt x="101" y="9"/>
                              <a:pt x="101" y="9"/>
                            </a:cubicBezTo>
                            <a:cubicBezTo>
                              <a:pt x="101" y="4"/>
                              <a:pt x="98" y="0"/>
                              <a:pt x="93" y="0"/>
                            </a:cubicBezTo>
                            <a:lnTo>
                              <a:pt x="68" y="0"/>
                            </a:lnTo>
                            <a:close/>
                            <a:moveTo>
                              <a:pt x="68" y="9"/>
                            </a:moveTo>
                            <a:cubicBezTo>
                              <a:pt x="93" y="9"/>
                              <a:pt x="93" y="9"/>
                              <a:pt x="93" y="9"/>
                            </a:cubicBezTo>
                            <a:cubicBezTo>
                              <a:pt x="93" y="57"/>
                              <a:pt x="93" y="57"/>
                              <a:pt x="93" y="57"/>
                            </a:cubicBezTo>
                            <a:cubicBezTo>
                              <a:pt x="68" y="57"/>
                              <a:pt x="68" y="57"/>
                              <a:pt x="68" y="57"/>
                            </a:cubicBezTo>
                            <a:lnTo>
                              <a:pt x="68" y="9"/>
                            </a:lnTo>
                            <a:close/>
                            <a:moveTo>
                              <a:pt x="145" y="57"/>
                            </a:moveTo>
                            <a:cubicBezTo>
                              <a:pt x="145" y="0"/>
                              <a:pt x="145" y="0"/>
                              <a:pt x="145" y="0"/>
                            </a:cubicBezTo>
                            <a:cubicBezTo>
                              <a:pt x="125" y="0"/>
                              <a:pt x="125" y="0"/>
                              <a:pt x="125" y="0"/>
                            </a:cubicBezTo>
                            <a:cubicBezTo>
                              <a:pt x="123" y="0"/>
                              <a:pt x="120" y="1"/>
                              <a:pt x="120" y="5"/>
                            </a:cubicBezTo>
                            <a:cubicBezTo>
                              <a:pt x="120" y="7"/>
                              <a:pt x="123" y="9"/>
                              <a:pt x="125" y="9"/>
                            </a:cubicBezTo>
                            <a:cubicBezTo>
                              <a:pt x="137" y="9"/>
                              <a:pt x="137" y="9"/>
                              <a:pt x="137" y="9"/>
                            </a:cubicBezTo>
                            <a:cubicBezTo>
                              <a:pt x="137" y="57"/>
                              <a:pt x="137" y="57"/>
                              <a:pt x="137" y="57"/>
                            </a:cubicBezTo>
                            <a:cubicBezTo>
                              <a:pt x="125" y="57"/>
                              <a:pt x="125" y="57"/>
                              <a:pt x="125" y="57"/>
                            </a:cubicBezTo>
                            <a:cubicBezTo>
                              <a:pt x="123" y="57"/>
                              <a:pt x="120" y="58"/>
                              <a:pt x="120" y="61"/>
                            </a:cubicBezTo>
                            <a:cubicBezTo>
                              <a:pt x="120" y="64"/>
                              <a:pt x="123" y="65"/>
                              <a:pt x="125" y="65"/>
                            </a:cubicBezTo>
                            <a:cubicBezTo>
                              <a:pt x="158" y="65"/>
                              <a:pt x="158" y="65"/>
                              <a:pt x="158" y="65"/>
                            </a:cubicBezTo>
                            <a:cubicBezTo>
                              <a:pt x="160" y="65"/>
                              <a:pt x="162" y="64"/>
                              <a:pt x="162" y="61"/>
                            </a:cubicBezTo>
                            <a:cubicBezTo>
                              <a:pt x="162" y="40"/>
                              <a:pt x="162" y="40"/>
                              <a:pt x="162" y="40"/>
                            </a:cubicBezTo>
                            <a:cubicBezTo>
                              <a:pt x="162" y="38"/>
                              <a:pt x="161" y="36"/>
                              <a:pt x="158" y="36"/>
                            </a:cubicBezTo>
                            <a:cubicBezTo>
                              <a:pt x="155" y="36"/>
                              <a:pt x="154" y="38"/>
                              <a:pt x="154" y="40"/>
                            </a:cubicBezTo>
                            <a:cubicBezTo>
                              <a:pt x="154" y="57"/>
                              <a:pt x="154" y="57"/>
                              <a:pt x="154" y="57"/>
                            </a:cubicBezTo>
                            <a:lnTo>
                              <a:pt x="145" y="57"/>
                            </a:lnTo>
                            <a:close/>
                            <a:moveTo>
                              <a:pt x="190" y="0"/>
                            </a:moveTo>
                            <a:cubicBezTo>
                              <a:pt x="184" y="0"/>
                              <a:pt x="181" y="4"/>
                              <a:pt x="181" y="9"/>
                            </a:cubicBezTo>
                            <a:cubicBezTo>
                              <a:pt x="181" y="57"/>
                              <a:pt x="181" y="57"/>
                              <a:pt x="181" y="57"/>
                            </a:cubicBezTo>
                            <a:cubicBezTo>
                              <a:pt x="181" y="62"/>
                              <a:pt x="184" y="65"/>
                              <a:pt x="190" y="65"/>
                            </a:cubicBezTo>
                            <a:cubicBezTo>
                              <a:pt x="214" y="65"/>
                              <a:pt x="214" y="65"/>
                              <a:pt x="214" y="65"/>
                            </a:cubicBezTo>
                            <a:cubicBezTo>
                              <a:pt x="219" y="65"/>
                              <a:pt x="223" y="62"/>
                              <a:pt x="223" y="57"/>
                            </a:cubicBezTo>
                            <a:cubicBezTo>
                              <a:pt x="223" y="9"/>
                              <a:pt x="223" y="9"/>
                              <a:pt x="223" y="9"/>
                            </a:cubicBezTo>
                            <a:cubicBezTo>
                              <a:pt x="223" y="4"/>
                              <a:pt x="219" y="0"/>
                              <a:pt x="214" y="0"/>
                            </a:cubicBezTo>
                            <a:lnTo>
                              <a:pt x="190" y="0"/>
                            </a:lnTo>
                            <a:close/>
                            <a:moveTo>
                              <a:pt x="190" y="9"/>
                            </a:moveTo>
                            <a:cubicBezTo>
                              <a:pt x="214" y="9"/>
                              <a:pt x="214" y="9"/>
                              <a:pt x="214" y="9"/>
                            </a:cubicBezTo>
                            <a:cubicBezTo>
                              <a:pt x="214" y="57"/>
                              <a:pt x="214" y="57"/>
                              <a:pt x="214" y="57"/>
                            </a:cubicBezTo>
                            <a:cubicBezTo>
                              <a:pt x="190" y="57"/>
                              <a:pt x="190" y="57"/>
                              <a:pt x="190" y="57"/>
                            </a:cubicBezTo>
                            <a:lnTo>
                              <a:pt x="190" y="9"/>
                            </a:lnTo>
                            <a:close/>
                            <a:moveTo>
                              <a:pt x="267" y="57"/>
                            </a:moveTo>
                            <a:cubicBezTo>
                              <a:pt x="267" y="0"/>
                              <a:pt x="267" y="0"/>
                              <a:pt x="267" y="0"/>
                            </a:cubicBezTo>
                            <a:cubicBezTo>
                              <a:pt x="246" y="0"/>
                              <a:pt x="246" y="0"/>
                              <a:pt x="246" y="0"/>
                            </a:cubicBezTo>
                            <a:cubicBezTo>
                              <a:pt x="244" y="0"/>
                              <a:pt x="242" y="1"/>
                              <a:pt x="242" y="5"/>
                            </a:cubicBezTo>
                            <a:cubicBezTo>
                              <a:pt x="242" y="7"/>
                              <a:pt x="244" y="9"/>
                              <a:pt x="246" y="9"/>
                            </a:cubicBezTo>
                            <a:cubicBezTo>
                              <a:pt x="258" y="9"/>
                              <a:pt x="258" y="9"/>
                              <a:pt x="258" y="9"/>
                            </a:cubicBezTo>
                            <a:cubicBezTo>
                              <a:pt x="258" y="57"/>
                              <a:pt x="258" y="57"/>
                              <a:pt x="258" y="57"/>
                            </a:cubicBezTo>
                            <a:cubicBezTo>
                              <a:pt x="246" y="57"/>
                              <a:pt x="246" y="57"/>
                              <a:pt x="246" y="57"/>
                            </a:cubicBezTo>
                            <a:cubicBezTo>
                              <a:pt x="244" y="57"/>
                              <a:pt x="242" y="58"/>
                              <a:pt x="242" y="61"/>
                            </a:cubicBezTo>
                            <a:cubicBezTo>
                              <a:pt x="242" y="64"/>
                              <a:pt x="244" y="65"/>
                              <a:pt x="246" y="65"/>
                            </a:cubicBezTo>
                            <a:cubicBezTo>
                              <a:pt x="279" y="65"/>
                              <a:pt x="279" y="65"/>
                              <a:pt x="279" y="65"/>
                            </a:cubicBezTo>
                            <a:cubicBezTo>
                              <a:pt x="281" y="65"/>
                              <a:pt x="283" y="64"/>
                              <a:pt x="283" y="61"/>
                            </a:cubicBezTo>
                            <a:cubicBezTo>
                              <a:pt x="283" y="40"/>
                              <a:pt x="283" y="40"/>
                              <a:pt x="283" y="40"/>
                            </a:cubicBezTo>
                            <a:cubicBezTo>
                              <a:pt x="283" y="38"/>
                              <a:pt x="283" y="36"/>
                              <a:pt x="279" y="36"/>
                            </a:cubicBezTo>
                            <a:cubicBezTo>
                              <a:pt x="276" y="36"/>
                              <a:pt x="275" y="38"/>
                              <a:pt x="275" y="40"/>
                            </a:cubicBezTo>
                            <a:cubicBezTo>
                              <a:pt x="275" y="57"/>
                              <a:pt x="275" y="57"/>
                              <a:pt x="275" y="57"/>
                            </a:cubicBezTo>
                            <a:lnTo>
                              <a:pt x="267" y="57"/>
                            </a:lnTo>
                            <a:close/>
                            <a:moveTo>
                              <a:pt x="310" y="0"/>
                            </a:moveTo>
                            <a:cubicBezTo>
                              <a:pt x="306" y="0"/>
                              <a:pt x="303" y="4"/>
                              <a:pt x="303" y="9"/>
                            </a:cubicBezTo>
                            <a:cubicBezTo>
                              <a:pt x="303" y="57"/>
                              <a:pt x="303" y="57"/>
                              <a:pt x="303" y="57"/>
                            </a:cubicBezTo>
                            <a:cubicBezTo>
                              <a:pt x="303" y="62"/>
                              <a:pt x="306" y="65"/>
                              <a:pt x="310" y="65"/>
                            </a:cubicBezTo>
                            <a:cubicBezTo>
                              <a:pt x="336" y="65"/>
                              <a:pt x="336" y="65"/>
                              <a:pt x="336" y="65"/>
                            </a:cubicBezTo>
                            <a:cubicBezTo>
                              <a:pt x="340" y="65"/>
                              <a:pt x="344" y="62"/>
                              <a:pt x="344" y="57"/>
                            </a:cubicBezTo>
                            <a:cubicBezTo>
                              <a:pt x="344" y="9"/>
                              <a:pt x="344" y="9"/>
                              <a:pt x="344" y="9"/>
                            </a:cubicBezTo>
                            <a:cubicBezTo>
                              <a:pt x="344" y="4"/>
                              <a:pt x="340" y="0"/>
                              <a:pt x="336" y="0"/>
                            </a:cubicBezTo>
                            <a:lnTo>
                              <a:pt x="310" y="0"/>
                            </a:lnTo>
                            <a:close/>
                            <a:moveTo>
                              <a:pt x="310" y="9"/>
                            </a:moveTo>
                            <a:cubicBezTo>
                              <a:pt x="336" y="9"/>
                              <a:pt x="336" y="9"/>
                              <a:pt x="336" y="9"/>
                            </a:cubicBezTo>
                            <a:cubicBezTo>
                              <a:pt x="336" y="57"/>
                              <a:pt x="336" y="57"/>
                              <a:pt x="336" y="57"/>
                            </a:cubicBezTo>
                            <a:cubicBezTo>
                              <a:pt x="310" y="57"/>
                              <a:pt x="310" y="57"/>
                              <a:pt x="310" y="57"/>
                            </a:cubicBezTo>
                            <a:lnTo>
                              <a:pt x="310" y="9"/>
                            </a:lnTo>
                            <a:close/>
                            <a:moveTo>
                              <a:pt x="388" y="57"/>
                            </a:moveTo>
                            <a:cubicBezTo>
                              <a:pt x="388" y="0"/>
                              <a:pt x="388" y="0"/>
                              <a:pt x="388" y="0"/>
                            </a:cubicBezTo>
                            <a:cubicBezTo>
                              <a:pt x="367" y="0"/>
                              <a:pt x="367" y="0"/>
                              <a:pt x="367" y="0"/>
                            </a:cubicBezTo>
                            <a:cubicBezTo>
                              <a:pt x="365" y="0"/>
                              <a:pt x="363" y="1"/>
                              <a:pt x="363" y="5"/>
                            </a:cubicBezTo>
                            <a:cubicBezTo>
                              <a:pt x="363" y="7"/>
                              <a:pt x="365" y="9"/>
                              <a:pt x="367" y="9"/>
                            </a:cubicBezTo>
                            <a:cubicBezTo>
                              <a:pt x="380" y="9"/>
                              <a:pt x="380" y="9"/>
                              <a:pt x="380" y="9"/>
                            </a:cubicBezTo>
                            <a:cubicBezTo>
                              <a:pt x="380" y="57"/>
                              <a:pt x="380" y="57"/>
                              <a:pt x="380" y="57"/>
                            </a:cubicBezTo>
                            <a:cubicBezTo>
                              <a:pt x="367" y="57"/>
                              <a:pt x="367" y="57"/>
                              <a:pt x="367" y="57"/>
                            </a:cubicBezTo>
                            <a:cubicBezTo>
                              <a:pt x="365" y="57"/>
                              <a:pt x="363" y="58"/>
                              <a:pt x="363" y="61"/>
                            </a:cubicBezTo>
                            <a:cubicBezTo>
                              <a:pt x="363" y="64"/>
                              <a:pt x="365" y="65"/>
                              <a:pt x="367" y="65"/>
                            </a:cubicBezTo>
                            <a:cubicBezTo>
                              <a:pt x="401" y="65"/>
                              <a:pt x="401" y="65"/>
                              <a:pt x="401" y="65"/>
                            </a:cubicBezTo>
                            <a:cubicBezTo>
                              <a:pt x="402" y="65"/>
                              <a:pt x="404" y="64"/>
                              <a:pt x="404" y="61"/>
                            </a:cubicBezTo>
                            <a:cubicBezTo>
                              <a:pt x="404" y="40"/>
                              <a:pt x="404" y="40"/>
                              <a:pt x="404" y="40"/>
                            </a:cubicBezTo>
                            <a:cubicBezTo>
                              <a:pt x="404" y="38"/>
                              <a:pt x="403" y="36"/>
                              <a:pt x="401" y="36"/>
                            </a:cubicBezTo>
                            <a:cubicBezTo>
                              <a:pt x="397" y="36"/>
                              <a:pt x="396" y="38"/>
                              <a:pt x="396" y="40"/>
                            </a:cubicBezTo>
                            <a:cubicBezTo>
                              <a:pt x="396" y="57"/>
                              <a:pt x="396" y="57"/>
                              <a:pt x="396" y="57"/>
                            </a:cubicBezTo>
                            <a:lnTo>
                              <a:pt x="388" y="57"/>
                            </a:lnTo>
                            <a:close/>
                            <a:moveTo>
                              <a:pt x="432" y="0"/>
                            </a:moveTo>
                            <a:cubicBezTo>
                              <a:pt x="428" y="0"/>
                              <a:pt x="423" y="4"/>
                              <a:pt x="423" y="9"/>
                            </a:cubicBezTo>
                            <a:cubicBezTo>
                              <a:pt x="423" y="57"/>
                              <a:pt x="423" y="57"/>
                              <a:pt x="423" y="57"/>
                            </a:cubicBezTo>
                            <a:cubicBezTo>
                              <a:pt x="423" y="62"/>
                              <a:pt x="427" y="65"/>
                              <a:pt x="432" y="65"/>
                            </a:cubicBezTo>
                            <a:cubicBezTo>
                              <a:pt x="457" y="65"/>
                              <a:pt x="457" y="65"/>
                              <a:pt x="457" y="65"/>
                            </a:cubicBezTo>
                            <a:cubicBezTo>
                              <a:pt x="461" y="65"/>
                              <a:pt x="465" y="62"/>
                              <a:pt x="465" y="57"/>
                            </a:cubicBezTo>
                            <a:cubicBezTo>
                              <a:pt x="465" y="9"/>
                              <a:pt x="465" y="9"/>
                              <a:pt x="465" y="9"/>
                            </a:cubicBezTo>
                            <a:cubicBezTo>
                              <a:pt x="465" y="4"/>
                              <a:pt x="461" y="0"/>
                              <a:pt x="457" y="0"/>
                            </a:cubicBezTo>
                            <a:lnTo>
                              <a:pt x="432" y="0"/>
                            </a:lnTo>
                            <a:close/>
                            <a:moveTo>
                              <a:pt x="432" y="9"/>
                            </a:moveTo>
                            <a:cubicBezTo>
                              <a:pt x="457" y="9"/>
                              <a:pt x="457" y="9"/>
                              <a:pt x="457" y="9"/>
                            </a:cubicBezTo>
                            <a:cubicBezTo>
                              <a:pt x="457" y="57"/>
                              <a:pt x="457" y="57"/>
                              <a:pt x="457" y="57"/>
                            </a:cubicBezTo>
                            <a:cubicBezTo>
                              <a:pt x="432" y="57"/>
                              <a:pt x="432" y="57"/>
                              <a:pt x="432" y="57"/>
                            </a:cubicBezTo>
                            <a:lnTo>
                              <a:pt x="432" y="9"/>
                            </a:lnTo>
                            <a:close/>
                            <a:moveTo>
                              <a:pt x="509" y="57"/>
                            </a:moveTo>
                            <a:cubicBezTo>
                              <a:pt x="509" y="0"/>
                              <a:pt x="509" y="0"/>
                              <a:pt x="509" y="0"/>
                            </a:cubicBezTo>
                            <a:cubicBezTo>
                              <a:pt x="488" y="0"/>
                              <a:pt x="488" y="0"/>
                              <a:pt x="488" y="0"/>
                            </a:cubicBezTo>
                            <a:cubicBezTo>
                              <a:pt x="486" y="0"/>
                              <a:pt x="484" y="1"/>
                              <a:pt x="484" y="5"/>
                            </a:cubicBezTo>
                            <a:cubicBezTo>
                              <a:pt x="484" y="7"/>
                              <a:pt x="486" y="9"/>
                              <a:pt x="488" y="9"/>
                            </a:cubicBezTo>
                            <a:cubicBezTo>
                              <a:pt x="500" y="9"/>
                              <a:pt x="500" y="9"/>
                              <a:pt x="500" y="9"/>
                            </a:cubicBezTo>
                            <a:cubicBezTo>
                              <a:pt x="500" y="57"/>
                              <a:pt x="500" y="57"/>
                              <a:pt x="500" y="57"/>
                            </a:cubicBezTo>
                            <a:cubicBezTo>
                              <a:pt x="488" y="57"/>
                              <a:pt x="488" y="57"/>
                              <a:pt x="488" y="57"/>
                            </a:cubicBezTo>
                            <a:cubicBezTo>
                              <a:pt x="486" y="57"/>
                              <a:pt x="484" y="58"/>
                              <a:pt x="484" y="61"/>
                            </a:cubicBezTo>
                            <a:cubicBezTo>
                              <a:pt x="484" y="64"/>
                              <a:pt x="486" y="65"/>
                              <a:pt x="488" y="65"/>
                            </a:cubicBezTo>
                            <a:cubicBezTo>
                              <a:pt x="521" y="65"/>
                              <a:pt x="521" y="65"/>
                              <a:pt x="521" y="65"/>
                            </a:cubicBezTo>
                            <a:cubicBezTo>
                              <a:pt x="524" y="65"/>
                              <a:pt x="526" y="64"/>
                              <a:pt x="526" y="61"/>
                            </a:cubicBezTo>
                            <a:cubicBezTo>
                              <a:pt x="526" y="40"/>
                              <a:pt x="526" y="40"/>
                              <a:pt x="526" y="40"/>
                            </a:cubicBezTo>
                            <a:cubicBezTo>
                              <a:pt x="526" y="38"/>
                              <a:pt x="525" y="36"/>
                              <a:pt x="521" y="36"/>
                            </a:cubicBezTo>
                            <a:cubicBezTo>
                              <a:pt x="519" y="36"/>
                              <a:pt x="517" y="38"/>
                              <a:pt x="517" y="40"/>
                            </a:cubicBezTo>
                            <a:cubicBezTo>
                              <a:pt x="517" y="57"/>
                              <a:pt x="517" y="57"/>
                              <a:pt x="517" y="57"/>
                            </a:cubicBezTo>
                            <a:lnTo>
                              <a:pt x="509" y="57"/>
                            </a:lnTo>
                            <a:close/>
                          </a:path>
                        </a:pathLst>
                      </a:custGeom>
                      <a:solidFill>
                        <a:schemeClr val="tx1">
                          <a:alpha val="33000"/>
                        </a:schemeClr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74915" tIns="37458" rIns="74915" bIns="37458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defTabSz="764196">
                          <a:defRPr/>
                        </a:pPr>
                        <a:endParaRPr lang="en-US" sz="2294" kern="0">
                          <a:solidFill>
                            <a:srgbClr val="353535"/>
                          </a:solidFill>
                          <a:latin typeface="Segoe UI Semibold" panose="020B0702040204020203" pitchFamily="34" charset="0"/>
                        </a:endParaRPr>
                      </a:p>
                    </p:txBody>
                  </p:sp>
                </p:grpSp>
                <p:grpSp>
                  <p:nvGrpSpPr>
                    <p:cNvPr id="1193" name="Group 1192">
                      <a:extLst>
                        <a:ext uri="{FF2B5EF4-FFF2-40B4-BE49-F238E27FC236}">
                          <a16:creationId xmlns:a16="http://schemas.microsoft.com/office/drawing/2014/main" xmlns="" id="{59949678-3036-4F8F-800E-10DFDF1839C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448489" y="3388029"/>
                      <a:ext cx="3494088" cy="211421"/>
                      <a:chOff x="6448489" y="3272441"/>
                      <a:chExt cx="3494088" cy="211421"/>
                    </a:xfrm>
                  </p:grpSpPr>
                  <p:sp>
                    <p:nvSpPr>
                      <p:cNvPr id="278" name="Freeform 89">
                        <a:extLst>
                          <a:ext uri="{FF2B5EF4-FFF2-40B4-BE49-F238E27FC236}">
                            <a16:creationId xmlns:a16="http://schemas.microsoft.com/office/drawing/2014/main" xmlns="" id="{F9D0DD7A-4965-4667-8A27-3CADD363230C}"/>
                          </a:ext>
                        </a:extLst>
                      </p:cNvPr>
                      <p:cNvSpPr>
                        <a:spLocks noEditPoints="1"/>
                      </p:cNvSpPr>
                      <p:nvPr/>
                    </p:nvSpPr>
                    <p:spPr bwMode="auto">
                      <a:xfrm>
                        <a:off x="6448489" y="3272441"/>
                        <a:ext cx="1702503" cy="211421"/>
                      </a:xfrm>
                      <a:custGeom>
                        <a:avLst/>
                        <a:gdLst>
                          <a:gd name="T0" fmla="*/ 4 w 526"/>
                          <a:gd name="T1" fmla="*/ 0 h 65"/>
                          <a:gd name="T2" fmla="*/ 16 w 526"/>
                          <a:gd name="T3" fmla="*/ 8 h 65"/>
                          <a:gd name="T4" fmla="*/ 0 w 526"/>
                          <a:gd name="T5" fmla="*/ 61 h 65"/>
                          <a:gd name="T6" fmla="*/ 41 w 526"/>
                          <a:gd name="T7" fmla="*/ 61 h 65"/>
                          <a:gd name="T8" fmla="*/ 33 w 526"/>
                          <a:gd name="T9" fmla="*/ 40 h 65"/>
                          <a:gd name="T10" fmla="*/ 68 w 526"/>
                          <a:gd name="T11" fmla="*/ 0 h 65"/>
                          <a:gd name="T12" fmla="*/ 68 w 526"/>
                          <a:gd name="T13" fmla="*/ 65 h 65"/>
                          <a:gd name="T14" fmla="*/ 101 w 526"/>
                          <a:gd name="T15" fmla="*/ 8 h 65"/>
                          <a:gd name="T16" fmla="*/ 68 w 526"/>
                          <a:gd name="T17" fmla="*/ 8 h 65"/>
                          <a:gd name="T18" fmla="*/ 68 w 526"/>
                          <a:gd name="T19" fmla="*/ 56 h 65"/>
                          <a:gd name="T20" fmla="*/ 145 w 526"/>
                          <a:gd name="T21" fmla="*/ 0 h 65"/>
                          <a:gd name="T22" fmla="*/ 125 w 526"/>
                          <a:gd name="T23" fmla="*/ 8 h 65"/>
                          <a:gd name="T24" fmla="*/ 125 w 526"/>
                          <a:gd name="T25" fmla="*/ 56 h 65"/>
                          <a:gd name="T26" fmla="*/ 158 w 526"/>
                          <a:gd name="T27" fmla="*/ 65 h 65"/>
                          <a:gd name="T28" fmla="*/ 158 w 526"/>
                          <a:gd name="T29" fmla="*/ 36 h 65"/>
                          <a:gd name="T30" fmla="*/ 145 w 526"/>
                          <a:gd name="T31" fmla="*/ 56 h 65"/>
                          <a:gd name="T32" fmla="*/ 181 w 526"/>
                          <a:gd name="T33" fmla="*/ 56 h 65"/>
                          <a:gd name="T34" fmla="*/ 223 w 526"/>
                          <a:gd name="T35" fmla="*/ 56 h 65"/>
                          <a:gd name="T36" fmla="*/ 190 w 526"/>
                          <a:gd name="T37" fmla="*/ 0 h 65"/>
                          <a:gd name="T38" fmla="*/ 214 w 526"/>
                          <a:gd name="T39" fmla="*/ 56 h 65"/>
                          <a:gd name="T40" fmla="*/ 267 w 526"/>
                          <a:gd name="T41" fmla="*/ 56 h 65"/>
                          <a:gd name="T42" fmla="*/ 242 w 526"/>
                          <a:gd name="T43" fmla="*/ 4 h 65"/>
                          <a:gd name="T44" fmla="*/ 258 w 526"/>
                          <a:gd name="T45" fmla="*/ 56 h 65"/>
                          <a:gd name="T46" fmla="*/ 246 w 526"/>
                          <a:gd name="T47" fmla="*/ 65 h 65"/>
                          <a:gd name="T48" fmla="*/ 283 w 526"/>
                          <a:gd name="T49" fmla="*/ 40 h 65"/>
                          <a:gd name="T50" fmla="*/ 275 w 526"/>
                          <a:gd name="T51" fmla="*/ 56 h 65"/>
                          <a:gd name="T52" fmla="*/ 303 w 526"/>
                          <a:gd name="T53" fmla="*/ 8 h 65"/>
                          <a:gd name="T54" fmla="*/ 336 w 526"/>
                          <a:gd name="T55" fmla="*/ 65 h 65"/>
                          <a:gd name="T56" fmla="*/ 336 w 526"/>
                          <a:gd name="T57" fmla="*/ 0 h 65"/>
                          <a:gd name="T58" fmla="*/ 336 w 526"/>
                          <a:gd name="T59" fmla="*/ 8 h 65"/>
                          <a:gd name="T60" fmla="*/ 310 w 526"/>
                          <a:gd name="T61" fmla="*/ 8 h 65"/>
                          <a:gd name="T62" fmla="*/ 367 w 526"/>
                          <a:gd name="T63" fmla="*/ 0 h 65"/>
                          <a:gd name="T64" fmla="*/ 380 w 526"/>
                          <a:gd name="T65" fmla="*/ 8 h 65"/>
                          <a:gd name="T66" fmla="*/ 363 w 526"/>
                          <a:gd name="T67" fmla="*/ 61 h 65"/>
                          <a:gd name="T68" fmla="*/ 404 w 526"/>
                          <a:gd name="T69" fmla="*/ 61 h 65"/>
                          <a:gd name="T70" fmla="*/ 396 w 526"/>
                          <a:gd name="T71" fmla="*/ 40 h 65"/>
                          <a:gd name="T72" fmla="*/ 432 w 526"/>
                          <a:gd name="T73" fmla="*/ 0 h 65"/>
                          <a:gd name="T74" fmla="*/ 432 w 526"/>
                          <a:gd name="T75" fmla="*/ 65 h 65"/>
                          <a:gd name="T76" fmla="*/ 465 w 526"/>
                          <a:gd name="T77" fmla="*/ 8 h 65"/>
                          <a:gd name="T78" fmla="*/ 432 w 526"/>
                          <a:gd name="T79" fmla="*/ 8 h 65"/>
                          <a:gd name="T80" fmla="*/ 432 w 526"/>
                          <a:gd name="T81" fmla="*/ 56 h 65"/>
                          <a:gd name="T82" fmla="*/ 509 w 526"/>
                          <a:gd name="T83" fmla="*/ 0 h 65"/>
                          <a:gd name="T84" fmla="*/ 488 w 526"/>
                          <a:gd name="T85" fmla="*/ 8 h 65"/>
                          <a:gd name="T86" fmla="*/ 488 w 526"/>
                          <a:gd name="T87" fmla="*/ 56 h 65"/>
                          <a:gd name="T88" fmla="*/ 521 w 526"/>
                          <a:gd name="T89" fmla="*/ 65 h 65"/>
                          <a:gd name="T90" fmla="*/ 521 w 526"/>
                          <a:gd name="T91" fmla="*/ 36 h 65"/>
                          <a:gd name="T92" fmla="*/ 509 w 526"/>
                          <a:gd name="T93" fmla="*/ 56 h 65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  <a:cxn ang="0">
                            <a:pos x="T48" y="T49"/>
                          </a:cxn>
                          <a:cxn ang="0">
                            <a:pos x="T50" y="T51"/>
                          </a:cxn>
                          <a:cxn ang="0">
                            <a:pos x="T52" y="T53"/>
                          </a:cxn>
                          <a:cxn ang="0">
                            <a:pos x="T54" y="T55"/>
                          </a:cxn>
                          <a:cxn ang="0">
                            <a:pos x="T56" y="T57"/>
                          </a:cxn>
                          <a:cxn ang="0">
                            <a:pos x="T58" y="T59"/>
                          </a:cxn>
                          <a:cxn ang="0">
                            <a:pos x="T60" y="T61"/>
                          </a:cxn>
                          <a:cxn ang="0">
                            <a:pos x="T62" y="T63"/>
                          </a:cxn>
                          <a:cxn ang="0">
                            <a:pos x="T64" y="T65"/>
                          </a:cxn>
                          <a:cxn ang="0">
                            <a:pos x="T66" y="T67"/>
                          </a:cxn>
                          <a:cxn ang="0">
                            <a:pos x="T68" y="T69"/>
                          </a:cxn>
                          <a:cxn ang="0">
                            <a:pos x="T70" y="T71"/>
                          </a:cxn>
                          <a:cxn ang="0">
                            <a:pos x="T72" y="T73"/>
                          </a:cxn>
                          <a:cxn ang="0">
                            <a:pos x="T74" y="T75"/>
                          </a:cxn>
                          <a:cxn ang="0">
                            <a:pos x="T76" y="T77"/>
                          </a:cxn>
                          <a:cxn ang="0">
                            <a:pos x="T78" y="T79"/>
                          </a:cxn>
                          <a:cxn ang="0">
                            <a:pos x="T80" y="T81"/>
                          </a:cxn>
                          <a:cxn ang="0">
                            <a:pos x="T82" y="T83"/>
                          </a:cxn>
                          <a:cxn ang="0">
                            <a:pos x="T84" y="T85"/>
                          </a:cxn>
                          <a:cxn ang="0">
                            <a:pos x="T86" y="T87"/>
                          </a:cxn>
                          <a:cxn ang="0">
                            <a:pos x="T88" y="T89"/>
                          </a:cxn>
                          <a:cxn ang="0">
                            <a:pos x="T90" y="T91"/>
                          </a:cxn>
                          <a:cxn ang="0">
                            <a:pos x="T92" y="T93"/>
                          </a:cxn>
                        </a:cxnLst>
                        <a:rect l="0" t="0" r="r" b="b"/>
                        <a:pathLst>
                          <a:path w="526" h="65">
                            <a:moveTo>
                              <a:pt x="25" y="56"/>
                            </a:moveTo>
                            <a:cubicBezTo>
                              <a:pt x="25" y="0"/>
                              <a:pt x="25" y="0"/>
                              <a:pt x="25" y="0"/>
                            </a:cubicBezTo>
                            <a:cubicBezTo>
                              <a:pt x="4" y="0"/>
                              <a:pt x="4" y="0"/>
                              <a:pt x="4" y="0"/>
                            </a:cubicBezTo>
                            <a:cubicBezTo>
                              <a:pt x="1" y="0"/>
                              <a:pt x="0" y="1"/>
                              <a:pt x="0" y="4"/>
                            </a:cubicBezTo>
                            <a:cubicBezTo>
                              <a:pt x="0" y="7"/>
                              <a:pt x="1" y="8"/>
                              <a:pt x="4" y="8"/>
                            </a:cubicBezTo>
                            <a:cubicBezTo>
                              <a:pt x="16" y="8"/>
                              <a:pt x="16" y="8"/>
                              <a:pt x="16" y="8"/>
                            </a:cubicBezTo>
                            <a:cubicBezTo>
                              <a:pt x="16" y="56"/>
                              <a:pt x="16" y="56"/>
                              <a:pt x="16" y="56"/>
                            </a:cubicBezTo>
                            <a:cubicBezTo>
                              <a:pt x="4" y="56"/>
                              <a:pt x="4" y="56"/>
                              <a:pt x="4" y="56"/>
                            </a:cubicBezTo>
                            <a:cubicBezTo>
                              <a:pt x="1" y="56"/>
                              <a:pt x="0" y="58"/>
                              <a:pt x="0" y="61"/>
                            </a:cubicBezTo>
                            <a:cubicBezTo>
                              <a:pt x="0" y="64"/>
                              <a:pt x="1" y="65"/>
                              <a:pt x="4" y="65"/>
                            </a:cubicBezTo>
                            <a:cubicBezTo>
                              <a:pt x="37" y="65"/>
                              <a:pt x="37" y="65"/>
                              <a:pt x="37" y="65"/>
                            </a:cubicBezTo>
                            <a:cubicBezTo>
                              <a:pt x="39" y="65"/>
                              <a:pt x="41" y="64"/>
                              <a:pt x="41" y="61"/>
                            </a:cubicBezTo>
                            <a:cubicBezTo>
                              <a:pt x="41" y="40"/>
                              <a:pt x="41" y="40"/>
                              <a:pt x="41" y="40"/>
                            </a:cubicBezTo>
                            <a:cubicBezTo>
                              <a:pt x="41" y="37"/>
                              <a:pt x="40" y="36"/>
                              <a:pt x="37" y="36"/>
                            </a:cubicBezTo>
                            <a:cubicBezTo>
                              <a:pt x="33" y="36"/>
                              <a:pt x="33" y="37"/>
                              <a:pt x="33" y="40"/>
                            </a:cubicBezTo>
                            <a:cubicBezTo>
                              <a:pt x="33" y="56"/>
                              <a:pt x="33" y="56"/>
                              <a:pt x="33" y="56"/>
                            </a:cubicBezTo>
                            <a:lnTo>
                              <a:pt x="25" y="56"/>
                            </a:lnTo>
                            <a:close/>
                            <a:moveTo>
                              <a:pt x="68" y="0"/>
                            </a:moveTo>
                            <a:cubicBezTo>
                              <a:pt x="64" y="0"/>
                              <a:pt x="60" y="4"/>
                              <a:pt x="60" y="8"/>
                            </a:cubicBezTo>
                            <a:cubicBezTo>
                              <a:pt x="60" y="56"/>
                              <a:pt x="60" y="56"/>
                              <a:pt x="60" y="56"/>
                            </a:cubicBezTo>
                            <a:cubicBezTo>
                              <a:pt x="60" y="61"/>
                              <a:pt x="64" y="65"/>
                              <a:pt x="68" y="65"/>
                            </a:cubicBezTo>
                            <a:cubicBezTo>
                              <a:pt x="93" y="65"/>
                              <a:pt x="93" y="65"/>
                              <a:pt x="93" y="65"/>
                            </a:cubicBezTo>
                            <a:cubicBezTo>
                              <a:pt x="98" y="65"/>
                              <a:pt x="101" y="61"/>
                              <a:pt x="101" y="56"/>
                            </a:cubicBezTo>
                            <a:cubicBezTo>
                              <a:pt x="101" y="8"/>
                              <a:pt x="101" y="8"/>
                              <a:pt x="101" y="8"/>
                            </a:cubicBezTo>
                            <a:cubicBezTo>
                              <a:pt x="101" y="4"/>
                              <a:pt x="98" y="0"/>
                              <a:pt x="93" y="0"/>
                            </a:cubicBezTo>
                            <a:lnTo>
                              <a:pt x="68" y="0"/>
                            </a:lnTo>
                            <a:close/>
                            <a:moveTo>
                              <a:pt x="68" y="8"/>
                            </a:moveTo>
                            <a:cubicBezTo>
                              <a:pt x="93" y="8"/>
                              <a:pt x="93" y="8"/>
                              <a:pt x="93" y="8"/>
                            </a:cubicBezTo>
                            <a:cubicBezTo>
                              <a:pt x="93" y="56"/>
                              <a:pt x="93" y="56"/>
                              <a:pt x="93" y="56"/>
                            </a:cubicBezTo>
                            <a:cubicBezTo>
                              <a:pt x="68" y="56"/>
                              <a:pt x="68" y="56"/>
                              <a:pt x="68" y="56"/>
                            </a:cubicBezTo>
                            <a:lnTo>
                              <a:pt x="68" y="8"/>
                            </a:lnTo>
                            <a:close/>
                            <a:moveTo>
                              <a:pt x="145" y="56"/>
                            </a:moveTo>
                            <a:cubicBezTo>
                              <a:pt x="145" y="0"/>
                              <a:pt x="145" y="0"/>
                              <a:pt x="145" y="0"/>
                            </a:cubicBezTo>
                            <a:cubicBezTo>
                              <a:pt x="125" y="0"/>
                              <a:pt x="125" y="0"/>
                              <a:pt x="125" y="0"/>
                            </a:cubicBezTo>
                            <a:cubicBezTo>
                              <a:pt x="123" y="0"/>
                              <a:pt x="120" y="1"/>
                              <a:pt x="120" y="4"/>
                            </a:cubicBezTo>
                            <a:cubicBezTo>
                              <a:pt x="120" y="7"/>
                              <a:pt x="123" y="8"/>
                              <a:pt x="125" y="8"/>
                            </a:cubicBezTo>
                            <a:cubicBezTo>
                              <a:pt x="137" y="8"/>
                              <a:pt x="137" y="8"/>
                              <a:pt x="137" y="8"/>
                            </a:cubicBezTo>
                            <a:cubicBezTo>
                              <a:pt x="137" y="56"/>
                              <a:pt x="137" y="56"/>
                              <a:pt x="137" y="56"/>
                            </a:cubicBezTo>
                            <a:cubicBezTo>
                              <a:pt x="125" y="56"/>
                              <a:pt x="125" y="56"/>
                              <a:pt x="125" y="56"/>
                            </a:cubicBezTo>
                            <a:cubicBezTo>
                              <a:pt x="123" y="56"/>
                              <a:pt x="120" y="58"/>
                              <a:pt x="120" y="61"/>
                            </a:cubicBezTo>
                            <a:cubicBezTo>
                              <a:pt x="120" y="64"/>
                              <a:pt x="123" y="65"/>
                              <a:pt x="125" y="65"/>
                            </a:cubicBezTo>
                            <a:cubicBezTo>
                              <a:pt x="158" y="65"/>
                              <a:pt x="158" y="65"/>
                              <a:pt x="158" y="65"/>
                            </a:cubicBezTo>
                            <a:cubicBezTo>
                              <a:pt x="160" y="65"/>
                              <a:pt x="162" y="64"/>
                              <a:pt x="162" y="61"/>
                            </a:cubicBezTo>
                            <a:cubicBezTo>
                              <a:pt x="162" y="40"/>
                              <a:pt x="162" y="40"/>
                              <a:pt x="162" y="40"/>
                            </a:cubicBezTo>
                            <a:cubicBezTo>
                              <a:pt x="162" y="37"/>
                              <a:pt x="161" y="36"/>
                              <a:pt x="158" y="36"/>
                            </a:cubicBezTo>
                            <a:cubicBezTo>
                              <a:pt x="155" y="36"/>
                              <a:pt x="154" y="37"/>
                              <a:pt x="154" y="40"/>
                            </a:cubicBezTo>
                            <a:cubicBezTo>
                              <a:pt x="154" y="56"/>
                              <a:pt x="154" y="56"/>
                              <a:pt x="154" y="56"/>
                            </a:cubicBezTo>
                            <a:lnTo>
                              <a:pt x="145" y="56"/>
                            </a:lnTo>
                            <a:close/>
                            <a:moveTo>
                              <a:pt x="190" y="0"/>
                            </a:moveTo>
                            <a:cubicBezTo>
                              <a:pt x="184" y="0"/>
                              <a:pt x="181" y="4"/>
                              <a:pt x="181" y="8"/>
                            </a:cubicBezTo>
                            <a:cubicBezTo>
                              <a:pt x="181" y="56"/>
                              <a:pt x="181" y="56"/>
                              <a:pt x="181" y="56"/>
                            </a:cubicBezTo>
                            <a:cubicBezTo>
                              <a:pt x="181" y="61"/>
                              <a:pt x="184" y="65"/>
                              <a:pt x="190" y="65"/>
                            </a:cubicBezTo>
                            <a:cubicBezTo>
                              <a:pt x="214" y="65"/>
                              <a:pt x="214" y="65"/>
                              <a:pt x="214" y="65"/>
                            </a:cubicBezTo>
                            <a:cubicBezTo>
                              <a:pt x="219" y="65"/>
                              <a:pt x="223" y="61"/>
                              <a:pt x="223" y="56"/>
                            </a:cubicBezTo>
                            <a:cubicBezTo>
                              <a:pt x="223" y="8"/>
                              <a:pt x="223" y="8"/>
                              <a:pt x="223" y="8"/>
                            </a:cubicBezTo>
                            <a:cubicBezTo>
                              <a:pt x="223" y="4"/>
                              <a:pt x="219" y="0"/>
                              <a:pt x="214" y="0"/>
                            </a:cubicBezTo>
                            <a:lnTo>
                              <a:pt x="190" y="0"/>
                            </a:lnTo>
                            <a:close/>
                            <a:moveTo>
                              <a:pt x="190" y="8"/>
                            </a:moveTo>
                            <a:cubicBezTo>
                              <a:pt x="214" y="8"/>
                              <a:pt x="214" y="8"/>
                              <a:pt x="214" y="8"/>
                            </a:cubicBezTo>
                            <a:cubicBezTo>
                              <a:pt x="214" y="56"/>
                              <a:pt x="214" y="56"/>
                              <a:pt x="214" y="56"/>
                            </a:cubicBezTo>
                            <a:cubicBezTo>
                              <a:pt x="190" y="56"/>
                              <a:pt x="190" y="56"/>
                              <a:pt x="190" y="56"/>
                            </a:cubicBezTo>
                            <a:lnTo>
                              <a:pt x="190" y="8"/>
                            </a:lnTo>
                            <a:close/>
                            <a:moveTo>
                              <a:pt x="267" y="56"/>
                            </a:moveTo>
                            <a:cubicBezTo>
                              <a:pt x="267" y="0"/>
                              <a:pt x="267" y="0"/>
                              <a:pt x="267" y="0"/>
                            </a:cubicBezTo>
                            <a:cubicBezTo>
                              <a:pt x="246" y="0"/>
                              <a:pt x="246" y="0"/>
                              <a:pt x="246" y="0"/>
                            </a:cubicBezTo>
                            <a:cubicBezTo>
                              <a:pt x="244" y="0"/>
                              <a:pt x="242" y="1"/>
                              <a:pt x="242" y="4"/>
                            </a:cubicBezTo>
                            <a:cubicBezTo>
                              <a:pt x="242" y="7"/>
                              <a:pt x="244" y="8"/>
                              <a:pt x="246" y="8"/>
                            </a:cubicBezTo>
                            <a:cubicBezTo>
                              <a:pt x="258" y="8"/>
                              <a:pt x="258" y="8"/>
                              <a:pt x="258" y="8"/>
                            </a:cubicBezTo>
                            <a:cubicBezTo>
                              <a:pt x="258" y="56"/>
                              <a:pt x="258" y="56"/>
                              <a:pt x="258" y="56"/>
                            </a:cubicBezTo>
                            <a:cubicBezTo>
                              <a:pt x="246" y="56"/>
                              <a:pt x="246" y="56"/>
                              <a:pt x="246" y="56"/>
                            </a:cubicBezTo>
                            <a:cubicBezTo>
                              <a:pt x="244" y="56"/>
                              <a:pt x="242" y="58"/>
                              <a:pt x="242" y="61"/>
                            </a:cubicBezTo>
                            <a:cubicBezTo>
                              <a:pt x="242" y="64"/>
                              <a:pt x="244" y="65"/>
                              <a:pt x="246" y="65"/>
                            </a:cubicBezTo>
                            <a:cubicBezTo>
                              <a:pt x="279" y="65"/>
                              <a:pt x="279" y="65"/>
                              <a:pt x="279" y="65"/>
                            </a:cubicBezTo>
                            <a:cubicBezTo>
                              <a:pt x="281" y="65"/>
                              <a:pt x="283" y="64"/>
                              <a:pt x="283" y="61"/>
                            </a:cubicBezTo>
                            <a:cubicBezTo>
                              <a:pt x="283" y="40"/>
                              <a:pt x="283" y="40"/>
                              <a:pt x="283" y="40"/>
                            </a:cubicBezTo>
                            <a:cubicBezTo>
                              <a:pt x="283" y="37"/>
                              <a:pt x="283" y="36"/>
                              <a:pt x="279" y="36"/>
                            </a:cubicBezTo>
                            <a:cubicBezTo>
                              <a:pt x="276" y="36"/>
                              <a:pt x="275" y="37"/>
                              <a:pt x="275" y="40"/>
                            </a:cubicBezTo>
                            <a:cubicBezTo>
                              <a:pt x="275" y="56"/>
                              <a:pt x="275" y="56"/>
                              <a:pt x="275" y="56"/>
                            </a:cubicBezTo>
                            <a:lnTo>
                              <a:pt x="267" y="56"/>
                            </a:lnTo>
                            <a:close/>
                            <a:moveTo>
                              <a:pt x="310" y="0"/>
                            </a:moveTo>
                            <a:cubicBezTo>
                              <a:pt x="306" y="0"/>
                              <a:pt x="303" y="4"/>
                              <a:pt x="303" y="8"/>
                            </a:cubicBezTo>
                            <a:cubicBezTo>
                              <a:pt x="303" y="56"/>
                              <a:pt x="303" y="56"/>
                              <a:pt x="303" y="56"/>
                            </a:cubicBezTo>
                            <a:cubicBezTo>
                              <a:pt x="303" y="61"/>
                              <a:pt x="306" y="65"/>
                              <a:pt x="310" y="65"/>
                            </a:cubicBezTo>
                            <a:cubicBezTo>
                              <a:pt x="336" y="65"/>
                              <a:pt x="336" y="65"/>
                              <a:pt x="336" y="65"/>
                            </a:cubicBezTo>
                            <a:cubicBezTo>
                              <a:pt x="340" y="65"/>
                              <a:pt x="344" y="61"/>
                              <a:pt x="344" y="56"/>
                            </a:cubicBezTo>
                            <a:cubicBezTo>
                              <a:pt x="344" y="8"/>
                              <a:pt x="344" y="8"/>
                              <a:pt x="344" y="8"/>
                            </a:cubicBezTo>
                            <a:cubicBezTo>
                              <a:pt x="344" y="4"/>
                              <a:pt x="340" y="0"/>
                              <a:pt x="336" y="0"/>
                            </a:cubicBezTo>
                            <a:lnTo>
                              <a:pt x="310" y="0"/>
                            </a:lnTo>
                            <a:close/>
                            <a:moveTo>
                              <a:pt x="310" y="8"/>
                            </a:moveTo>
                            <a:cubicBezTo>
                              <a:pt x="336" y="8"/>
                              <a:pt x="336" y="8"/>
                              <a:pt x="336" y="8"/>
                            </a:cubicBezTo>
                            <a:cubicBezTo>
                              <a:pt x="336" y="56"/>
                              <a:pt x="336" y="56"/>
                              <a:pt x="336" y="56"/>
                            </a:cubicBezTo>
                            <a:cubicBezTo>
                              <a:pt x="310" y="56"/>
                              <a:pt x="310" y="56"/>
                              <a:pt x="310" y="56"/>
                            </a:cubicBezTo>
                            <a:lnTo>
                              <a:pt x="310" y="8"/>
                            </a:lnTo>
                            <a:close/>
                            <a:moveTo>
                              <a:pt x="388" y="56"/>
                            </a:moveTo>
                            <a:cubicBezTo>
                              <a:pt x="388" y="0"/>
                              <a:pt x="388" y="0"/>
                              <a:pt x="388" y="0"/>
                            </a:cubicBezTo>
                            <a:cubicBezTo>
                              <a:pt x="367" y="0"/>
                              <a:pt x="367" y="0"/>
                              <a:pt x="367" y="0"/>
                            </a:cubicBezTo>
                            <a:cubicBezTo>
                              <a:pt x="365" y="0"/>
                              <a:pt x="363" y="1"/>
                              <a:pt x="363" y="4"/>
                            </a:cubicBezTo>
                            <a:cubicBezTo>
                              <a:pt x="363" y="7"/>
                              <a:pt x="365" y="8"/>
                              <a:pt x="367" y="8"/>
                            </a:cubicBezTo>
                            <a:cubicBezTo>
                              <a:pt x="380" y="8"/>
                              <a:pt x="380" y="8"/>
                              <a:pt x="380" y="8"/>
                            </a:cubicBezTo>
                            <a:cubicBezTo>
                              <a:pt x="380" y="56"/>
                              <a:pt x="380" y="56"/>
                              <a:pt x="380" y="56"/>
                            </a:cubicBezTo>
                            <a:cubicBezTo>
                              <a:pt x="367" y="56"/>
                              <a:pt x="367" y="56"/>
                              <a:pt x="367" y="56"/>
                            </a:cubicBezTo>
                            <a:cubicBezTo>
                              <a:pt x="365" y="56"/>
                              <a:pt x="363" y="58"/>
                              <a:pt x="363" y="61"/>
                            </a:cubicBezTo>
                            <a:cubicBezTo>
                              <a:pt x="363" y="64"/>
                              <a:pt x="365" y="65"/>
                              <a:pt x="367" y="65"/>
                            </a:cubicBezTo>
                            <a:cubicBezTo>
                              <a:pt x="401" y="65"/>
                              <a:pt x="401" y="65"/>
                              <a:pt x="401" y="65"/>
                            </a:cubicBezTo>
                            <a:cubicBezTo>
                              <a:pt x="402" y="65"/>
                              <a:pt x="404" y="64"/>
                              <a:pt x="404" y="61"/>
                            </a:cubicBezTo>
                            <a:cubicBezTo>
                              <a:pt x="404" y="40"/>
                              <a:pt x="404" y="40"/>
                              <a:pt x="404" y="40"/>
                            </a:cubicBezTo>
                            <a:cubicBezTo>
                              <a:pt x="404" y="37"/>
                              <a:pt x="403" y="36"/>
                              <a:pt x="401" y="36"/>
                            </a:cubicBezTo>
                            <a:cubicBezTo>
                              <a:pt x="397" y="36"/>
                              <a:pt x="396" y="37"/>
                              <a:pt x="396" y="40"/>
                            </a:cubicBezTo>
                            <a:cubicBezTo>
                              <a:pt x="396" y="56"/>
                              <a:pt x="396" y="56"/>
                              <a:pt x="396" y="56"/>
                            </a:cubicBezTo>
                            <a:lnTo>
                              <a:pt x="388" y="56"/>
                            </a:lnTo>
                            <a:close/>
                            <a:moveTo>
                              <a:pt x="432" y="0"/>
                            </a:moveTo>
                            <a:cubicBezTo>
                              <a:pt x="428" y="0"/>
                              <a:pt x="423" y="4"/>
                              <a:pt x="423" y="8"/>
                            </a:cubicBezTo>
                            <a:cubicBezTo>
                              <a:pt x="423" y="56"/>
                              <a:pt x="423" y="56"/>
                              <a:pt x="423" y="56"/>
                            </a:cubicBezTo>
                            <a:cubicBezTo>
                              <a:pt x="423" y="61"/>
                              <a:pt x="427" y="65"/>
                              <a:pt x="432" y="65"/>
                            </a:cubicBezTo>
                            <a:cubicBezTo>
                              <a:pt x="457" y="65"/>
                              <a:pt x="457" y="65"/>
                              <a:pt x="457" y="65"/>
                            </a:cubicBezTo>
                            <a:cubicBezTo>
                              <a:pt x="461" y="65"/>
                              <a:pt x="465" y="61"/>
                              <a:pt x="465" y="56"/>
                            </a:cubicBezTo>
                            <a:cubicBezTo>
                              <a:pt x="465" y="8"/>
                              <a:pt x="465" y="8"/>
                              <a:pt x="465" y="8"/>
                            </a:cubicBezTo>
                            <a:cubicBezTo>
                              <a:pt x="465" y="4"/>
                              <a:pt x="461" y="0"/>
                              <a:pt x="457" y="0"/>
                            </a:cubicBezTo>
                            <a:lnTo>
                              <a:pt x="432" y="0"/>
                            </a:lnTo>
                            <a:close/>
                            <a:moveTo>
                              <a:pt x="432" y="8"/>
                            </a:moveTo>
                            <a:cubicBezTo>
                              <a:pt x="457" y="8"/>
                              <a:pt x="457" y="8"/>
                              <a:pt x="457" y="8"/>
                            </a:cubicBezTo>
                            <a:cubicBezTo>
                              <a:pt x="457" y="56"/>
                              <a:pt x="457" y="56"/>
                              <a:pt x="457" y="56"/>
                            </a:cubicBezTo>
                            <a:cubicBezTo>
                              <a:pt x="432" y="56"/>
                              <a:pt x="432" y="56"/>
                              <a:pt x="432" y="56"/>
                            </a:cubicBezTo>
                            <a:lnTo>
                              <a:pt x="432" y="8"/>
                            </a:lnTo>
                            <a:close/>
                            <a:moveTo>
                              <a:pt x="509" y="56"/>
                            </a:moveTo>
                            <a:cubicBezTo>
                              <a:pt x="509" y="0"/>
                              <a:pt x="509" y="0"/>
                              <a:pt x="509" y="0"/>
                            </a:cubicBezTo>
                            <a:cubicBezTo>
                              <a:pt x="488" y="0"/>
                              <a:pt x="488" y="0"/>
                              <a:pt x="488" y="0"/>
                            </a:cubicBezTo>
                            <a:cubicBezTo>
                              <a:pt x="486" y="0"/>
                              <a:pt x="484" y="1"/>
                              <a:pt x="484" y="4"/>
                            </a:cubicBezTo>
                            <a:cubicBezTo>
                              <a:pt x="484" y="7"/>
                              <a:pt x="486" y="8"/>
                              <a:pt x="488" y="8"/>
                            </a:cubicBezTo>
                            <a:cubicBezTo>
                              <a:pt x="500" y="8"/>
                              <a:pt x="500" y="8"/>
                              <a:pt x="500" y="8"/>
                            </a:cubicBezTo>
                            <a:cubicBezTo>
                              <a:pt x="500" y="56"/>
                              <a:pt x="500" y="56"/>
                              <a:pt x="500" y="56"/>
                            </a:cubicBezTo>
                            <a:cubicBezTo>
                              <a:pt x="488" y="56"/>
                              <a:pt x="488" y="56"/>
                              <a:pt x="488" y="56"/>
                            </a:cubicBezTo>
                            <a:cubicBezTo>
                              <a:pt x="486" y="56"/>
                              <a:pt x="484" y="58"/>
                              <a:pt x="484" y="61"/>
                            </a:cubicBezTo>
                            <a:cubicBezTo>
                              <a:pt x="484" y="64"/>
                              <a:pt x="486" y="65"/>
                              <a:pt x="488" y="65"/>
                            </a:cubicBezTo>
                            <a:cubicBezTo>
                              <a:pt x="521" y="65"/>
                              <a:pt x="521" y="65"/>
                              <a:pt x="521" y="65"/>
                            </a:cubicBezTo>
                            <a:cubicBezTo>
                              <a:pt x="524" y="65"/>
                              <a:pt x="526" y="64"/>
                              <a:pt x="526" y="61"/>
                            </a:cubicBezTo>
                            <a:cubicBezTo>
                              <a:pt x="526" y="40"/>
                              <a:pt x="526" y="40"/>
                              <a:pt x="526" y="40"/>
                            </a:cubicBezTo>
                            <a:cubicBezTo>
                              <a:pt x="526" y="37"/>
                              <a:pt x="525" y="36"/>
                              <a:pt x="521" y="36"/>
                            </a:cubicBezTo>
                            <a:cubicBezTo>
                              <a:pt x="519" y="36"/>
                              <a:pt x="517" y="37"/>
                              <a:pt x="517" y="40"/>
                            </a:cubicBezTo>
                            <a:cubicBezTo>
                              <a:pt x="517" y="56"/>
                              <a:pt x="517" y="56"/>
                              <a:pt x="517" y="56"/>
                            </a:cubicBezTo>
                            <a:lnTo>
                              <a:pt x="509" y="56"/>
                            </a:lnTo>
                            <a:close/>
                          </a:path>
                        </a:pathLst>
                      </a:custGeom>
                      <a:solidFill>
                        <a:schemeClr val="tx1">
                          <a:alpha val="33000"/>
                        </a:schemeClr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74915" tIns="37458" rIns="74915" bIns="37458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defTabSz="764196">
                          <a:defRPr/>
                        </a:pPr>
                        <a:endParaRPr lang="en-US" sz="2294" kern="0">
                          <a:solidFill>
                            <a:srgbClr val="353535"/>
                          </a:solidFill>
                          <a:latin typeface="Segoe UI Semibold" panose="020B0702040204020203" pitchFamily="34" charset="0"/>
                        </a:endParaRPr>
                      </a:p>
                    </p:txBody>
                  </p:sp>
                  <p:sp>
                    <p:nvSpPr>
                      <p:cNvPr id="281" name="Freeform 89">
                        <a:extLst>
                          <a:ext uri="{FF2B5EF4-FFF2-40B4-BE49-F238E27FC236}">
                            <a16:creationId xmlns:a16="http://schemas.microsoft.com/office/drawing/2014/main" xmlns="" id="{CE213499-D314-46F0-B81A-E01A5C894DC9}"/>
                          </a:ext>
                        </a:extLst>
                      </p:cNvPr>
                      <p:cNvSpPr>
                        <a:spLocks noEditPoints="1"/>
                      </p:cNvSpPr>
                      <p:nvPr/>
                    </p:nvSpPr>
                    <p:spPr bwMode="auto">
                      <a:xfrm>
                        <a:off x="8240074" y="3272441"/>
                        <a:ext cx="1702503" cy="211421"/>
                      </a:xfrm>
                      <a:custGeom>
                        <a:avLst/>
                        <a:gdLst>
                          <a:gd name="T0" fmla="*/ 4 w 526"/>
                          <a:gd name="T1" fmla="*/ 0 h 65"/>
                          <a:gd name="T2" fmla="*/ 16 w 526"/>
                          <a:gd name="T3" fmla="*/ 8 h 65"/>
                          <a:gd name="T4" fmla="*/ 0 w 526"/>
                          <a:gd name="T5" fmla="*/ 61 h 65"/>
                          <a:gd name="T6" fmla="*/ 41 w 526"/>
                          <a:gd name="T7" fmla="*/ 61 h 65"/>
                          <a:gd name="T8" fmla="*/ 33 w 526"/>
                          <a:gd name="T9" fmla="*/ 40 h 65"/>
                          <a:gd name="T10" fmla="*/ 68 w 526"/>
                          <a:gd name="T11" fmla="*/ 0 h 65"/>
                          <a:gd name="T12" fmla="*/ 68 w 526"/>
                          <a:gd name="T13" fmla="*/ 65 h 65"/>
                          <a:gd name="T14" fmla="*/ 101 w 526"/>
                          <a:gd name="T15" fmla="*/ 8 h 65"/>
                          <a:gd name="T16" fmla="*/ 68 w 526"/>
                          <a:gd name="T17" fmla="*/ 8 h 65"/>
                          <a:gd name="T18" fmla="*/ 68 w 526"/>
                          <a:gd name="T19" fmla="*/ 56 h 65"/>
                          <a:gd name="T20" fmla="*/ 145 w 526"/>
                          <a:gd name="T21" fmla="*/ 0 h 65"/>
                          <a:gd name="T22" fmla="*/ 125 w 526"/>
                          <a:gd name="T23" fmla="*/ 8 h 65"/>
                          <a:gd name="T24" fmla="*/ 125 w 526"/>
                          <a:gd name="T25" fmla="*/ 56 h 65"/>
                          <a:gd name="T26" fmla="*/ 158 w 526"/>
                          <a:gd name="T27" fmla="*/ 65 h 65"/>
                          <a:gd name="T28" fmla="*/ 158 w 526"/>
                          <a:gd name="T29" fmla="*/ 36 h 65"/>
                          <a:gd name="T30" fmla="*/ 145 w 526"/>
                          <a:gd name="T31" fmla="*/ 56 h 65"/>
                          <a:gd name="T32" fmla="*/ 181 w 526"/>
                          <a:gd name="T33" fmla="*/ 56 h 65"/>
                          <a:gd name="T34" fmla="*/ 223 w 526"/>
                          <a:gd name="T35" fmla="*/ 56 h 65"/>
                          <a:gd name="T36" fmla="*/ 190 w 526"/>
                          <a:gd name="T37" fmla="*/ 0 h 65"/>
                          <a:gd name="T38" fmla="*/ 214 w 526"/>
                          <a:gd name="T39" fmla="*/ 56 h 65"/>
                          <a:gd name="T40" fmla="*/ 267 w 526"/>
                          <a:gd name="T41" fmla="*/ 56 h 65"/>
                          <a:gd name="T42" fmla="*/ 242 w 526"/>
                          <a:gd name="T43" fmla="*/ 4 h 65"/>
                          <a:gd name="T44" fmla="*/ 258 w 526"/>
                          <a:gd name="T45" fmla="*/ 56 h 65"/>
                          <a:gd name="T46" fmla="*/ 246 w 526"/>
                          <a:gd name="T47" fmla="*/ 65 h 65"/>
                          <a:gd name="T48" fmla="*/ 283 w 526"/>
                          <a:gd name="T49" fmla="*/ 40 h 65"/>
                          <a:gd name="T50" fmla="*/ 275 w 526"/>
                          <a:gd name="T51" fmla="*/ 56 h 65"/>
                          <a:gd name="T52" fmla="*/ 303 w 526"/>
                          <a:gd name="T53" fmla="*/ 8 h 65"/>
                          <a:gd name="T54" fmla="*/ 336 w 526"/>
                          <a:gd name="T55" fmla="*/ 65 h 65"/>
                          <a:gd name="T56" fmla="*/ 336 w 526"/>
                          <a:gd name="T57" fmla="*/ 0 h 65"/>
                          <a:gd name="T58" fmla="*/ 336 w 526"/>
                          <a:gd name="T59" fmla="*/ 8 h 65"/>
                          <a:gd name="T60" fmla="*/ 310 w 526"/>
                          <a:gd name="T61" fmla="*/ 8 h 65"/>
                          <a:gd name="T62" fmla="*/ 367 w 526"/>
                          <a:gd name="T63" fmla="*/ 0 h 65"/>
                          <a:gd name="T64" fmla="*/ 380 w 526"/>
                          <a:gd name="T65" fmla="*/ 8 h 65"/>
                          <a:gd name="T66" fmla="*/ 363 w 526"/>
                          <a:gd name="T67" fmla="*/ 61 h 65"/>
                          <a:gd name="T68" fmla="*/ 404 w 526"/>
                          <a:gd name="T69" fmla="*/ 61 h 65"/>
                          <a:gd name="T70" fmla="*/ 396 w 526"/>
                          <a:gd name="T71" fmla="*/ 40 h 65"/>
                          <a:gd name="T72" fmla="*/ 432 w 526"/>
                          <a:gd name="T73" fmla="*/ 0 h 65"/>
                          <a:gd name="T74" fmla="*/ 432 w 526"/>
                          <a:gd name="T75" fmla="*/ 65 h 65"/>
                          <a:gd name="T76" fmla="*/ 465 w 526"/>
                          <a:gd name="T77" fmla="*/ 8 h 65"/>
                          <a:gd name="T78" fmla="*/ 432 w 526"/>
                          <a:gd name="T79" fmla="*/ 8 h 65"/>
                          <a:gd name="T80" fmla="*/ 432 w 526"/>
                          <a:gd name="T81" fmla="*/ 56 h 65"/>
                          <a:gd name="T82" fmla="*/ 509 w 526"/>
                          <a:gd name="T83" fmla="*/ 0 h 65"/>
                          <a:gd name="T84" fmla="*/ 488 w 526"/>
                          <a:gd name="T85" fmla="*/ 8 h 65"/>
                          <a:gd name="T86" fmla="*/ 488 w 526"/>
                          <a:gd name="T87" fmla="*/ 56 h 65"/>
                          <a:gd name="T88" fmla="*/ 521 w 526"/>
                          <a:gd name="T89" fmla="*/ 65 h 65"/>
                          <a:gd name="T90" fmla="*/ 521 w 526"/>
                          <a:gd name="T91" fmla="*/ 36 h 65"/>
                          <a:gd name="T92" fmla="*/ 509 w 526"/>
                          <a:gd name="T93" fmla="*/ 56 h 65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  <a:cxn ang="0">
                            <a:pos x="T48" y="T49"/>
                          </a:cxn>
                          <a:cxn ang="0">
                            <a:pos x="T50" y="T51"/>
                          </a:cxn>
                          <a:cxn ang="0">
                            <a:pos x="T52" y="T53"/>
                          </a:cxn>
                          <a:cxn ang="0">
                            <a:pos x="T54" y="T55"/>
                          </a:cxn>
                          <a:cxn ang="0">
                            <a:pos x="T56" y="T57"/>
                          </a:cxn>
                          <a:cxn ang="0">
                            <a:pos x="T58" y="T59"/>
                          </a:cxn>
                          <a:cxn ang="0">
                            <a:pos x="T60" y="T61"/>
                          </a:cxn>
                          <a:cxn ang="0">
                            <a:pos x="T62" y="T63"/>
                          </a:cxn>
                          <a:cxn ang="0">
                            <a:pos x="T64" y="T65"/>
                          </a:cxn>
                          <a:cxn ang="0">
                            <a:pos x="T66" y="T67"/>
                          </a:cxn>
                          <a:cxn ang="0">
                            <a:pos x="T68" y="T69"/>
                          </a:cxn>
                          <a:cxn ang="0">
                            <a:pos x="T70" y="T71"/>
                          </a:cxn>
                          <a:cxn ang="0">
                            <a:pos x="T72" y="T73"/>
                          </a:cxn>
                          <a:cxn ang="0">
                            <a:pos x="T74" y="T75"/>
                          </a:cxn>
                          <a:cxn ang="0">
                            <a:pos x="T76" y="T77"/>
                          </a:cxn>
                          <a:cxn ang="0">
                            <a:pos x="T78" y="T79"/>
                          </a:cxn>
                          <a:cxn ang="0">
                            <a:pos x="T80" y="T81"/>
                          </a:cxn>
                          <a:cxn ang="0">
                            <a:pos x="T82" y="T83"/>
                          </a:cxn>
                          <a:cxn ang="0">
                            <a:pos x="T84" y="T85"/>
                          </a:cxn>
                          <a:cxn ang="0">
                            <a:pos x="T86" y="T87"/>
                          </a:cxn>
                          <a:cxn ang="0">
                            <a:pos x="T88" y="T89"/>
                          </a:cxn>
                          <a:cxn ang="0">
                            <a:pos x="T90" y="T91"/>
                          </a:cxn>
                          <a:cxn ang="0">
                            <a:pos x="T92" y="T93"/>
                          </a:cxn>
                        </a:cxnLst>
                        <a:rect l="0" t="0" r="r" b="b"/>
                        <a:pathLst>
                          <a:path w="526" h="65">
                            <a:moveTo>
                              <a:pt x="25" y="56"/>
                            </a:moveTo>
                            <a:cubicBezTo>
                              <a:pt x="25" y="0"/>
                              <a:pt x="25" y="0"/>
                              <a:pt x="25" y="0"/>
                            </a:cubicBezTo>
                            <a:cubicBezTo>
                              <a:pt x="4" y="0"/>
                              <a:pt x="4" y="0"/>
                              <a:pt x="4" y="0"/>
                            </a:cubicBezTo>
                            <a:cubicBezTo>
                              <a:pt x="1" y="0"/>
                              <a:pt x="0" y="1"/>
                              <a:pt x="0" y="4"/>
                            </a:cubicBezTo>
                            <a:cubicBezTo>
                              <a:pt x="0" y="7"/>
                              <a:pt x="1" y="8"/>
                              <a:pt x="4" y="8"/>
                            </a:cubicBezTo>
                            <a:cubicBezTo>
                              <a:pt x="16" y="8"/>
                              <a:pt x="16" y="8"/>
                              <a:pt x="16" y="8"/>
                            </a:cubicBezTo>
                            <a:cubicBezTo>
                              <a:pt x="16" y="56"/>
                              <a:pt x="16" y="56"/>
                              <a:pt x="16" y="56"/>
                            </a:cubicBezTo>
                            <a:cubicBezTo>
                              <a:pt x="4" y="56"/>
                              <a:pt x="4" y="56"/>
                              <a:pt x="4" y="56"/>
                            </a:cubicBezTo>
                            <a:cubicBezTo>
                              <a:pt x="1" y="56"/>
                              <a:pt x="0" y="58"/>
                              <a:pt x="0" y="61"/>
                            </a:cubicBezTo>
                            <a:cubicBezTo>
                              <a:pt x="0" y="64"/>
                              <a:pt x="1" y="65"/>
                              <a:pt x="4" y="65"/>
                            </a:cubicBezTo>
                            <a:cubicBezTo>
                              <a:pt x="37" y="65"/>
                              <a:pt x="37" y="65"/>
                              <a:pt x="37" y="65"/>
                            </a:cubicBezTo>
                            <a:cubicBezTo>
                              <a:pt x="39" y="65"/>
                              <a:pt x="41" y="64"/>
                              <a:pt x="41" y="61"/>
                            </a:cubicBezTo>
                            <a:cubicBezTo>
                              <a:pt x="41" y="40"/>
                              <a:pt x="41" y="40"/>
                              <a:pt x="41" y="40"/>
                            </a:cubicBezTo>
                            <a:cubicBezTo>
                              <a:pt x="41" y="37"/>
                              <a:pt x="40" y="36"/>
                              <a:pt x="37" y="36"/>
                            </a:cubicBezTo>
                            <a:cubicBezTo>
                              <a:pt x="33" y="36"/>
                              <a:pt x="33" y="37"/>
                              <a:pt x="33" y="40"/>
                            </a:cubicBezTo>
                            <a:cubicBezTo>
                              <a:pt x="33" y="56"/>
                              <a:pt x="33" y="56"/>
                              <a:pt x="33" y="56"/>
                            </a:cubicBezTo>
                            <a:lnTo>
                              <a:pt x="25" y="56"/>
                            </a:lnTo>
                            <a:close/>
                            <a:moveTo>
                              <a:pt x="68" y="0"/>
                            </a:moveTo>
                            <a:cubicBezTo>
                              <a:pt x="64" y="0"/>
                              <a:pt x="60" y="4"/>
                              <a:pt x="60" y="8"/>
                            </a:cubicBezTo>
                            <a:cubicBezTo>
                              <a:pt x="60" y="56"/>
                              <a:pt x="60" y="56"/>
                              <a:pt x="60" y="56"/>
                            </a:cubicBezTo>
                            <a:cubicBezTo>
                              <a:pt x="60" y="61"/>
                              <a:pt x="64" y="65"/>
                              <a:pt x="68" y="65"/>
                            </a:cubicBezTo>
                            <a:cubicBezTo>
                              <a:pt x="93" y="65"/>
                              <a:pt x="93" y="65"/>
                              <a:pt x="93" y="65"/>
                            </a:cubicBezTo>
                            <a:cubicBezTo>
                              <a:pt x="98" y="65"/>
                              <a:pt x="101" y="61"/>
                              <a:pt x="101" y="56"/>
                            </a:cubicBezTo>
                            <a:cubicBezTo>
                              <a:pt x="101" y="8"/>
                              <a:pt x="101" y="8"/>
                              <a:pt x="101" y="8"/>
                            </a:cubicBezTo>
                            <a:cubicBezTo>
                              <a:pt x="101" y="4"/>
                              <a:pt x="98" y="0"/>
                              <a:pt x="93" y="0"/>
                            </a:cubicBezTo>
                            <a:lnTo>
                              <a:pt x="68" y="0"/>
                            </a:lnTo>
                            <a:close/>
                            <a:moveTo>
                              <a:pt x="68" y="8"/>
                            </a:moveTo>
                            <a:cubicBezTo>
                              <a:pt x="93" y="8"/>
                              <a:pt x="93" y="8"/>
                              <a:pt x="93" y="8"/>
                            </a:cubicBezTo>
                            <a:cubicBezTo>
                              <a:pt x="93" y="56"/>
                              <a:pt x="93" y="56"/>
                              <a:pt x="93" y="56"/>
                            </a:cubicBezTo>
                            <a:cubicBezTo>
                              <a:pt x="68" y="56"/>
                              <a:pt x="68" y="56"/>
                              <a:pt x="68" y="56"/>
                            </a:cubicBezTo>
                            <a:lnTo>
                              <a:pt x="68" y="8"/>
                            </a:lnTo>
                            <a:close/>
                            <a:moveTo>
                              <a:pt x="145" y="56"/>
                            </a:moveTo>
                            <a:cubicBezTo>
                              <a:pt x="145" y="0"/>
                              <a:pt x="145" y="0"/>
                              <a:pt x="145" y="0"/>
                            </a:cubicBezTo>
                            <a:cubicBezTo>
                              <a:pt x="125" y="0"/>
                              <a:pt x="125" y="0"/>
                              <a:pt x="125" y="0"/>
                            </a:cubicBezTo>
                            <a:cubicBezTo>
                              <a:pt x="123" y="0"/>
                              <a:pt x="120" y="1"/>
                              <a:pt x="120" y="4"/>
                            </a:cubicBezTo>
                            <a:cubicBezTo>
                              <a:pt x="120" y="7"/>
                              <a:pt x="123" y="8"/>
                              <a:pt x="125" y="8"/>
                            </a:cubicBezTo>
                            <a:cubicBezTo>
                              <a:pt x="137" y="8"/>
                              <a:pt x="137" y="8"/>
                              <a:pt x="137" y="8"/>
                            </a:cubicBezTo>
                            <a:cubicBezTo>
                              <a:pt x="137" y="56"/>
                              <a:pt x="137" y="56"/>
                              <a:pt x="137" y="56"/>
                            </a:cubicBezTo>
                            <a:cubicBezTo>
                              <a:pt x="125" y="56"/>
                              <a:pt x="125" y="56"/>
                              <a:pt x="125" y="56"/>
                            </a:cubicBezTo>
                            <a:cubicBezTo>
                              <a:pt x="123" y="56"/>
                              <a:pt x="120" y="58"/>
                              <a:pt x="120" y="61"/>
                            </a:cubicBezTo>
                            <a:cubicBezTo>
                              <a:pt x="120" y="64"/>
                              <a:pt x="123" y="65"/>
                              <a:pt x="125" y="65"/>
                            </a:cubicBezTo>
                            <a:cubicBezTo>
                              <a:pt x="158" y="65"/>
                              <a:pt x="158" y="65"/>
                              <a:pt x="158" y="65"/>
                            </a:cubicBezTo>
                            <a:cubicBezTo>
                              <a:pt x="160" y="65"/>
                              <a:pt x="162" y="64"/>
                              <a:pt x="162" y="61"/>
                            </a:cubicBezTo>
                            <a:cubicBezTo>
                              <a:pt x="162" y="40"/>
                              <a:pt x="162" y="40"/>
                              <a:pt x="162" y="40"/>
                            </a:cubicBezTo>
                            <a:cubicBezTo>
                              <a:pt x="162" y="37"/>
                              <a:pt x="161" y="36"/>
                              <a:pt x="158" y="36"/>
                            </a:cubicBezTo>
                            <a:cubicBezTo>
                              <a:pt x="155" y="36"/>
                              <a:pt x="154" y="37"/>
                              <a:pt x="154" y="40"/>
                            </a:cubicBezTo>
                            <a:cubicBezTo>
                              <a:pt x="154" y="56"/>
                              <a:pt x="154" y="56"/>
                              <a:pt x="154" y="56"/>
                            </a:cubicBezTo>
                            <a:lnTo>
                              <a:pt x="145" y="56"/>
                            </a:lnTo>
                            <a:close/>
                            <a:moveTo>
                              <a:pt x="190" y="0"/>
                            </a:moveTo>
                            <a:cubicBezTo>
                              <a:pt x="184" y="0"/>
                              <a:pt x="181" y="4"/>
                              <a:pt x="181" y="8"/>
                            </a:cubicBezTo>
                            <a:cubicBezTo>
                              <a:pt x="181" y="56"/>
                              <a:pt x="181" y="56"/>
                              <a:pt x="181" y="56"/>
                            </a:cubicBezTo>
                            <a:cubicBezTo>
                              <a:pt x="181" y="61"/>
                              <a:pt x="184" y="65"/>
                              <a:pt x="190" y="65"/>
                            </a:cubicBezTo>
                            <a:cubicBezTo>
                              <a:pt x="214" y="65"/>
                              <a:pt x="214" y="65"/>
                              <a:pt x="214" y="65"/>
                            </a:cubicBezTo>
                            <a:cubicBezTo>
                              <a:pt x="219" y="65"/>
                              <a:pt x="223" y="61"/>
                              <a:pt x="223" y="56"/>
                            </a:cubicBezTo>
                            <a:cubicBezTo>
                              <a:pt x="223" y="8"/>
                              <a:pt x="223" y="8"/>
                              <a:pt x="223" y="8"/>
                            </a:cubicBezTo>
                            <a:cubicBezTo>
                              <a:pt x="223" y="4"/>
                              <a:pt x="219" y="0"/>
                              <a:pt x="214" y="0"/>
                            </a:cubicBezTo>
                            <a:lnTo>
                              <a:pt x="190" y="0"/>
                            </a:lnTo>
                            <a:close/>
                            <a:moveTo>
                              <a:pt x="190" y="8"/>
                            </a:moveTo>
                            <a:cubicBezTo>
                              <a:pt x="214" y="8"/>
                              <a:pt x="214" y="8"/>
                              <a:pt x="214" y="8"/>
                            </a:cubicBezTo>
                            <a:cubicBezTo>
                              <a:pt x="214" y="56"/>
                              <a:pt x="214" y="56"/>
                              <a:pt x="214" y="56"/>
                            </a:cubicBezTo>
                            <a:cubicBezTo>
                              <a:pt x="190" y="56"/>
                              <a:pt x="190" y="56"/>
                              <a:pt x="190" y="56"/>
                            </a:cubicBezTo>
                            <a:lnTo>
                              <a:pt x="190" y="8"/>
                            </a:lnTo>
                            <a:close/>
                            <a:moveTo>
                              <a:pt x="267" y="56"/>
                            </a:moveTo>
                            <a:cubicBezTo>
                              <a:pt x="267" y="0"/>
                              <a:pt x="267" y="0"/>
                              <a:pt x="267" y="0"/>
                            </a:cubicBezTo>
                            <a:cubicBezTo>
                              <a:pt x="246" y="0"/>
                              <a:pt x="246" y="0"/>
                              <a:pt x="246" y="0"/>
                            </a:cubicBezTo>
                            <a:cubicBezTo>
                              <a:pt x="244" y="0"/>
                              <a:pt x="242" y="1"/>
                              <a:pt x="242" y="4"/>
                            </a:cubicBezTo>
                            <a:cubicBezTo>
                              <a:pt x="242" y="7"/>
                              <a:pt x="244" y="8"/>
                              <a:pt x="246" y="8"/>
                            </a:cubicBezTo>
                            <a:cubicBezTo>
                              <a:pt x="258" y="8"/>
                              <a:pt x="258" y="8"/>
                              <a:pt x="258" y="8"/>
                            </a:cubicBezTo>
                            <a:cubicBezTo>
                              <a:pt x="258" y="56"/>
                              <a:pt x="258" y="56"/>
                              <a:pt x="258" y="56"/>
                            </a:cubicBezTo>
                            <a:cubicBezTo>
                              <a:pt x="246" y="56"/>
                              <a:pt x="246" y="56"/>
                              <a:pt x="246" y="56"/>
                            </a:cubicBezTo>
                            <a:cubicBezTo>
                              <a:pt x="244" y="56"/>
                              <a:pt x="242" y="58"/>
                              <a:pt x="242" y="61"/>
                            </a:cubicBezTo>
                            <a:cubicBezTo>
                              <a:pt x="242" y="64"/>
                              <a:pt x="244" y="65"/>
                              <a:pt x="246" y="65"/>
                            </a:cubicBezTo>
                            <a:cubicBezTo>
                              <a:pt x="279" y="65"/>
                              <a:pt x="279" y="65"/>
                              <a:pt x="279" y="65"/>
                            </a:cubicBezTo>
                            <a:cubicBezTo>
                              <a:pt x="281" y="65"/>
                              <a:pt x="283" y="64"/>
                              <a:pt x="283" y="61"/>
                            </a:cubicBezTo>
                            <a:cubicBezTo>
                              <a:pt x="283" y="40"/>
                              <a:pt x="283" y="40"/>
                              <a:pt x="283" y="40"/>
                            </a:cubicBezTo>
                            <a:cubicBezTo>
                              <a:pt x="283" y="37"/>
                              <a:pt x="283" y="36"/>
                              <a:pt x="279" y="36"/>
                            </a:cubicBezTo>
                            <a:cubicBezTo>
                              <a:pt x="276" y="36"/>
                              <a:pt x="275" y="37"/>
                              <a:pt x="275" y="40"/>
                            </a:cubicBezTo>
                            <a:cubicBezTo>
                              <a:pt x="275" y="56"/>
                              <a:pt x="275" y="56"/>
                              <a:pt x="275" y="56"/>
                            </a:cubicBezTo>
                            <a:lnTo>
                              <a:pt x="267" y="56"/>
                            </a:lnTo>
                            <a:close/>
                            <a:moveTo>
                              <a:pt x="310" y="0"/>
                            </a:moveTo>
                            <a:cubicBezTo>
                              <a:pt x="306" y="0"/>
                              <a:pt x="303" y="4"/>
                              <a:pt x="303" y="8"/>
                            </a:cubicBezTo>
                            <a:cubicBezTo>
                              <a:pt x="303" y="56"/>
                              <a:pt x="303" y="56"/>
                              <a:pt x="303" y="56"/>
                            </a:cubicBezTo>
                            <a:cubicBezTo>
                              <a:pt x="303" y="61"/>
                              <a:pt x="306" y="65"/>
                              <a:pt x="310" y="65"/>
                            </a:cubicBezTo>
                            <a:cubicBezTo>
                              <a:pt x="336" y="65"/>
                              <a:pt x="336" y="65"/>
                              <a:pt x="336" y="65"/>
                            </a:cubicBezTo>
                            <a:cubicBezTo>
                              <a:pt x="340" y="65"/>
                              <a:pt x="344" y="61"/>
                              <a:pt x="344" y="56"/>
                            </a:cubicBezTo>
                            <a:cubicBezTo>
                              <a:pt x="344" y="8"/>
                              <a:pt x="344" y="8"/>
                              <a:pt x="344" y="8"/>
                            </a:cubicBezTo>
                            <a:cubicBezTo>
                              <a:pt x="344" y="4"/>
                              <a:pt x="340" y="0"/>
                              <a:pt x="336" y="0"/>
                            </a:cubicBezTo>
                            <a:lnTo>
                              <a:pt x="310" y="0"/>
                            </a:lnTo>
                            <a:close/>
                            <a:moveTo>
                              <a:pt x="310" y="8"/>
                            </a:moveTo>
                            <a:cubicBezTo>
                              <a:pt x="336" y="8"/>
                              <a:pt x="336" y="8"/>
                              <a:pt x="336" y="8"/>
                            </a:cubicBezTo>
                            <a:cubicBezTo>
                              <a:pt x="336" y="56"/>
                              <a:pt x="336" y="56"/>
                              <a:pt x="336" y="56"/>
                            </a:cubicBezTo>
                            <a:cubicBezTo>
                              <a:pt x="310" y="56"/>
                              <a:pt x="310" y="56"/>
                              <a:pt x="310" y="56"/>
                            </a:cubicBezTo>
                            <a:lnTo>
                              <a:pt x="310" y="8"/>
                            </a:lnTo>
                            <a:close/>
                            <a:moveTo>
                              <a:pt x="388" y="56"/>
                            </a:moveTo>
                            <a:cubicBezTo>
                              <a:pt x="388" y="0"/>
                              <a:pt x="388" y="0"/>
                              <a:pt x="388" y="0"/>
                            </a:cubicBezTo>
                            <a:cubicBezTo>
                              <a:pt x="367" y="0"/>
                              <a:pt x="367" y="0"/>
                              <a:pt x="367" y="0"/>
                            </a:cubicBezTo>
                            <a:cubicBezTo>
                              <a:pt x="365" y="0"/>
                              <a:pt x="363" y="1"/>
                              <a:pt x="363" y="4"/>
                            </a:cubicBezTo>
                            <a:cubicBezTo>
                              <a:pt x="363" y="7"/>
                              <a:pt x="365" y="8"/>
                              <a:pt x="367" y="8"/>
                            </a:cubicBezTo>
                            <a:cubicBezTo>
                              <a:pt x="380" y="8"/>
                              <a:pt x="380" y="8"/>
                              <a:pt x="380" y="8"/>
                            </a:cubicBezTo>
                            <a:cubicBezTo>
                              <a:pt x="380" y="56"/>
                              <a:pt x="380" y="56"/>
                              <a:pt x="380" y="56"/>
                            </a:cubicBezTo>
                            <a:cubicBezTo>
                              <a:pt x="367" y="56"/>
                              <a:pt x="367" y="56"/>
                              <a:pt x="367" y="56"/>
                            </a:cubicBezTo>
                            <a:cubicBezTo>
                              <a:pt x="365" y="56"/>
                              <a:pt x="363" y="58"/>
                              <a:pt x="363" y="61"/>
                            </a:cubicBezTo>
                            <a:cubicBezTo>
                              <a:pt x="363" y="64"/>
                              <a:pt x="365" y="65"/>
                              <a:pt x="367" y="65"/>
                            </a:cubicBezTo>
                            <a:cubicBezTo>
                              <a:pt x="401" y="65"/>
                              <a:pt x="401" y="65"/>
                              <a:pt x="401" y="65"/>
                            </a:cubicBezTo>
                            <a:cubicBezTo>
                              <a:pt x="402" y="65"/>
                              <a:pt x="404" y="64"/>
                              <a:pt x="404" y="61"/>
                            </a:cubicBezTo>
                            <a:cubicBezTo>
                              <a:pt x="404" y="40"/>
                              <a:pt x="404" y="40"/>
                              <a:pt x="404" y="40"/>
                            </a:cubicBezTo>
                            <a:cubicBezTo>
                              <a:pt x="404" y="37"/>
                              <a:pt x="403" y="36"/>
                              <a:pt x="401" y="36"/>
                            </a:cubicBezTo>
                            <a:cubicBezTo>
                              <a:pt x="397" y="36"/>
                              <a:pt x="396" y="37"/>
                              <a:pt x="396" y="40"/>
                            </a:cubicBezTo>
                            <a:cubicBezTo>
                              <a:pt x="396" y="56"/>
                              <a:pt x="396" y="56"/>
                              <a:pt x="396" y="56"/>
                            </a:cubicBezTo>
                            <a:lnTo>
                              <a:pt x="388" y="56"/>
                            </a:lnTo>
                            <a:close/>
                            <a:moveTo>
                              <a:pt x="432" y="0"/>
                            </a:moveTo>
                            <a:cubicBezTo>
                              <a:pt x="428" y="0"/>
                              <a:pt x="423" y="4"/>
                              <a:pt x="423" y="8"/>
                            </a:cubicBezTo>
                            <a:cubicBezTo>
                              <a:pt x="423" y="56"/>
                              <a:pt x="423" y="56"/>
                              <a:pt x="423" y="56"/>
                            </a:cubicBezTo>
                            <a:cubicBezTo>
                              <a:pt x="423" y="61"/>
                              <a:pt x="427" y="65"/>
                              <a:pt x="432" y="65"/>
                            </a:cubicBezTo>
                            <a:cubicBezTo>
                              <a:pt x="457" y="65"/>
                              <a:pt x="457" y="65"/>
                              <a:pt x="457" y="65"/>
                            </a:cubicBezTo>
                            <a:cubicBezTo>
                              <a:pt x="461" y="65"/>
                              <a:pt x="465" y="61"/>
                              <a:pt x="465" y="56"/>
                            </a:cubicBezTo>
                            <a:cubicBezTo>
                              <a:pt x="465" y="8"/>
                              <a:pt x="465" y="8"/>
                              <a:pt x="465" y="8"/>
                            </a:cubicBezTo>
                            <a:cubicBezTo>
                              <a:pt x="465" y="4"/>
                              <a:pt x="461" y="0"/>
                              <a:pt x="457" y="0"/>
                            </a:cubicBezTo>
                            <a:lnTo>
                              <a:pt x="432" y="0"/>
                            </a:lnTo>
                            <a:close/>
                            <a:moveTo>
                              <a:pt x="432" y="8"/>
                            </a:moveTo>
                            <a:cubicBezTo>
                              <a:pt x="457" y="8"/>
                              <a:pt x="457" y="8"/>
                              <a:pt x="457" y="8"/>
                            </a:cubicBezTo>
                            <a:cubicBezTo>
                              <a:pt x="457" y="56"/>
                              <a:pt x="457" y="56"/>
                              <a:pt x="457" y="56"/>
                            </a:cubicBezTo>
                            <a:cubicBezTo>
                              <a:pt x="432" y="56"/>
                              <a:pt x="432" y="56"/>
                              <a:pt x="432" y="56"/>
                            </a:cubicBezTo>
                            <a:lnTo>
                              <a:pt x="432" y="8"/>
                            </a:lnTo>
                            <a:close/>
                            <a:moveTo>
                              <a:pt x="509" y="56"/>
                            </a:moveTo>
                            <a:cubicBezTo>
                              <a:pt x="509" y="0"/>
                              <a:pt x="509" y="0"/>
                              <a:pt x="509" y="0"/>
                            </a:cubicBezTo>
                            <a:cubicBezTo>
                              <a:pt x="488" y="0"/>
                              <a:pt x="488" y="0"/>
                              <a:pt x="488" y="0"/>
                            </a:cubicBezTo>
                            <a:cubicBezTo>
                              <a:pt x="486" y="0"/>
                              <a:pt x="484" y="1"/>
                              <a:pt x="484" y="4"/>
                            </a:cubicBezTo>
                            <a:cubicBezTo>
                              <a:pt x="484" y="7"/>
                              <a:pt x="486" y="8"/>
                              <a:pt x="488" y="8"/>
                            </a:cubicBezTo>
                            <a:cubicBezTo>
                              <a:pt x="500" y="8"/>
                              <a:pt x="500" y="8"/>
                              <a:pt x="500" y="8"/>
                            </a:cubicBezTo>
                            <a:cubicBezTo>
                              <a:pt x="500" y="56"/>
                              <a:pt x="500" y="56"/>
                              <a:pt x="500" y="56"/>
                            </a:cubicBezTo>
                            <a:cubicBezTo>
                              <a:pt x="488" y="56"/>
                              <a:pt x="488" y="56"/>
                              <a:pt x="488" y="56"/>
                            </a:cubicBezTo>
                            <a:cubicBezTo>
                              <a:pt x="486" y="56"/>
                              <a:pt x="484" y="58"/>
                              <a:pt x="484" y="61"/>
                            </a:cubicBezTo>
                            <a:cubicBezTo>
                              <a:pt x="484" y="64"/>
                              <a:pt x="486" y="65"/>
                              <a:pt x="488" y="65"/>
                            </a:cubicBezTo>
                            <a:cubicBezTo>
                              <a:pt x="521" y="65"/>
                              <a:pt x="521" y="65"/>
                              <a:pt x="521" y="65"/>
                            </a:cubicBezTo>
                            <a:cubicBezTo>
                              <a:pt x="524" y="65"/>
                              <a:pt x="526" y="64"/>
                              <a:pt x="526" y="61"/>
                            </a:cubicBezTo>
                            <a:cubicBezTo>
                              <a:pt x="526" y="40"/>
                              <a:pt x="526" y="40"/>
                              <a:pt x="526" y="40"/>
                            </a:cubicBezTo>
                            <a:cubicBezTo>
                              <a:pt x="526" y="37"/>
                              <a:pt x="525" y="36"/>
                              <a:pt x="521" y="36"/>
                            </a:cubicBezTo>
                            <a:cubicBezTo>
                              <a:pt x="519" y="36"/>
                              <a:pt x="517" y="37"/>
                              <a:pt x="517" y="40"/>
                            </a:cubicBezTo>
                            <a:cubicBezTo>
                              <a:pt x="517" y="56"/>
                              <a:pt x="517" y="56"/>
                              <a:pt x="517" y="56"/>
                            </a:cubicBezTo>
                            <a:lnTo>
                              <a:pt x="509" y="56"/>
                            </a:lnTo>
                            <a:close/>
                          </a:path>
                        </a:pathLst>
                      </a:custGeom>
                      <a:solidFill>
                        <a:schemeClr val="tx1">
                          <a:alpha val="33000"/>
                        </a:schemeClr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74915" tIns="37458" rIns="74915" bIns="37458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defTabSz="764196">
                          <a:defRPr/>
                        </a:pPr>
                        <a:endParaRPr lang="en-US" sz="2294" kern="0">
                          <a:solidFill>
                            <a:srgbClr val="353535"/>
                          </a:solidFill>
                          <a:latin typeface="Segoe UI Semibold" panose="020B0702040204020203" pitchFamily="34" charset="0"/>
                        </a:endParaRPr>
                      </a:p>
                    </p:txBody>
                  </p:sp>
                </p:grpSp>
                <p:grpSp>
                  <p:nvGrpSpPr>
                    <p:cNvPr id="288" name="Group 287">
                      <a:extLst>
                        <a:ext uri="{FF2B5EF4-FFF2-40B4-BE49-F238E27FC236}">
                          <a16:creationId xmlns:a16="http://schemas.microsoft.com/office/drawing/2014/main" xmlns="" id="{FB215272-A240-4A53-BDE1-A83F892CEF6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448489" y="4380219"/>
                      <a:ext cx="3494088" cy="205860"/>
                      <a:chOff x="6448489" y="3923399"/>
                      <a:chExt cx="3494088" cy="205860"/>
                    </a:xfrm>
                  </p:grpSpPr>
                  <p:sp>
                    <p:nvSpPr>
                      <p:cNvPr id="289" name="Freeform 87">
                        <a:extLst>
                          <a:ext uri="{FF2B5EF4-FFF2-40B4-BE49-F238E27FC236}">
                            <a16:creationId xmlns:a16="http://schemas.microsoft.com/office/drawing/2014/main" xmlns="" id="{79E29ADE-D6BE-4362-81C8-5D7437AFE399}"/>
                          </a:ext>
                        </a:extLst>
                      </p:cNvPr>
                      <p:cNvSpPr>
                        <a:spLocks noEditPoints="1"/>
                      </p:cNvSpPr>
                      <p:nvPr/>
                    </p:nvSpPr>
                    <p:spPr bwMode="auto">
                      <a:xfrm>
                        <a:off x="6448489" y="3923399"/>
                        <a:ext cx="1702503" cy="205860"/>
                      </a:xfrm>
                      <a:custGeom>
                        <a:avLst/>
                        <a:gdLst>
                          <a:gd name="T0" fmla="*/ 4 w 526"/>
                          <a:gd name="T1" fmla="*/ 0 h 65"/>
                          <a:gd name="T2" fmla="*/ 16 w 526"/>
                          <a:gd name="T3" fmla="*/ 8 h 65"/>
                          <a:gd name="T4" fmla="*/ 0 w 526"/>
                          <a:gd name="T5" fmla="*/ 61 h 65"/>
                          <a:gd name="T6" fmla="*/ 41 w 526"/>
                          <a:gd name="T7" fmla="*/ 61 h 65"/>
                          <a:gd name="T8" fmla="*/ 33 w 526"/>
                          <a:gd name="T9" fmla="*/ 39 h 65"/>
                          <a:gd name="T10" fmla="*/ 68 w 526"/>
                          <a:gd name="T11" fmla="*/ 0 h 65"/>
                          <a:gd name="T12" fmla="*/ 68 w 526"/>
                          <a:gd name="T13" fmla="*/ 65 h 65"/>
                          <a:gd name="T14" fmla="*/ 101 w 526"/>
                          <a:gd name="T15" fmla="*/ 8 h 65"/>
                          <a:gd name="T16" fmla="*/ 68 w 526"/>
                          <a:gd name="T17" fmla="*/ 8 h 65"/>
                          <a:gd name="T18" fmla="*/ 68 w 526"/>
                          <a:gd name="T19" fmla="*/ 57 h 65"/>
                          <a:gd name="T20" fmla="*/ 145 w 526"/>
                          <a:gd name="T21" fmla="*/ 0 h 65"/>
                          <a:gd name="T22" fmla="*/ 125 w 526"/>
                          <a:gd name="T23" fmla="*/ 8 h 65"/>
                          <a:gd name="T24" fmla="*/ 125 w 526"/>
                          <a:gd name="T25" fmla="*/ 57 h 65"/>
                          <a:gd name="T26" fmla="*/ 158 w 526"/>
                          <a:gd name="T27" fmla="*/ 65 h 65"/>
                          <a:gd name="T28" fmla="*/ 158 w 526"/>
                          <a:gd name="T29" fmla="*/ 36 h 65"/>
                          <a:gd name="T30" fmla="*/ 145 w 526"/>
                          <a:gd name="T31" fmla="*/ 57 h 65"/>
                          <a:gd name="T32" fmla="*/ 181 w 526"/>
                          <a:gd name="T33" fmla="*/ 57 h 65"/>
                          <a:gd name="T34" fmla="*/ 223 w 526"/>
                          <a:gd name="T35" fmla="*/ 57 h 65"/>
                          <a:gd name="T36" fmla="*/ 190 w 526"/>
                          <a:gd name="T37" fmla="*/ 0 h 65"/>
                          <a:gd name="T38" fmla="*/ 214 w 526"/>
                          <a:gd name="T39" fmla="*/ 57 h 65"/>
                          <a:gd name="T40" fmla="*/ 267 w 526"/>
                          <a:gd name="T41" fmla="*/ 57 h 65"/>
                          <a:gd name="T42" fmla="*/ 242 w 526"/>
                          <a:gd name="T43" fmla="*/ 4 h 65"/>
                          <a:gd name="T44" fmla="*/ 258 w 526"/>
                          <a:gd name="T45" fmla="*/ 57 h 65"/>
                          <a:gd name="T46" fmla="*/ 246 w 526"/>
                          <a:gd name="T47" fmla="*/ 65 h 65"/>
                          <a:gd name="T48" fmla="*/ 283 w 526"/>
                          <a:gd name="T49" fmla="*/ 39 h 65"/>
                          <a:gd name="T50" fmla="*/ 275 w 526"/>
                          <a:gd name="T51" fmla="*/ 57 h 65"/>
                          <a:gd name="T52" fmla="*/ 303 w 526"/>
                          <a:gd name="T53" fmla="*/ 8 h 65"/>
                          <a:gd name="T54" fmla="*/ 336 w 526"/>
                          <a:gd name="T55" fmla="*/ 65 h 65"/>
                          <a:gd name="T56" fmla="*/ 336 w 526"/>
                          <a:gd name="T57" fmla="*/ 0 h 65"/>
                          <a:gd name="T58" fmla="*/ 336 w 526"/>
                          <a:gd name="T59" fmla="*/ 8 h 65"/>
                          <a:gd name="T60" fmla="*/ 310 w 526"/>
                          <a:gd name="T61" fmla="*/ 8 h 65"/>
                          <a:gd name="T62" fmla="*/ 367 w 526"/>
                          <a:gd name="T63" fmla="*/ 0 h 65"/>
                          <a:gd name="T64" fmla="*/ 380 w 526"/>
                          <a:gd name="T65" fmla="*/ 8 h 65"/>
                          <a:gd name="T66" fmla="*/ 363 w 526"/>
                          <a:gd name="T67" fmla="*/ 61 h 65"/>
                          <a:gd name="T68" fmla="*/ 404 w 526"/>
                          <a:gd name="T69" fmla="*/ 61 h 65"/>
                          <a:gd name="T70" fmla="*/ 396 w 526"/>
                          <a:gd name="T71" fmla="*/ 39 h 65"/>
                          <a:gd name="T72" fmla="*/ 432 w 526"/>
                          <a:gd name="T73" fmla="*/ 0 h 65"/>
                          <a:gd name="T74" fmla="*/ 432 w 526"/>
                          <a:gd name="T75" fmla="*/ 65 h 65"/>
                          <a:gd name="T76" fmla="*/ 465 w 526"/>
                          <a:gd name="T77" fmla="*/ 8 h 65"/>
                          <a:gd name="T78" fmla="*/ 432 w 526"/>
                          <a:gd name="T79" fmla="*/ 8 h 65"/>
                          <a:gd name="T80" fmla="*/ 432 w 526"/>
                          <a:gd name="T81" fmla="*/ 57 h 65"/>
                          <a:gd name="T82" fmla="*/ 484 w 526"/>
                          <a:gd name="T83" fmla="*/ 8 h 65"/>
                          <a:gd name="T84" fmla="*/ 517 w 526"/>
                          <a:gd name="T85" fmla="*/ 65 h 65"/>
                          <a:gd name="T86" fmla="*/ 517 w 526"/>
                          <a:gd name="T87" fmla="*/ 0 h 65"/>
                          <a:gd name="T88" fmla="*/ 517 w 526"/>
                          <a:gd name="T89" fmla="*/ 8 h 65"/>
                          <a:gd name="T90" fmla="*/ 493 w 526"/>
                          <a:gd name="T91" fmla="*/ 8 h 65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  <a:cxn ang="0">
                            <a:pos x="T48" y="T49"/>
                          </a:cxn>
                          <a:cxn ang="0">
                            <a:pos x="T50" y="T51"/>
                          </a:cxn>
                          <a:cxn ang="0">
                            <a:pos x="T52" y="T53"/>
                          </a:cxn>
                          <a:cxn ang="0">
                            <a:pos x="T54" y="T55"/>
                          </a:cxn>
                          <a:cxn ang="0">
                            <a:pos x="T56" y="T57"/>
                          </a:cxn>
                          <a:cxn ang="0">
                            <a:pos x="T58" y="T59"/>
                          </a:cxn>
                          <a:cxn ang="0">
                            <a:pos x="T60" y="T61"/>
                          </a:cxn>
                          <a:cxn ang="0">
                            <a:pos x="T62" y="T63"/>
                          </a:cxn>
                          <a:cxn ang="0">
                            <a:pos x="T64" y="T65"/>
                          </a:cxn>
                          <a:cxn ang="0">
                            <a:pos x="T66" y="T67"/>
                          </a:cxn>
                          <a:cxn ang="0">
                            <a:pos x="T68" y="T69"/>
                          </a:cxn>
                          <a:cxn ang="0">
                            <a:pos x="T70" y="T71"/>
                          </a:cxn>
                          <a:cxn ang="0">
                            <a:pos x="T72" y="T73"/>
                          </a:cxn>
                          <a:cxn ang="0">
                            <a:pos x="T74" y="T75"/>
                          </a:cxn>
                          <a:cxn ang="0">
                            <a:pos x="T76" y="T77"/>
                          </a:cxn>
                          <a:cxn ang="0">
                            <a:pos x="T78" y="T79"/>
                          </a:cxn>
                          <a:cxn ang="0">
                            <a:pos x="T80" y="T81"/>
                          </a:cxn>
                          <a:cxn ang="0">
                            <a:pos x="T82" y="T83"/>
                          </a:cxn>
                          <a:cxn ang="0">
                            <a:pos x="T84" y="T85"/>
                          </a:cxn>
                          <a:cxn ang="0">
                            <a:pos x="T86" y="T87"/>
                          </a:cxn>
                          <a:cxn ang="0">
                            <a:pos x="T88" y="T89"/>
                          </a:cxn>
                          <a:cxn ang="0">
                            <a:pos x="T90" y="T91"/>
                          </a:cxn>
                        </a:cxnLst>
                        <a:rect l="0" t="0" r="r" b="b"/>
                        <a:pathLst>
                          <a:path w="526" h="65">
                            <a:moveTo>
                              <a:pt x="25" y="57"/>
                            </a:moveTo>
                            <a:cubicBezTo>
                              <a:pt x="25" y="0"/>
                              <a:pt x="25" y="0"/>
                              <a:pt x="25" y="0"/>
                            </a:cubicBezTo>
                            <a:cubicBezTo>
                              <a:pt x="4" y="0"/>
                              <a:pt x="4" y="0"/>
                              <a:pt x="4" y="0"/>
                            </a:cubicBezTo>
                            <a:cubicBezTo>
                              <a:pt x="1" y="0"/>
                              <a:pt x="0" y="1"/>
                              <a:pt x="0" y="4"/>
                            </a:cubicBezTo>
                            <a:cubicBezTo>
                              <a:pt x="0" y="7"/>
                              <a:pt x="1" y="8"/>
                              <a:pt x="4" y="8"/>
                            </a:cubicBezTo>
                            <a:cubicBezTo>
                              <a:pt x="16" y="8"/>
                              <a:pt x="16" y="8"/>
                              <a:pt x="16" y="8"/>
                            </a:cubicBezTo>
                            <a:cubicBezTo>
                              <a:pt x="16" y="57"/>
                              <a:pt x="16" y="57"/>
                              <a:pt x="16" y="57"/>
                            </a:cubicBezTo>
                            <a:cubicBezTo>
                              <a:pt x="4" y="57"/>
                              <a:pt x="4" y="57"/>
                              <a:pt x="4" y="57"/>
                            </a:cubicBezTo>
                            <a:cubicBezTo>
                              <a:pt x="1" y="57"/>
                              <a:pt x="0" y="58"/>
                              <a:pt x="0" y="61"/>
                            </a:cubicBezTo>
                            <a:cubicBezTo>
                              <a:pt x="0" y="64"/>
                              <a:pt x="1" y="65"/>
                              <a:pt x="4" y="65"/>
                            </a:cubicBezTo>
                            <a:cubicBezTo>
                              <a:pt x="37" y="65"/>
                              <a:pt x="37" y="65"/>
                              <a:pt x="37" y="65"/>
                            </a:cubicBezTo>
                            <a:cubicBezTo>
                              <a:pt x="39" y="65"/>
                              <a:pt x="41" y="64"/>
                              <a:pt x="41" y="61"/>
                            </a:cubicBezTo>
                            <a:cubicBezTo>
                              <a:pt x="41" y="39"/>
                              <a:pt x="41" y="39"/>
                              <a:pt x="41" y="39"/>
                            </a:cubicBezTo>
                            <a:cubicBezTo>
                              <a:pt x="41" y="38"/>
                              <a:pt x="40" y="36"/>
                              <a:pt x="37" y="36"/>
                            </a:cubicBezTo>
                            <a:cubicBezTo>
                              <a:pt x="33" y="36"/>
                              <a:pt x="33" y="38"/>
                              <a:pt x="33" y="39"/>
                            </a:cubicBezTo>
                            <a:cubicBezTo>
                              <a:pt x="33" y="57"/>
                              <a:pt x="33" y="57"/>
                              <a:pt x="33" y="57"/>
                            </a:cubicBezTo>
                            <a:lnTo>
                              <a:pt x="25" y="57"/>
                            </a:lnTo>
                            <a:close/>
                            <a:moveTo>
                              <a:pt x="68" y="0"/>
                            </a:moveTo>
                            <a:cubicBezTo>
                              <a:pt x="64" y="0"/>
                              <a:pt x="60" y="4"/>
                              <a:pt x="60" y="8"/>
                            </a:cubicBezTo>
                            <a:cubicBezTo>
                              <a:pt x="60" y="57"/>
                              <a:pt x="60" y="57"/>
                              <a:pt x="60" y="57"/>
                            </a:cubicBezTo>
                            <a:cubicBezTo>
                              <a:pt x="60" y="61"/>
                              <a:pt x="64" y="65"/>
                              <a:pt x="68" y="65"/>
                            </a:cubicBezTo>
                            <a:cubicBezTo>
                              <a:pt x="93" y="65"/>
                              <a:pt x="93" y="65"/>
                              <a:pt x="93" y="65"/>
                            </a:cubicBezTo>
                            <a:cubicBezTo>
                              <a:pt x="98" y="65"/>
                              <a:pt x="101" y="61"/>
                              <a:pt x="101" y="57"/>
                            </a:cubicBezTo>
                            <a:cubicBezTo>
                              <a:pt x="101" y="8"/>
                              <a:pt x="101" y="8"/>
                              <a:pt x="101" y="8"/>
                            </a:cubicBezTo>
                            <a:cubicBezTo>
                              <a:pt x="101" y="4"/>
                              <a:pt x="98" y="0"/>
                              <a:pt x="93" y="0"/>
                            </a:cubicBezTo>
                            <a:lnTo>
                              <a:pt x="68" y="0"/>
                            </a:lnTo>
                            <a:close/>
                            <a:moveTo>
                              <a:pt x="68" y="8"/>
                            </a:moveTo>
                            <a:cubicBezTo>
                              <a:pt x="93" y="8"/>
                              <a:pt x="93" y="8"/>
                              <a:pt x="93" y="8"/>
                            </a:cubicBezTo>
                            <a:cubicBezTo>
                              <a:pt x="93" y="57"/>
                              <a:pt x="93" y="57"/>
                              <a:pt x="93" y="57"/>
                            </a:cubicBezTo>
                            <a:cubicBezTo>
                              <a:pt x="68" y="57"/>
                              <a:pt x="68" y="57"/>
                              <a:pt x="68" y="57"/>
                            </a:cubicBezTo>
                            <a:lnTo>
                              <a:pt x="68" y="8"/>
                            </a:lnTo>
                            <a:close/>
                            <a:moveTo>
                              <a:pt x="145" y="57"/>
                            </a:moveTo>
                            <a:cubicBezTo>
                              <a:pt x="145" y="0"/>
                              <a:pt x="145" y="0"/>
                              <a:pt x="145" y="0"/>
                            </a:cubicBezTo>
                            <a:cubicBezTo>
                              <a:pt x="125" y="0"/>
                              <a:pt x="125" y="0"/>
                              <a:pt x="125" y="0"/>
                            </a:cubicBezTo>
                            <a:cubicBezTo>
                              <a:pt x="123" y="0"/>
                              <a:pt x="120" y="1"/>
                              <a:pt x="120" y="4"/>
                            </a:cubicBezTo>
                            <a:cubicBezTo>
                              <a:pt x="120" y="7"/>
                              <a:pt x="123" y="8"/>
                              <a:pt x="125" y="8"/>
                            </a:cubicBezTo>
                            <a:cubicBezTo>
                              <a:pt x="137" y="8"/>
                              <a:pt x="137" y="8"/>
                              <a:pt x="137" y="8"/>
                            </a:cubicBezTo>
                            <a:cubicBezTo>
                              <a:pt x="137" y="57"/>
                              <a:pt x="137" y="57"/>
                              <a:pt x="137" y="57"/>
                            </a:cubicBezTo>
                            <a:cubicBezTo>
                              <a:pt x="125" y="57"/>
                              <a:pt x="125" y="57"/>
                              <a:pt x="125" y="57"/>
                            </a:cubicBezTo>
                            <a:cubicBezTo>
                              <a:pt x="123" y="57"/>
                              <a:pt x="120" y="58"/>
                              <a:pt x="120" y="61"/>
                            </a:cubicBezTo>
                            <a:cubicBezTo>
                              <a:pt x="120" y="64"/>
                              <a:pt x="123" y="65"/>
                              <a:pt x="125" y="65"/>
                            </a:cubicBezTo>
                            <a:cubicBezTo>
                              <a:pt x="158" y="65"/>
                              <a:pt x="158" y="65"/>
                              <a:pt x="158" y="65"/>
                            </a:cubicBezTo>
                            <a:cubicBezTo>
                              <a:pt x="160" y="65"/>
                              <a:pt x="162" y="64"/>
                              <a:pt x="162" y="61"/>
                            </a:cubicBezTo>
                            <a:cubicBezTo>
                              <a:pt x="162" y="39"/>
                              <a:pt x="162" y="39"/>
                              <a:pt x="162" y="39"/>
                            </a:cubicBezTo>
                            <a:cubicBezTo>
                              <a:pt x="162" y="38"/>
                              <a:pt x="161" y="36"/>
                              <a:pt x="158" y="36"/>
                            </a:cubicBezTo>
                            <a:cubicBezTo>
                              <a:pt x="155" y="36"/>
                              <a:pt x="154" y="38"/>
                              <a:pt x="154" y="39"/>
                            </a:cubicBezTo>
                            <a:cubicBezTo>
                              <a:pt x="154" y="57"/>
                              <a:pt x="154" y="57"/>
                              <a:pt x="154" y="57"/>
                            </a:cubicBezTo>
                            <a:lnTo>
                              <a:pt x="145" y="57"/>
                            </a:lnTo>
                            <a:close/>
                            <a:moveTo>
                              <a:pt x="190" y="0"/>
                            </a:moveTo>
                            <a:cubicBezTo>
                              <a:pt x="184" y="0"/>
                              <a:pt x="181" y="4"/>
                              <a:pt x="181" y="8"/>
                            </a:cubicBezTo>
                            <a:cubicBezTo>
                              <a:pt x="181" y="57"/>
                              <a:pt x="181" y="57"/>
                              <a:pt x="181" y="57"/>
                            </a:cubicBezTo>
                            <a:cubicBezTo>
                              <a:pt x="181" y="61"/>
                              <a:pt x="184" y="65"/>
                              <a:pt x="190" y="65"/>
                            </a:cubicBezTo>
                            <a:cubicBezTo>
                              <a:pt x="214" y="65"/>
                              <a:pt x="214" y="65"/>
                              <a:pt x="214" y="65"/>
                            </a:cubicBezTo>
                            <a:cubicBezTo>
                              <a:pt x="219" y="65"/>
                              <a:pt x="223" y="61"/>
                              <a:pt x="223" y="57"/>
                            </a:cubicBezTo>
                            <a:cubicBezTo>
                              <a:pt x="223" y="8"/>
                              <a:pt x="223" y="8"/>
                              <a:pt x="223" y="8"/>
                            </a:cubicBezTo>
                            <a:cubicBezTo>
                              <a:pt x="223" y="4"/>
                              <a:pt x="219" y="0"/>
                              <a:pt x="214" y="0"/>
                            </a:cubicBezTo>
                            <a:lnTo>
                              <a:pt x="190" y="0"/>
                            </a:lnTo>
                            <a:close/>
                            <a:moveTo>
                              <a:pt x="190" y="8"/>
                            </a:moveTo>
                            <a:cubicBezTo>
                              <a:pt x="214" y="8"/>
                              <a:pt x="214" y="8"/>
                              <a:pt x="214" y="8"/>
                            </a:cubicBezTo>
                            <a:cubicBezTo>
                              <a:pt x="214" y="57"/>
                              <a:pt x="214" y="57"/>
                              <a:pt x="214" y="57"/>
                            </a:cubicBezTo>
                            <a:cubicBezTo>
                              <a:pt x="190" y="57"/>
                              <a:pt x="190" y="57"/>
                              <a:pt x="190" y="57"/>
                            </a:cubicBezTo>
                            <a:lnTo>
                              <a:pt x="190" y="8"/>
                            </a:lnTo>
                            <a:close/>
                            <a:moveTo>
                              <a:pt x="267" y="57"/>
                            </a:moveTo>
                            <a:cubicBezTo>
                              <a:pt x="267" y="0"/>
                              <a:pt x="267" y="0"/>
                              <a:pt x="267" y="0"/>
                            </a:cubicBezTo>
                            <a:cubicBezTo>
                              <a:pt x="246" y="0"/>
                              <a:pt x="246" y="0"/>
                              <a:pt x="246" y="0"/>
                            </a:cubicBezTo>
                            <a:cubicBezTo>
                              <a:pt x="244" y="0"/>
                              <a:pt x="242" y="1"/>
                              <a:pt x="242" y="4"/>
                            </a:cubicBezTo>
                            <a:cubicBezTo>
                              <a:pt x="242" y="7"/>
                              <a:pt x="244" y="8"/>
                              <a:pt x="246" y="8"/>
                            </a:cubicBezTo>
                            <a:cubicBezTo>
                              <a:pt x="258" y="8"/>
                              <a:pt x="258" y="8"/>
                              <a:pt x="258" y="8"/>
                            </a:cubicBezTo>
                            <a:cubicBezTo>
                              <a:pt x="258" y="57"/>
                              <a:pt x="258" y="57"/>
                              <a:pt x="258" y="57"/>
                            </a:cubicBezTo>
                            <a:cubicBezTo>
                              <a:pt x="246" y="57"/>
                              <a:pt x="246" y="57"/>
                              <a:pt x="246" y="57"/>
                            </a:cubicBezTo>
                            <a:cubicBezTo>
                              <a:pt x="244" y="57"/>
                              <a:pt x="242" y="58"/>
                              <a:pt x="242" y="61"/>
                            </a:cubicBezTo>
                            <a:cubicBezTo>
                              <a:pt x="242" y="64"/>
                              <a:pt x="244" y="65"/>
                              <a:pt x="246" y="65"/>
                            </a:cubicBezTo>
                            <a:cubicBezTo>
                              <a:pt x="279" y="65"/>
                              <a:pt x="279" y="65"/>
                              <a:pt x="279" y="65"/>
                            </a:cubicBezTo>
                            <a:cubicBezTo>
                              <a:pt x="281" y="65"/>
                              <a:pt x="283" y="64"/>
                              <a:pt x="283" y="61"/>
                            </a:cubicBezTo>
                            <a:cubicBezTo>
                              <a:pt x="283" y="39"/>
                              <a:pt x="283" y="39"/>
                              <a:pt x="283" y="39"/>
                            </a:cubicBezTo>
                            <a:cubicBezTo>
                              <a:pt x="283" y="38"/>
                              <a:pt x="283" y="36"/>
                              <a:pt x="279" y="36"/>
                            </a:cubicBezTo>
                            <a:cubicBezTo>
                              <a:pt x="276" y="36"/>
                              <a:pt x="275" y="38"/>
                              <a:pt x="275" y="39"/>
                            </a:cubicBezTo>
                            <a:cubicBezTo>
                              <a:pt x="275" y="57"/>
                              <a:pt x="275" y="57"/>
                              <a:pt x="275" y="57"/>
                            </a:cubicBezTo>
                            <a:lnTo>
                              <a:pt x="267" y="57"/>
                            </a:lnTo>
                            <a:close/>
                            <a:moveTo>
                              <a:pt x="310" y="0"/>
                            </a:moveTo>
                            <a:cubicBezTo>
                              <a:pt x="306" y="0"/>
                              <a:pt x="303" y="4"/>
                              <a:pt x="303" y="8"/>
                            </a:cubicBezTo>
                            <a:cubicBezTo>
                              <a:pt x="303" y="57"/>
                              <a:pt x="303" y="57"/>
                              <a:pt x="303" y="57"/>
                            </a:cubicBezTo>
                            <a:cubicBezTo>
                              <a:pt x="303" y="61"/>
                              <a:pt x="306" y="65"/>
                              <a:pt x="310" y="65"/>
                            </a:cubicBezTo>
                            <a:cubicBezTo>
                              <a:pt x="336" y="65"/>
                              <a:pt x="336" y="65"/>
                              <a:pt x="336" y="65"/>
                            </a:cubicBezTo>
                            <a:cubicBezTo>
                              <a:pt x="340" y="65"/>
                              <a:pt x="344" y="61"/>
                              <a:pt x="344" y="57"/>
                            </a:cubicBezTo>
                            <a:cubicBezTo>
                              <a:pt x="344" y="8"/>
                              <a:pt x="344" y="8"/>
                              <a:pt x="344" y="8"/>
                            </a:cubicBezTo>
                            <a:cubicBezTo>
                              <a:pt x="344" y="4"/>
                              <a:pt x="340" y="0"/>
                              <a:pt x="336" y="0"/>
                            </a:cubicBezTo>
                            <a:lnTo>
                              <a:pt x="310" y="0"/>
                            </a:lnTo>
                            <a:close/>
                            <a:moveTo>
                              <a:pt x="310" y="8"/>
                            </a:moveTo>
                            <a:cubicBezTo>
                              <a:pt x="336" y="8"/>
                              <a:pt x="336" y="8"/>
                              <a:pt x="336" y="8"/>
                            </a:cubicBezTo>
                            <a:cubicBezTo>
                              <a:pt x="336" y="57"/>
                              <a:pt x="336" y="57"/>
                              <a:pt x="336" y="57"/>
                            </a:cubicBezTo>
                            <a:cubicBezTo>
                              <a:pt x="310" y="57"/>
                              <a:pt x="310" y="57"/>
                              <a:pt x="310" y="57"/>
                            </a:cubicBezTo>
                            <a:lnTo>
                              <a:pt x="310" y="8"/>
                            </a:lnTo>
                            <a:close/>
                            <a:moveTo>
                              <a:pt x="388" y="57"/>
                            </a:moveTo>
                            <a:cubicBezTo>
                              <a:pt x="388" y="0"/>
                              <a:pt x="388" y="0"/>
                              <a:pt x="388" y="0"/>
                            </a:cubicBezTo>
                            <a:cubicBezTo>
                              <a:pt x="367" y="0"/>
                              <a:pt x="367" y="0"/>
                              <a:pt x="367" y="0"/>
                            </a:cubicBezTo>
                            <a:cubicBezTo>
                              <a:pt x="365" y="0"/>
                              <a:pt x="363" y="1"/>
                              <a:pt x="363" y="4"/>
                            </a:cubicBezTo>
                            <a:cubicBezTo>
                              <a:pt x="363" y="7"/>
                              <a:pt x="365" y="8"/>
                              <a:pt x="367" y="8"/>
                            </a:cubicBezTo>
                            <a:cubicBezTo>
                              <a:pt x="380" y="8"/>
                              <a:pt x="380" y="8"/>
                              <a:pt x="380" y="8"/>
                            </a:cubicBezTo>
                            <a:cubicBezTo>
                              <a:pt x="380" y="57"/>
                              <a:pt x="380" y="57"/>
                              <a:pt x="380" y="57"/>
                            </a:cubicBezTo>
                            <a:cubicBezTo>
                              <a:pt x="367" y="57"/>
                              <a:pt x="367" y="57"/>
                              <a:pt x="367" y="57"/>
                            </a:cubicBezTo>
                            <a:cubicBezTo>
                              <a:pt x="365" y="57"/>
                              <a:pt x="363" y="58"/>
                              <a:pt x="363" y="61"/>
                            </a:cubicBezTo>
                            <a:cubicBezTo>
                              <a:pt x="363" y="64"/>
                              <a:pt x="365" y="65"/>
                              <a:pt x="367" y="65"/>
                            </a:cubicBezTo>
                            <a:cubicBezTo>
                              <a:pt x="401" y="65"/>
                              <a:pt x="401" y="65"/>
                              <a:pt x="401" y="65"/>
                            </a:cubicBezTo>
                            <a:cubicBezTo>
                              <a:pt x="402" y="65"/>
                              <a:pt x="404" y="64"/>
                              <a:pt x="404" y="61"/>
                            </a:cubicBezTo>
                            <a:cubicBezTo>
                              <a:pt x="404" y="39"/>
                              <a:pt x="404" y="39"/>
                              <a:pt x="404" y="39"/>
                            </a:cubicBezTo>
                            <a:cubicBezTo>
                              <a:pt x="404" y="38"/>
                              <a:pt x="403" y="36"/>
                              <a:pt x="401" y="36"/>
                            </a:cubicBezTo>
                            <a:cubicBezTo>
                              <a:pt x="397" y="36"/>
                              <a:pt x="396" y="38"/>
                              <a:pt x="396" y="39"/>
                            </a:cubicBezTo>
                            <a:cubicBezTo>
                              <a:pt x="396" y="57"/>
                              <a:pt x="396" y="57"/>
                              <a:pt x="396" y="57"/>
                            </a:cubicBezTo>
                            <a:lnTo>
                              <a:pt x="388" y="57"/>
                            </a:lnTo>
                            <a:close/>
                            <a:moveTo>
                              <a:pt x="432" y="0"/>
                            </a:moveTo>
                            <a:cubicBezTo>
                              <a:pt x="428" y="0"/>
                              <a:pt x="423" y="4"/>
                              <a:pt x="423" y="8"/>
                            </a:cubicBezTo>
                            <a:cubicBezTo>
                              <a:pt x="423" y="57"/>
                              <a:pt x="423" y="57"/>
                              <a:pt x="423" y="57"/>
                            </a:cubicBezTo>
                            <a:cubicBezTo>
                              <a:pt x="423" y="61"/>
                              <a:pt x="427" y="65"/>
                              <a:pt x="432" y="65"/>
                            </a:cubicBezTo>
                            <a:cubicBezTo>
                              <a:pt x="457" y="65"/>
                              <a:pt x="457" y="65"/>
                              <a:pt x="457" y="65"/>
                            </a:cubicBezTo>
                            <a:cubicBezTo>
                              <a:pt x="461" y="65"/>
                              <a:pt x="465" y="61"/>
                              <a:pt x="465" y="57"/>
                            </a:cubicBezTo>
                            <a:cubicBezTo>
                              <a:pt x="465" y="8"/>
                              <a:pt x="465" y="8"/>
                              <a:pt x="465" y="8"/>
                            </a:cubicBezTo>
                            <a:cubicBezTo>
                              <a:pt x="465" y="4"/>
                              <a:pt x="461" y="0"/>
                              <a:pt x="457" y="0"/>
                            </a:cubicBezTo>
                            <a:lnTo>
                              <a:pt x="432" y="0"/>
                            </a:lnTo>
                            <a:close/>
                            <a:moveTo>
                              <a:pt x="432" y="8"/>
                            </a:moveTo>
                            <a:cubicBezTo>
                              <a:pt x="457" y="8"/>
                              <a:pt x="457" y="8"/>
                              <a:pt x="457" y="8"/>
                            </a:cubicBezTo>
                            <a:cubicBezTo>
                              <a:pt x="457" y="57"/>
                              <a:pt x="457" y="57"/>
                              <a:pt x="457" y="57"/>
                            </a:cubicBezTo>
                            <a:cubicBezTo>
                              <a:pt x="432" y="57"/>
                              <a:pt x="432" y="57"/>
                              <a:pt x="432" y="57"/>
                            </a:cubicBezTo>
                            <a:lnTo>
                              <a:pt x="432" y="8"/>
                            </a:lnTo>
                            <a:close/>
                            <a:moveTo>
                              <a:pt x="493" y="0"/>
                            </a:moveTo>
                            <a:cubicBezTo>
                              <a:pt x="488" y="0"/>
                              <a:pt x="484" y="4"/>
                              <a:pt x="484" y="8"/>
                            </a:cubicBezTo>
                            <a:cubicBezTo>
                              <a:pt x="484" y="57"/>
                              <a:pt x="484" y="57"/>
                              <a:pt x="484" y="57"/>
                            </a:cubicBezTo>
                            <a:cubicBezTo>
                              <a:pt x="484" y="61"/>
                              <a:pt x="488" y="65"/>
                              <a:pt x="493" y="65"/>
                            </a:cubicBezTo>
                            <a:cubicBezTo>
                              <a:pt x="517" y="65"/>
                              <a:pt x="517" y="65"/>
                              <a:pt x="517" y="65"/>
                            </a:cubicBezTo>
                            <a:cubicBezTo>
                              <a:pt x="522" y="65"/>
                              <a:pt x="526" y="61"/>
                              <a:pt x="526" y="57"/>
                            </a:cubicBezTo>
                            <a:cubicBezTo>
                              <a:pt x="526" y="8"/>
                              <a:pt x="526" y="8"/>
                              <a:pt x="526" y="8"/>
                            </a:cubicBezTo>
                            <a:cubicBezTo>
                              <a:pt x="526" y="4"/>
                              <a:pt x="522" y="0"/>
                              <a:pt x="517" y="0"/>
                            </a:cubicBezTo>
                            <a:lnTo>
                              <a:pt x="493" y="0"/>
                            </a:lnTo>
                            <a:close/>
                            <a:moveTo>
                              <a:pt x="493" y="8"/>
                            </a:moveTo>
                            <a:cubicBezTo>
                              <a:pt x="517" y="8"/>
                              <a:pt x="517" y="8"/>
                              <a:pt x="517" y="8"/>
                            </a:cubicBezTo>
                            <a:cubicBezTo>
                              <a:pt x="517" y="57"/>
                              <a:pt x="517" y="57"/>
                              <a:pt x="517" y="57"/>
                            </a:cubicBezTo>
                            <a:cubicBezTo>
                              <a:pt x="493" y="57"/>
                              <a:pt x="493" y="57"/>
                              <a:pt x="493" y="57"/>
                            </a:cubicBezTo>
                            <a:lnTo>
                              <a:pt x="493" y="8"/>
                            </a:lnTo>
                            <a:close/>
                          </a:path>
                        </a:pathLst>
                      </a:custGeom>
                      <a:solidFill>
                        <a:schemeClr val="tx1">
                          <a:alpha val="33000"/>
                        </a:schemeClr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74915" tIns="37458" rIns="74915" bIns="37458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defTabSz="764196">
                          <a:defRPr/>
                        </a:pPr>
                        <a:endParaRPr lang="en-US" sz="2294" kern="0">
                          <a:solidFill>
                            <a:srgbClr val="353535"/>
                          </a:solidFill>
                          <a:latin typeface="Segoe UI Semibold" panose="020B0702040204020203" pitchFamily="34" charset="0"/>
                        </a:endParaRPr>
                      </a:p>
                    </p:txBody>
                  </p:sp>
                  <p:sp>
                    <p:nvSpPr>
                      <p:cNvPr id="290" name="Freeform 87">
                        <a:extLst>
                          <a:ext uri="{FF2B5EF4-FFF2-40B4-BE49-F238E27FC236}">
                            <a16:creationId xmlns:a16="http://schemas.microsoft.com/office/drawing/2014/main" xmlns="" id="{5B215F8F-079A-4A2B-9F00-785D3CADEFE2}"/>
                          </a:ext>
                        </a:extLst>
                      </p:cNvPr>
                      <p:cNvSpPr>
                        <a:spLocks noEditPoints="1"/>
                      </p:cNvSpPr>
                      <p:nvPr/>
                    </p:nvSpPr>
                    <p:spPr bwMode="auto">
                      <a:xfrm>
                        <a:off x="8240074" y="3923399"/>
                        <a:ext cx="1702503" cy="205860"/>
                      </a:xfrm>
                      <a:custGeom>
                        <a:avLst/>
                        <a:gdLst>
                          <a:gd name="T0" fmla="*/ 4 w 526"/>
                          <a:gd name="T1" fmla="*/ 0 h 65"/>
                          <a:gd name="T2" fmla="*/ 16 w 526"/>
                          <a:gd name="T3" fmla="*/ 8 h 65"/>
                          <a:gd name="T4" fmla="*/ 0 w 526"/>
                          <a:gd name="T5" fmla="*/ 61 h 65"/>
                          <a:gd name="T6" fmla="*/ 41 w 526"/>
                          <a:gd name="T7" fmla="*/ 61 h 65"/>
                          <a:gd name="T8" fmla="*/ 33 w 526"/>
                          <a:gd name="T9" fmla="*/ 39 h 65"/>
                          <a:gd name="T10" fmla="*/ 68 w 526"/>
                          <a:gd name="T11" fmla="*/ 0 h 65"/>
                          <a:gd name="T12" fmla="*/ 68 w 526"/>
                          <a:gd name="T13" fmla="*/ 65 h 65"/>
                          <a:gd name="T14" fmla="*/ 101 w 526"/>
                          <a:gd name="T15" fmla="*/ 8 h 65"/>
                          <a:gd name="T16" fmla="*/ 68 w 526"/>
                          <a:gd name="T17" fmla="*/ 8 h 65"/>
                          <a:gd name="T18" fmla="*/ 68 w 526"/>
                          <a:gd name="T19" fmla="*/ 57 h 65"/>
                          <a:gd name="T20" fmla="*/ 145 w 526"/>
                          <a:gd name="T21" fmla="*/ 0 h 65"/>
                          <a:gd name="T22" fmla="*/ 125 w 526"/>
                          <a:gd name="T23" fmla="*/ 8 h 65"/>
                          <a:gd name="T24" fmla="*/ 125 w 526"/>
                          <a:gd name="T25" fmla="*/ 57 h 65"/>
                          <a:gd name="T26" fmla="*/ 158 w 526"/>
                          <a:gd name="T27" fmla="*/ 65 h 65"/>
                          <a:gd name="T28" fmla="*/ 158 w 526"/>
                          <a:gd name="T29" fmla="*/ 36 h 65"/>
                          <a:gd name="T30" fmla="*/ 145 w 526"/>
                          <a:gd name="T31" fmla="*/ 57 h 65"/>
                          <a:gd name="T32" fmla="*/ 181 w 526"/>
                          <a:gd name="T33" fmla="*/ 57 h 65"/>
                          <a:gd name="T34" fmla="*/ 223 w 526"/>
                          <a:gd name="T35" fmla="*/ 57 h 65"/>
                          <a:gd name="T36" fmla="*/ 190 w 526"/>
                          <a:gd name="T37" fmla="*/ 0 h 65"/>
                          <a:gd name="T38" fmla="*/ 214 w 526"/>
                          <a:gd name="T39" fmla="*/ 57 h 65"/>
                          <a:gd name="T40" fmla="*/ 267 w 526"/>
                          <a:gd name="T41" fmla="*/ 57 h 65"/>
                          <a:gd name="T42" fmla="*/ 242 w 526"/>
                          <a:gd name="T43" fmla="*/ 4 h 65"/>
                          <a:gd name="T44" fmla="*/ 258 w 526"/>
                          <a:gd name="T45" fmla="*/ 57 h 65"/>
                          <a:gd name="T46" fmla="*/ 246 w 526"/>
                          <a:gd name="T47" fmla="*/ 65 h 65"/>
                          <a:gd name="T48" fmla="*/ 283 w 526"/>
                          <a:gd name="T49" fmla="*/ 39 h 65"/>
                          <a:gd name="T50" fmla="*/ 275 w 526"/>
                          <a:gd name="T51" fmla="*/ 57 h 65"/>
                          <a:gd name="T52" fmla="*/ 303 w 526"/>
                          <a:gd name="T53" fmla="*/ 8 h 65"/>
                          <a:gd name="T54" fmla="*/ 336 w 526"/>
                          <a:gd name="T55" fmla="*/ 65 h 65"/>
                          <a:gd name="T56" fmla="*/ 336 w 526"/>
                          <a:gd name="T57" fmla="*/ 0 h 65"/>
                          <a:gd name="T58" fmla="*/ 336 w 526"/>
                          <a:gd name="T59" fmla="*/ 8 h 65"/>
                          <a:gd name="T60" fmla="*/ 310 w 526"/>
                          <a:gd name="T61" fmla="*/ 8 h 65"/>
                          <a:gd name="T62" fmla="*/ 367 w 526"/>
                          <a:gd name="T63" fmla="*/ 0 h 65"/>
                          <a:gd name="T64" fmla="*/ 380 w 526"/>
                          <a:gd name="T65" fmla="*/ 8 h 65"/>
                          <a:gd name="T66" fmla="*/ 363 w 526"/>
                          <a:gd name="T67" fmla="*/ 61 h 65"/>
                          <a:gd name="T68" fmla="*/ 404 w 526"/>
                          <a:gd name="T69" fmla="*/ 61 h 65"/>
                          <a:gd name="T70" fmla="*/ 396 w 526"/>
                          <a:gd name="T71" fmla="*/ 39 h 65"/>
                          <a:gd name="T72" fmla="*/ 432 w 526"/>
                          <a:gd name="T73" fmla="*/ 0 h 65"/>
                          <a:gd name="T74" fmla="*/ 432 w 526"/>
                          <a:gd name="T75" fmla="*/ 65 h 65"/>
                          <a:gd name="T76" fmla="*/ 465 w 526"/>
                          <a:gd name="T77" fmla="*/ 8 h 65"/>
                          <a:gd name="T78" fmla="*/ 432 w 526"/>
                          <a:gd name="T79" fmla="*/ 8 h 65"/>
                          <a:gd name="T80" fmla="*/ 432 w 526"/>
                          <a:gd name="T81" fmla="*/ 57 h 65"/>
                          <a:gd name="T82" fmla="*/ 484 w 526"/>
                          <a:gd name="T83" fmla="*/ 8 h 65"/>
                          <a:gd name="T84" fmla="*/ 517 w 526"/>
                          <a:gd name="T85" fmla="*/ 65 h 65"/>
                          <a:gd name="T86" fmla="*/ 517 w 526"/>
                          <a:gd name="T87" fmla="*/ 0 h 65"/>
                          <a:gd name="T88" fmla="*/ 517 w 526"/>
                          <a:gd name="T89" fmla="*/ 8 h 65"/>
                          <a:gd name="T90" fmla="*/ 493 w 526"/>
                          <a:gd name="T91" fmla="*/ 8 h 65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  <a:cxn ang="0">
                            <a:pos x="T48" y="T49"/>
                          </a:cxn>
                          <a:cxn ang="0">
                            <a:pos x="T50" y="T51"/>
                          </a:cxn>
                          <a:cxn ang="0">
                            <a:pos x="T52" y="T53"/>
                          </a:cxn>
                          <a:cxn ang="0">
                            <a:pos x="T54" y="T55"/>
                          </a:cxn>
                          <a:cxn ang="0">
                            <a:pos x="T56" y="T57"/>
                          </a:cxn>
                          <a:cxn ang="0">
                            <a:pos x="T58" y="T59"/>
                          </a:cxn>
                          <a:cxn ang="0">
                            <a:pos x="T60" y="T61"/>
                          </a:cxn>
                          <a:cxn ang="0">
                            <a:pos x="T62" y="T63"/>
                          </a:cxn>
                          <a:cxn ang="0">
                            <a:pos x="T64" y="T65"/>
                          </a:cxn>
                          <a:cxn ang="0">
                            <a:pos x="T66" y="T67"/>
                          </a:cxn>
                          <a:cxn ang="0">
                            <a:pos x="T68" y="T69"/>
                          </a:cxn>
                          <a:cxn ang="0">
                            <a:pos x="T70" y="T71"/>
                          </a:cxn>
                          <a:cxn ang="0">
                            <a:pos x="T72" y="T73"/>
                          </a:cxn>
                          <a:cxn ang="0">
                            <a:pos x="T74" y="T75"/>
                          </a:cxn>
                          <a:cxn ang="0">
                            <a:pos x="T76" y="T77"/>
                          </a:cxn>
                          <a:cxn ang="0">
                            <a:pos x="T78" y="T79"/>
                          </a:cxn>
                          <a:cxn ang="0">
                            <a:pos x="T80" y="T81"/>
                          </a:cxn>
                          <a:cxn ang="0">
                            <a:pos x="T82" y="T83"/>
                          </a:cxn>
                          <a:cxn ang="0">
                            <a:pos x="T84" y="T85"/>
                          </a:cxn>
                          <a:cxn ang="0">
                            <a:pos x="T86" y="T87"/>
                          </a:cxn>
                          <a:cxn ang="0">
                            <a:pos x="T88" y="T89"/>
                          </a:cxn>
                          <a:cxn ang="0">
                            <a:pos x="T90" y="T91"/>
                          </a:cxn>
                        </a:cxnLst>
                        <a:rect l="0" t="0" r="r" b="b"/>
                        <a:pathLst>
                          <a:path w="526" h="65">
                            <a:moveTo>
                              <a:pt x="25" y="57"/>
                            </a:moveTo>
                            <a:cubicBezTo>
                              <a:pt x="25" y="0"/>
                              <a:pt x="25" y="0"/>
                              <a:pt x="25" y="0"/>
                            </a:cubicBezTo>
                            <a:cubicBezTo>
                              <a:pt x="4" y="0"/>
                              <a:pt x="4" y="0"/>
                              <a:pt x="4" y="0"/>
                            </a:cubicBezTo>
                            <a:cubicBezTo>
                              <a:pt x="1" y="0"/>
                              <a:pt x="0" y="1"/>
                              <a:pt x="0" y="4"/>
                            </a:cubicBezTo>
                            <a:cubicBezTo>
                              <a:pt x="0" y="7"/>
                              <a:pt x="1" y="8"/>
                              <a:pt x="4" y="8"/>
                            </a:cubicBezTo>
                            <a:cubicBezTo>
                              <a:pt x="16" y="8"/>
                              <a:pt x="16" y="8"/>
                              <a:pt x="16" y="8"/>
                            </a:cubicBezTo>
                            <a:cubicBezTo>
                              <a:pt x="16" y="57"/>
                              <a:pt x="16" y="57"/>
                              <a:pt x="16" y="57"/>
                            </a:cubicBezTo>
                            <a:cubicBezTo>
                              <a:pt x="4" y="57"/>
                              <a:pt x="4" y="57"/>
                              <a:pt x="4" y="57"/>
                            </a:cubicBezTo>
                            <a:cubicBezTo>
                              <a:pt x="1" y="57"/>
                              <a:pt x="0" y="58"/>
                              <a:pt x="0" y="61"/>
                            </a:cubicBezTo>
                            <a:cubicBezTo>
                              <a:pt x="0" y="64"/>
                              <a:pt x="1" y="65"/>
                              <a:pt x="4" y="65"/>
                            </a:cubicBezTo>
                            <a:cubicBezTo>
                              <a:pt x="37" y="65"/>
                              <a:pt x="37" y="65"/>
                              <a:pt x="37" y="65"/>
                            </a:cubicBezTo>
                            <a:cubicBezTo>
                              <a:pt x="39" y="65"/>
                              <a:pt x="41" y="64"/>
                              <a:pt x="41" y="61"/>
                            </a:cubicBezTo>
                            <a:cubicBezTo>
                              <a:pt x="41" y="39"/>
                              <a:pt x="41" y="39"/>
                              <a:pt x="41" y="39"/>
                            </a:cubicBezTo>
                            <a:cubicBezTo>
                              <a:pt x="41" y="38"/>
                              <a:pt x="40" y="36"/>
                              <a:pt x="37" y="36"/>
                            </a:cubicBezTo>
                            <a:cubicBezTo>
                              <a:pt x="33" y="36"/>
                              <a:pt x="33" y="38"/>
                              <a:pt x="33" y="39"/>
                            </a:cubicBezTo>
                            <a:cubicBezTo>
                              <a:pt x="33" y="57"/>
                              <a:pt x="33" y="57"/>
                              <a:pt x="33" y="57"/>
                            </a:cubicBezTo>
                            <a:lnTo>
                              <a:pt x="25" y="57"/>
                            </a:lnTo>
                            <a:close/>
                            <a:moveTo>
                              <a:pt x="68" y="0"/>
                            </a:moveTo>
                            <a:cubicBezTo>
                              <a:pt x="64" y="0"/>
                              <a:pt x="60" y="4"/>
                              <a:pt x="60" y="8"/>
                            </a:cubicBezTo>
                            <a:cubicBezTo>
                              <a:pt x="60" y="57"/>
                              <a:pt x="60" y="57"/>
                              <a:pt x="60" y="57"/>
                            </a:cubicBezTo>
                            <a:cubicBezTo>
                              <a:pt x="60" y="61"/>
                              <a:pt x="64" y="65"/>
                              <a:pt x="68" y="65"/>
                            </a:cubicBezTo>
                            <a:cubicBezTo>
                              <a:pt x="93" y="65"/>
                              <a:pt x="93" y="65"/>
                              <a:pt x="93" y="65"/>
                            </a:cubicBezTo>
                            <a:cubicBezTo>
                              <a:pt x="98" y="65"/>
                              <a:pt x="101" y="61"/>
                              <a:pt x="101" y="57"/>
                            </a:cubicBezTo>
                            <a:cubicBezTo>
                              <a:pt x="101" y="8"/>
                              <a:pt x="101" y="8"/>
                              <a:pt x="101" y="8"/>
                            </a:cubicBezTo>
                            <a:cubicBezTo>
                              <a:pt x="101" y="4"/>
                              <a:pt x="98" y="0"/>
                              <a:pt x="93" y="0"/>
                            </a:cubicBezTo>
                            <a:lnTo>
                              <a:pt x="68" y="0"/>
                            </a:lnTo>
                            <a:close/>
                            <a:moveTo>
                              <a:pt x="68" y="8"/>
                            </a:moveTo>
                            <a:cubicBezTo>
                              <a:pt x="93" y="8"/>
                              <a:pt x="93" y="8"/>
                              <a:pt x="93" y="8"/>
                            </a:cubicBezTo>
                            <a:cubicBezTo>
                              <a:pt x="93" y="57"/>
                              <a:pt x="93" y="57"/>
                              <a:pt x="93" y="57"/>
                            </a:cubicBezTo>
                            <a:cubicBezTo>
                              <a:pt x="68" y="57"/>
                              <a:pt x="68" y="57"/>
                              <a:pt x="68" y="57"/>
                            </a:cubicBezTo>
                            <a:lnTo>
                              <a:pt x="68" y="8"/>
                            </a:lnTo>
                            <a:close/>
                            <a:moveTo>
                              <a:pt x="145" y="57"/>
                            </a:moveTo>
                            <a:cubicBezTo>
                              <a:pt x="145" y="0"/>
                              <a:pt x="145" y="0"/>
                              <a:pt x="145" y="0"/>
                            </a:cubicBezTo>
                            <a:cubicBezTo>
                              <a:pt x="125" y="0"/>
                              <a:pt x="125" y="0"/>
                              <a:pt x="125" y="0"/>
                            </a:cubicBezTo>
                            <a:cubicBezTo>
                              <a:pt x="123" y="0"/>
                              <a:pt x="120" y="1"/>
                              <a:pt x="120" y="4"/>
                            </a:cubicBezTo>
                            <a:cubicBezTo>
                              <a:pt x="120" y="7"/>
                              <a:pt x="123" y="8"/>
                              <a:pt x="125" y="8"/>
                            </a:cubicBezTo>
                            <a:cubicBezTo>
                              <a:pt x="137" y="8"/>
                              <a:pt x="137" y="8"/>
                              <a:pt x="137" y="8"/>
                            </a:cubicBezTo>
                            <a:cubicBezTo>
                              <a:pt x="137" y="57"/>
                              <a:pt x="137" y="57"/>
                              <a:pt x="137" y="57"/>
                            </a:cubicBezTo>
                            <a:cubicBezTo>
                              <a:pt x="125" y="57"/>
                              <a:pt x="125" y="57"/>
                              <a:pt x="125" y="57"/>
                            </a:cubicBezTo>
                            <a:cubicBezTo>
                              <a:pt x="123" y="57"/>
                              <a:pt x="120" y="58"/>
                              <a:pt x="120" y="61"/>
                            </a:cubicBezTo>
                            <a:cubicBezTo>
                              <a:pt x="120" y="64"/>
                              <a:pt x="123" y="65"/>
                              <a:pt x="125" y="65"/>
                            </a:cubicBezTo>
                            <a:cubicBezTo>
                              <a:pt x="158" y="65"/>
                              <a:pt x="158" y="65"/>
                              <a:pt x="158" y="65"/>
                            </a:cubicBezTo>
                            <a:cubicBezTo>
                              <a:pt x="160" y="65"/>
                              <a:pt x="162" y="64"/>
                              <a:pt x="162" y="61"/>
                            </a:cubicBezTo>
                            <a:cubicBezTo>
                              <a:pt x="162" y="39"/>
                              <a:pt x="162" y="39"/>
                              <a:pt x="162" y="39"/>
                            </a:cubicBezTo>
                            <a:cubicBezTo>
                              <a:pt x="162" y="38"/>
                              <a:pt x="161" y="36"/>
                              <a:pt x="158" y="36"/>
                            </a:cubicBezTo>
                            <a:cubicBezTo>
                              <a:pt x="155" y="36"/>
                              <a:pt x="154" y="38"/>
                              <a:pt x="154" y="39"/>
                            </a:cubicBezTo>
                            <a:cubicBezTo>
                              <a:pt x="154" y="57"/>
                              <a:pt x="154" y="57"/>
                              <a:pt x="154" y="57"/>
                            </a:cubicBezTo>
                            <a:lnTo>
                              <a:pt x="145" y="57"/>
                            </a:lnTo>
                            <a:close/>
                            <a:moveTo>
                              <a:pt x="190" y="0"/>
                            </a:moveTo>
                            <a:cubicBezTo>
                              <a:pt x="184" y="0"/>
                              <a:pt x="181" y="4"/>
                              <a:pt x="181" y="8"/>
                            </a:cubicBezTo>
                            <a:cubicBezTo>
                              <a:pt x="181" y="57"/>
                              <a:pt x="181" y="57"/>
                              <a:pt x="181" y="57"/>
                            </a:cubicBezTo>
                            <a:cubicBezTo>
                              <a:pt x="181" y="61"/>
                              <a:pt x="184" y="65"/>
                              <a:pt x="190" y="65"/>
                            </a:cubicBezTo>
                            <a:cubicBezTo>
                              <a:pt x="214" y="65"/>
                              <a:pt x="214" y="65"/>
                              <a:pt x="214" y="65"/>
                            </a:cubicBezTo>
                            <a:cubicBezTo>
                              <a:pt x="219" y="65"/>
                              <a:pt x="223" y="61"/>
                              <a:pt x="223" y="57"/>
                            </a:cubicBezTo>
                            <a:cubicBezTo>
                              <a:pt x="223" y="8"/>
                              <a:pt x="223" y="8"/>
                              <a:pt x="223" y="8"/>
                            </a:cubicBezTo>
                            <a:cubicBezTo>
                              <a:pt x="223" y="4"/>
                              <a:pt x="219" y="0"/>
                              <a:pt x="214" y="0"/>
                            </a:cubicBezTo>
                            <a:lnTo>
                              <a:pt x="190" y="0"/>
                            </a:lnTo>
                            <a:close/>
                            <a:moveTo>
                              <a:pt x="190" y="8"/>
                            </a:moveTo>
                            <a:cubicBezTo>
                              <a:pt x="214" y="8"/>
                              <a:pt x="214" y="8"/>
                              <a:pt x="214" y="8"/>
                            </a:cubicBezTo>
                            <a:cubicBezTo>
                              <a:pt x="214" y="57"/>
                              <a:pt x="214" y="57"/>
                              <a:pt x="214" y="57"/>
                            </a:cubicBezTo>
                            <a:cubicBezTo>
                              <a:pt x="190" y="57"/>
                              <a:pt x="190" y="57"/>
                              <a:pt x="190" y="57"/>
                            </a:cubicBezTo>
                            <a:lnTo>
                              <a:pt x="190" y="8"/>
                            </a:lnTo>
                            <a:close/>
                            <a:moveTo>
                              <a:pt x="267" y="57"/>
                            </a:moveTo>
                            <a:cubicBezTo>
                              <a:pt x="267" y="0"/>
                              <a:pt x="267" y="0"/>
                              <a:pt x="267" y="0"/>
                            </a:cubicBezTo>
                            <a:cubicBezTo>
                              <a:pt x="246" y="0"/>
                              <a:pt x="246" y="0"/>
                              <a:pt x="246" y="0"/>
                            </a:cubicBezTo>
                            <a:cubicBezTo>
                              <a:pt x="244" y="0"/>
                              <a:pt x="242" y="1"/>
                              <a:pt x="242" y="4"/>
                            </a:cubicBezTo>
                            <a:cubicBezTo>
                              <a:pt x="242" y="7"/>
                              <a:pt x="244" y="8"/>
                              <a:pt x="246" y="8"/>
                            </a:cubicBezTo>
                            <a:cubicBezTo>
                              <a:pt x="258" y="8"/>
                              <a:pt x="258" y="8"/>
                              <a:pt x="258" y="8"/>
                            </a:cubicBezTo>
                            <a:cubicBezTo>
                              <a:pt x="258" y="57"/>
                              <a:pt x="258" y="57"/>
                              <a:pt x="258" y="57"/>
                            </a:cubicBezTo>
                            <a:cubicBezTo>
                              <a:pt x="246" y="57"/>
                              <a:pt x="246" y="57"/>
                              <a:pt x="246" y="57"/>
                            </a:cubicBezTo>
                            <a:cubicBezTo>
                              <a:pt x="244" y="57"/>
                              <a:pt x="242" y="58"/>
                              <a:pt x="242" y="61"/>
                            </a:cubicBezTo>
                            <a:cubicBezTo>
                              <a:pt x="242" y="64"/>
                              <a:pt x="244" y="65"/>
                              <a:pt x="246" y="65"/>
                            </a:cubicBezTo>
                            <a:cubicBezTo>
                              <a:pt x="279" y="65"/>
                              <a:pt x="279" y="65"/>
                              <a:pt x="279" y="65"/>
                            </a:cubicBezTo>
                            <a:cubicBezTo>
                              <a:pt x="281" y="65"/>
                              <a:pt x="283" y="64"/>
                              <a:pt x="283" y="61"/>
                            </a:cubicBezTo>
                            <a:cubicBezTo>
                              <a:pt x="283" y="39"/>
                              <a:pt x="283" y="39"/>
                              <a:pt x="283" y="39"/>
                            </a:cubicBezTo>
                            <a:cubicBezTo>
                              <a:pt x="283" y="38"/>
                              <a:pt x="283" y="36"/>
                              <a:pt x="279" y="36"/>
                            </a:cubicBezTo>
                            <a:cubicBezTo>
                              <a:pt x="276" y="36"/>
                              <a:pt x="275" y="38"/>
                              <a:pt x="275" y="39"/>
                            </a:cubicBezTo>
                            <a:cubicBezTo>
                              <a:pt x="275" y="57"/>
                              <a:pt x="275" y="57"/>
                              <a:pt x="275" y="57"/>
                            </a:cubicBezTo>
                            <a:lnTo>
                              <a:pt x="267" y="57"/>
                            </a:lnTo>
                            <a:close/>
                            <a:moveTo>
                              <a:pt x="310" y="0"/>
                            </a:moveTo>
                            <a:cubicBezTo>
                              <a:pt x="306" y="0"/>
                              <a:pt x="303" y="4"/>
                              <a:pt x="303" y="8"/>
                            </a:cubicBezTo>
                            <a:cubicBezTo>
                              <a:pt x="303" y="57"/>
                              <a:pt x="303" y="57"/>
                              <a:pt x="303" y="57"/>
                            </a:cubicBezTo>
                            <a:cubicBezTo>
                              <a:pt x="303" y="61"/>
                              <a:pt x="306" y="65"/>
                              <a:pt x="310" y="65"/>
                            </a:cubicBezTo>
                            <a:cubicBezTo>
                              <a:pt x="336" y="65"/>
                              <a:pt x="336" y="65"/>
                              <a:pt x="336" y="65"/>
                            </a:cubicBezTo>
                            <a:cubicBezTo>
                              <a:pt x="340" y="65"/>
                              <a:pt x="344" y="61"/>
                              <a:pt x="344" y="57"/>
                            </a:cubicBezTo>
                            <a:cubicBezTo>
                              <a:pt x="344" y="8"/>
                              <a:pt x="344" y="8"/>
                              <a:pt x="344" y="8"/>
                            </a:cubicBezTo>
                            <a:cubicBezTo>
                              <a:pt x="344" y="4"/>
                              <a:pt x="340" y="0"/>
                              <a:pt x="336" y="0"/>
                            </a:cubicBezTo>
                            <a:lnTo>
                              <a:pt x="310" y="0"/>
                            </a:lnTo>
                            <a:close/>
                            <a:moveTo>
                              <a:pt x="310" y="8"/>
                            </a:moveTo>
                            <a:cubicBezTo>
                              <a:pt x="336" y="8"/>
                              <a:pt x="336" y="8"/>
                              <a:pt x="336" y="8"/>
                            </a:cubicBezTo>
                            <a:cubicBezTo>
                              <a:pt x="336" y="57"/>
                              <a:pt x="336" y="57"/>
                              <a:pt x="336" y="57"/>
                            </a:cubicBezTo>
                            <a:cubicBezTo>
                              <a:pt x="310" y="57"/>
                              <a:pt x="310" y="57"/>
                              <a:pt x="310" y="57"/>
                            </a:cubicBezTo>
                            <a:lnTo>
                              <a:pt x="310" y="8"/>
                            </a:lnTo>
                            <a:close/>
                            <a:moveTo>
                              <a:pt x="388" y="57"/>
                            </a:moveTo>
                            <a:cubicBezTo>
                              <a:pt x="388" y="0"/>
                              <a:pt x="388" y="0"/>
                              <a:pt x="388" y="0"/>
                            </a:cubicBezTo>
                            <a:cubicBezTo>
                              <a:pt x="367" y="0"/>
                              <a:pt x="367" y="0"/>
                              <a:pt x="367" y="0"/>
                            </a:cubicBezTo>
                            <a:cubicBezTo>
                              <a:pt x="365" y="0"/>
                              <a:pt x="363" y="1"/>
                              <a:pt x="363" y="4"/>
                            </a:cubicBezTo>
                            <a:cubicBezTo>
                              <a:pt x="363" y="7"/>
                              <a:pt x="365" y="8"/>
                              <a:pt x="367" y="8"/>
                            </a:cubicBezTo>
                            <a:cubicBezTo>
                              <a:pt x="380" y="8"/>
                              <a:pt x="380" y="8"/>
                              <a:pt x="380" y="8"/>
                            </a:cubicBezTo>
                            <a:cubicBezTo>
                              <a:pt x="380" y="57"/>
                              <a:pt x="380" y="57"/>
                              <a:pt x="380" y="57"/>
                            </a:cubicBezTo>
                            <a:cubicBezTo>
                              <a:pt x="367" y="57"/>
                              <a:pt x="367" y="57"/>
                              <a:pt x="367" y="57"/>
                            </a:cubicBezTo>
                            <a:cubicBezTo>
                              <a:pt x="365" y="57"/>
                              <a:pt x="363" y="58"/>
                              <a:pt x="363" y="61"/>
                            </a:cubicBezTo>
                            <a:cubicBezTo>
                              <a:pt x="363" y="64"/>
                              <a:pt x="365" y="65"/>
                              <a:pt x="367" y="65"/>
                            </a:cubicBezTo>
                            <a:cubicBezTo>
                              <a:pt x="401" y="65"/>
                              <a:pt x="401" y="65"/>
                              <a:pt x="401" y="65"/>
                            </a:cubicBezTo>
                            <a:cubicBezTo>
                              <a:pt x="402" y="65"/>
                              <a:pt x="404" y="64"/>
                              <a:pt x="404" y="61"/>
                            </a:cubicBezTo>
                            <a:cubicBezTo>
                              <a:pt x="404" y="39"/>
                              <a:pt x="404" y="39"/>
                              <a:pt x="404" y="39"/>
                            </a:cubicBezTo>
                            <a:cubicBezTo>
                              <a:pt x="404" y="38"/>
                              <a:pt x="403" y="36"/>
                              <a:pt x="401" y="36"/>
                            </a:cubicBezTo>
                            <a:cubicBezTo>
                              <a:pt x="397" y="36"/>
                              <a:pt x="396" y="38"/>
                              <a:pt x="396" y="39"/>
                            </a:cubicBezTo>
                            <a:cubicBezTo>
                              <a:pt x="396" y="57"/>
                              <a:pt x="396" y="57"/>
                              <a:pt x="396" y="57"/>
                            </a:cubicBezTo>
                            <a:lnTo>
                              <a:pt x="388" y="57"/>
                            </a:lnTo>
                            <a:close/>
                            <a:moveTo>
                              <a:pt x="432" y="0"/>
                            </a:moveTo>
                            <a:cubicBezTo>
                              <a:pt x="428" y="0"/>
                              <a:pt x="423" y="4"/>
                              <a:pt x="423" y="8"/>
                            </a:cubicBezTo>
                            <a:cubicBezTo>
                              <a:pt x="423" y="57"/>
                              <a:pt x="423" y="57"/>
                              <a:pt x="423" y="57"/>
                            </a:cubicBezTo>
                            <a:cubicBezTo>
                              <a:pt x="423" y="61"/>
                              <a:pt x="427" y="65"/>
                              <a:pt x="432" y="65"/>
                            </a:cubicBezTo>
                            <a:cubicBezTo>
                              <a:pt x="457" y="65"/>
                              <a:pt x="457" y="65"/>
                              <a:pt x="457" y="65"/>
                            </a:cubicBezTo>
                            <a:cubicBezTo>
                              <a:pt x="461" y="65"/>
                              <a:pt x="465" y="61"/>
                              <a:pt x="465" y="57"/>
                            </a:cubicBezTo>
                            <a:cubicBezTo>
                              <a:pt x="465" y="8"/>
                              <a:pt x="465" y="8"/>
                              <a:pt x="465" y="8"/>
                            </a:cubicBezTo>
                            <a:cubicBezTo>
                              <a:pt x="465" y="4"/>
                              <a:pt x="461" y="0"/>
                              <a:pt x="457" y="0"/>
                            </a:cubicBezTo>
                            <a:lnTo>
                              <a:pt x="432" y="0"/>
                            </a:lnTo>
                            <a:close/>
                            <a:moveTo>
                              <a:pt x="432" y="8"/>
                            </a:moveTo>
                            <a:cubicBezTo>
                              <a:pt x="457" y="8"/>
                              <a:pt x="457" y="8"/>
                              <a:pt x="457" y="8"/>
                            </a:cubicBezTo>
                            <a:cubicBezTo>
                              <a:pt x="457" y="57"/>
                              <a:pt x="457" y="57"/>
                              <a:pt x="457" y="57"/>
                            </a:cubicBezTo>
                            <a:cubicBezTo>
                              <a:pt x="432" y="57"/>
                              <a:pt x="432" y="57"/>
                              <a:pt x="432" y="57"/>
                            </a:cubicBezTo>
                            <a:lnTo>
                              <a:pt x="432" y="8"/>
                            </a:lnTo>
                            <a:close/>
                            <a:moveTo>
                              <a:pt x="493" y="0"/>
                            </a:moveTo>
                            <a:cubicBezTo>
                              <a:pt x="488" y="0"/>
                              <a:pt x="484" y="4"/>
                              <a:pt x="484" y="8"/>
                            </a:cubicBezTo>
                            <a:cubicBezTo>
                              <a:pt x="484" y="57"/>
                              <a:pt x="484" y="57"/>
                              <a:pt x="484" y="57"/>
                            </a:cubicBezTo>
                            <a:cubicBezTo>
                              <a:pt x="484" y="61"/>
                              <a:pt x="488" y="65"/>
                              <a:pt x="493" y="65"/>
                            </a:cubicBezTo>
                            <a:cubicBezTo>
                              <a:pt x="517" y="65"/>
                              <a:pt x="517" y="65"/>
                              <a:pt x="517" y="65"/>
                            </a:cubicBezTo>
                            <a:cubicBezTo>
                              <a:pt x="522" y="65"/>
                              <a:pt x="526" y="61"/>
                              <a:pt x="526" y="57"/>
                            </a:cubicBezTo>
                            <a:cubicBezTo>
                              <a:pt x="526" y="8"/>
                              <a:pt x="526" y="8"/>
                              <a:pt x="526" y="8"/>
                            </a:cubicBezTo>
                            <a:cubicBezTo>
                              <a:pt x="526" y="4"/>
                              <a:pt x="522" y="0"/>
                              <a:pt x="517" y="0"/>
                            </a:cubicBezTo>
                            <a:lnTo>
                              <a:pt x="493" y="0"/>
                            </a:lnTo>
                            <a:close/>
                            <a:moveTo>
                              <a:pt x="493" y="8"/>
                            </a:moveTo>
                            <a:cubicBezTo>
                              <a:pt x="517" y="8"/>
                              <a:pt x="517" y="8"/>
                              <a:pt x="517" y="8"/>
                            </a:cubicBezTo>
                            <a:cubicBezTo>
                              <a:pt x="517" y="57"/>
                              <a:pt x="517" y="57"/>
                              <a:pt x="517" y="57"/>
                            </a:cubicBezTo>
                            <a:cubicBezTo>
                              <a:pt x="493" y="57"/>
                              <a:pt x="493" y="57"/>
                              <a:pt x="493" y="57"/>
                            </a:cubicBezTo>
                            <a:lnTo>
                              <a:pt x="493" y="8"/>
                            </a:lnTo>
                            <a:close/>
                          </a:path>
                        </a:pathLst>
                      </a:custGeom>
                      <a:solidFill>
                        <a:schemeClr val="tx1">
                          <a:alpha val="33000"/>
                        </a:schemeClr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74915" tIns="37458" rIns="74915" bIns="37458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defTabSz="764196">
                          <a:defRPr/>
                        </a:pPr>
                        <a:endParaRPr lang="en-US" sz="2294" kern="0">
                          <a:solidFill>
                            <a:srgbClr val="353535"/>
                          </a:solidFill>
                          <a:latin typeface="Segoe UI Semibold" panose="020B0702040204020203" pitchFamily="34" charset="0"/>
                        </a:endParaRPr>
                      </a:p>
                    </p:txBody>
                  </p:sp>
                </p:grpSp>
              </p:grpSp>
            </p:grpSp>
          </p:grpSp>
        </p:grpSp>
        <p:sp>
          <p:nvSpPr>
            <p:cNvPr id="295" name="Rectangle 294">
              <a:extLst>
                <a:ext uri="{FF2B5EF4-FFF2-40B4-BE49-F238E27FC236}">
                  <a16:creationId xmlns:a16="http://schemas.microsoft.com/office/drawing/2014/main" xmlns="" id="{0735A7B5-0411-4474-84C0-F7BD521AD702}"/>
                </a:ext>
              </a:extLst>
            </p:cNvPr>
            <p:cNvSpPr/>
            <p:nvPr/>
          </p:nvSpPr>
          <p:spPr>
            <a:xfrm>
              <a:off x="6448489" y="2916722"/>
              <a:ext cx="3494088" cy="1157773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noAutofit/>
            </a:bodyPr>
            <a:lstStyle/>
            <a:p>
              <a:pPr lvl="0" algn="ctr"/>
              <a:r>
                <a:rPr lang="en-US" sz="2294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{ Your Code }</a:t>
              </a:r>
            </a:p>
          </p:txBody>
        </p:sp>
      </p:grpSp>
      <p:sp>
        <p:nvSpPr>
          <p:cNvPr id="23" name="Freeform: Shape 22">
            <a:extLst>
              <a:ext uri="{FF2B5EF4-FFF2-40B4-BE49-F238E27FC236}">
                <a16:creationId xmlns:a16="http://schemas.microsoft.com/office/drawing/2014/main" xmlns="" id="{4B2579F7-4CEA-4C5E-A95A-B73B227BF174}"/>
              </a:ext>
            </a:extLst>
          </p:cNvPr>
          <p:cNvSpPr/>
          <p:nvPr/>
        </p:nvSpPr>
        <p:spPr bwMode="auto">
          <a:xfrm>
            <a:off x="6893591" y="2980718"/>
            <a:ext cx="1699267" cy="236642"/>
          </a:xfrm>
          <a:custGeom>
            <a:avLst/>
            <a:gdLst>
              <a:gd name="connsiteX0" fmla="*/ 0 w 1867301"/>
              <a:gd name="connsiteY0" fmla="*/ 0 h 567891"/>
              <a:gd name="connsiteX1" fmla="*/ 1299410 w 1867301"/>
              <a:gd name="connsiteY1" fmla="*/ 0 h 567891"/>
              <a:gd name="connsiteX2" fmla="*/ 1867301 w 1867301"/>
              <a:gd name="connsiteY2" fmla="*/ 567891 h 567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67301" h="567891">
                <a:moveTo>
                  <a:pt x="0" y="0"/>
                </a:moveTo>
                <a:lnTo>
                  <a:pt x="1299410" y="0"/>
                </a:lnTo>
                <a:lnTo>
                  <a:pt x="1867301" y="567891"/>
                </a:lnTo>
              </a:path>
            </a:pathLst>
          </a:custGeom>
          <a:noFill/>
          <a:ln w="38100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16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xmlns="" id="{7E53B5BF-7B86-49D2-A4D1-7458BD50F0CC}"/>
              </a:ext>
            </a:extLst>
          </p:cNvPr>
          <p:cNvSpPr/>
          <p:nvPr/>
        </p:nvSpPr>
        <p:spPr bwMode="auto">
          <a:xfrm>
            <a:off x="6696445" y="1884587"/>
            <a:ext cx="1119788" cy="615094"/>
          </a:xfrm>
          <a:custGeom>
            <a:avLst/>
            <a:gdLst>
              <a:gd name="connsiteX0" fmla="*/ 0 w 1366788"/>
              <a:gd name="connsiteY0" fmla="*/ 750770 h 750770"/>
              <a:gd name="connsiteX1" fmla="*/ 0 w 1366788"/>
              <a:gd name="connsiteY1" fmla="*/ 0 h 750770"/>
              <a:gd name="connsiteX2" fmla="*/ 1366788 w 1366788"/>
              <a:gd name="connsiteY2" fmla="*/ 0 h 750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66788" h="750770">
                <a:moveTo>
                  <a:pt x="0" y="750770"/>
                </a:moveTo>
                <a:lnTo>
                  <a:pt x="0" y="0"/>
                </a:lnTo>
                <a:lnTo>
                  <a:pt x="1366788" y="0"/>
                </a:lnTo>
              </a:path>
            </a:pathLst>
          </a:custGeom>
          <a:noFill/>
          <a:ln w="38100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716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xmlns="" id="{F04FD0E7-A968-4FEB-AADC-11450F7FAA30}"/>
              </a:ext>
            </a:extLst>
          </p:cNvPr>
          <p:cNvSpPr/>
          <p:nvPr/>
        </p:nvSpPr>
        <p:spPr>
          <a:xfrm>
            <a:off x="1189038" y="5664034"/>
            <a:ext cx="2306605" cy="704205"/>
          </a:xfrm>
          <a:prstGeom prst="rect">
            <a:avLst/>
          </a:prstGeom>
        </p:spPr>
        <p:txBody>
          <a:bodyPr wrap="square" anchor="ctr">
            <a:noAutofit/>
          </a:bodyPr>
          <a:lstStyle/>
          <a:p>
            <a:pPr algn="ctr" defTabSz="763974" fontAlgn="base">
              <a:spcBef>
                <a:spcPts val="1475"/>
              </a:spcBef>
              <a:spcAft>
                <a:spcPct val="0"/>
              </a:spcAft>
            </a:pPr>
            <a:r>
              <a:rPr lang="en-US" sz="1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REST endpoint</a:t>
            </a:r>
          </a:p>
          <a:p>
            <a:pPr algn="ctr" defTabSz="763974" fontAlgn="base">
              <a:spcBef>
                <a:spcPts val="246"/>
              </a:spcBef>
              <a:spcAft>
                <a:spcPct val="0"/>
              </a:spcAft>
            </a:pPr>
            <a:r>
              <a:rPr lang="en-US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Direct Line Protocol</a:t>
            </a:r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xmlns="" id="{8DC93883-0C12-4D23-8506-A1E1419CB654}"/>
              </a:ext>
            </a:extLst>
          </p:cNvPr>
          <p:cNvSpPr/>
          <p:nvPr/>
        </p:nvSpPr>
        <p:spPr>
          <a:xfrm>
            <a:off x="4379611" y="5664034"/>
            <a:ext cx="2124970" cy="704205"/>
          </a:xfrm>
          <a:prstGeom prst="rect">
            <a:avLst/>
          </a:prstGeom>
        </p:spPr>
        <p:txBody>
          <a:bodyPr wrap="square" anchor="ctr">
            <a:noAutofit/>
          </a:bodyPr>
          <a:lstStyle/>
          <a:p>
            <a:pPr algn="ctr" defTabSz="763974" fontAlgn="base">
              <a:spcBef>
                <a:spcPts val="1475"/>
              </a:spcBef>
              <a:spcAft>
                <a:spcPct val="0"/>
              </a:spcAft>
            </a:pPr>
            <a:r>
              <a:rPr lang="en-US" sz="1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Conversational and business logic</a:t>
            </a:r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xmlns="" id="{6AE6C37D-E2B3-4C70-8B98-B168340F0CAC}"/>
              </a:ext>
            </a:extLst>
          </p:cNvPr>
          <p:cNvSpPr/>
          <p:nvPr/>
        </p:nvSpPr>
        <p:spPr>
          <a:xfrm>
            <a:off x="6979132" y="5664035"/>
            <a:ext cx="1640252" cy="704205"/>
          </a:xfrm>
          <a:prstGeom prst="rect">
            <a:avLst/>
          </a:prstGeom>
        </p:spPr>
        <p:txBody>
          <a:bodyPr wrap="square" anchor="t">
            <a:noAutofit/>
          </a:bodyPr>
          <a:lstStyle/>
          <a:p>
            <a:pPr algn="ctr" defTabSz="763974" fontAlgn="base">
              <a:spcBef>
                <a:spcPts val="1475"/>
              </a:spcBef>
              <a:spcAft>
                <a:spcPct val="0"/>
              </a:spcAft>
            </a:pPr>
            <a:r>
              <a:rPr lang="en-US" sz="1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Canvas aware</a:t>
            </a:r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xmlns="" id="{C6AA8912-8BDF-4F1B-9E5C-4E9828DCEEE2}"/>
              </a:ext>
            </a:extLst>
          </p:cNvPr>
          <p:cNvSpPr/>
          <p:nvPr/>
        </p:nvSpPr>
        <p:spPr>
          <a:xfrm>
            <a:off x="9093937" y="5664035"/>
            <a:ext cx="1744083" cy="704205"/>
          </a:xfrm>
          <a:prstGeom prst="rect">
            <a:avLst/>
          </a:prstGeom>
        </p:spPr>
        <p:txBody>
          <a:bodyPr wrap="square" anchor="ctr">
            <a:noAutofit/>
          </a:bodyPr>
          <a:lstStyle/>
          <a:p>
            <a:pPr algn="ctr" defTabSz="763974" fontAlgn="base">
              <a:spcBef>
                <a:spcPts val="1475"/>
              </a:spcBef>
              <a:spcAft>
                <a:spcPct val="0"/>
              </a:spcAft>
            </a:pPr>
            <a:r>
              <a:rPr lang="en-US" sz="1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Context</a:t>
            </a:r>
            <a:br>
              <a:rPr lang="en-US" sz="1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</a:br>
            <a:r>
              <a:rPr lang="en-US" sz="1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sensitive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xmlns="" id="{3DDA15C0-E502-40CE-8DC2-2060D6D79AE7}"/>
              </a:ext>
            </a:extLst>
          </p:cNvPr>
          <p:cNvCxnSpPr/>
          <p:nvPr/>
        </p:nvCxnSpPr>
        <p:spPr>
          <a:xfrm>
            <a:off x="4142335" y="5764742"/>
            <a:ext cx="0" cy="548640"/>
          </a:xfrm>
          <a:prstGeom prst="line">
            <a:avLst/>
          </a:prstGeom>
          <a:ln>
            <a:solidFill>
              <a:schemeClr val="accent5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xmlns="" id="{A388E534-80CC-4D3F-9CAB-CC18BF429FDA}"/>
              </a:ext>
            </a:extLst>
          </p:cNvPr>
          <p:cNvCxnSpPr/>
          <p:nvPr/>
        </p:nvCxnSpPr>
        <p:spPr>
          <a:xfrm>
            <a:off x="6741857" y="5764742"/>
            <a:ext cx="0" cy="548640"/>
          </a:xfrm>
          <a:prstGeom prst="line">
            <a:avLst/>
          </a:prstGeom>
          <a:ln>
            <a:solidFill>
              <a:schemeClr val="accent5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xmlns="" id="{682A2ED2-308C-4275-837D-1D9B0885C5E9}"/>
              </a:ext>
            </a:extLst>
          </p:cNvPr>
          <p:cNvCxnSpPr/>
          <p:nvPr/>
        </p:nvCxnSpPr>
        <p:spPr>
          <a:xfrm>
            <a:off x="8856660" y="5764742"/>
            <a:ext cx="0" cy="548640"/>
          </a:xfrm>
          <a:prstGeom prst="line">
            <a:avLst/>
          </a:prstGeom>
          <a:ln>
            <a:solidFill>
              <a:schemeClr val="accent5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3" name="Group 232">
            <a:extLst>
              <a:ext uri="{FF2B5EF4-FFF2-40B4-BE49-F238E27FC236}">
                <a16:creationId xmlns:a16="http://schemas.microsoft.com/office/drawing/2014/main" xmlns="" id="{C0201BC2-800E-4354-8058-93BC8E79784E}"/>
              </a:ext>
            </a:extLst>
          </p:cNvPr>
          <p:cNvGrpSpPr/>
          <p:nvPr/>
        </p:nvGrpSpPr>
        <p:grpSpPr>
          <a:xfrm>
            <a:off x="7129242" y="3732758"/>
            <a:ext cx="2906699" cy="1326394"/>
            <a:chOff x="1941810" y="1585976"/>
            <a:chExt cx="3547850" cy="1618966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xmlns="" id="{1FD791E4-D600-4D43-ACBE-A0E3DA6B1367}"/>
                </a:ext>
              </a:extLst>
            </p:cNvPr>
            <p:cNvSpPr/>
            <p:nvPr/>
          </p:nvSpPr>
          <p:spPr bwMode="auto">
            <a:xfrm>
              <a:off x="2122609" y="1765359"/>
              <a:ext cx="1257364" cy="1260198"/>
            </a:xfrm>
            <a:prstGeom prst="ellipse">
              <a:avLst/>
            </a:prstGeom>
            <a:solidFill>
              <a:schemeClr val="tx2"/>
            </a:solidFill>
            <a:ln w="3175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63974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39">
                  <a:gradFill>
                    <a:gsLst>
                      <a:gs pos="125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SDK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xmlns="" id="{E8F35858-F629-402E-94DF-8F760CBADA7F}"/>
                </a:ext>
              </a:extLst>
            </p:cNvPr>
            <p:cNvSpPr/>
            <p:nvPr/>
          </p:nvSpPr>
          <p:spPr>
            <a:xfrm>
              <a:off x="3569856" y="2188843"/>
              <a:ext cx="1919804" cy="4132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</a:rPr>
                <a:t>Bot builder SDK</a:t>
              </a:r>
            </a:p>
          </p:txBody>
        </p:sp>
        <p:sp>
          <p:nvSpPr>
            <p:cNvPr id="161" name="Circle: Hollow 160">
              <a:extLst>
                <a:ext uri="{FF2B5EF4-FFF2-40B4-BE49-F238E27FC236}">
                  <a16:creationId xmlns:a16="http://schemas.microsoft.com/office/drawing/2014/main" xmlns="" id="{C843C50A-BBFF-4F27-84B7-2E9447C03621}"/>
                </a:ext>
              </a:extLst>
            </p:cNvPr>
            <p:cNvSpPr/>
            <p:nvPr/>
          </p:nvSpPr>
          <p:spPr bwMode="auto">
            <a:xfrm>
              <a:off x="1941810" y="1585976"/>
              <a:ext cx="1618963" cy="1618966"/>
            </a:xfrm>
            <a:prstGeom prst="donut">
              <a:avLst>
                <a:gd name="adj" fmla="val 1118"/>
              </a:avLst>
            </a:prstGeom>
            <a:solidFill>
              <a:schemeClr val="accent5"/>
            </a:solidFill>
            <a:ln w="3175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63974" fontAlgn="base">
                <a:spcBef>
                  <a:spcPct val="0"/>
                </a:spcBef>
                <a:spcAft>
                  <a:spcPct val="0"/>
                </a:spcAft>
              </a:pPr>
              <a:endParaRPr lang="en-US" sz="1966">
                <a:solidFill>
                  <a:schemeClr val="tx1"/>
                </a:solidFill>
                <a:cs typeface="Segoe UI" pitchFamily="34" charset="0"/>
              </a:endParaRPr>
            </a:p>
          </p:txBody>
        </p:sp>
      </p:grpSp>
      <p:grpSp>
        <p:nvGrpSpPr>
          <p:cNvPr id="235" name="Group 234">
            <a:extLst>
              <a:ext uri="{FF2B5EF4-FFF2-40B4-BE49-F238E27FC236}">
                <a16:creationId xmlns:a16="http://schemas.microsoft.com/office/drawing/2014/main" xmlns="" id="{37D10252-5403-4304-B658-EE8BEC8310B2}"/>
              </a:ext>
            </a:extLst>
          </p:cNvPr>
          <p:cNvGrpSpPr/>
          <p:nvPr/>
        </p:nvGrpSpPr>
        <p:grpSpPr>
          <a:xfrm>
            <a:off x="7257286" y="1149728"/>
            <a:ext cx="3082560" cy="1326394"/>
            <a:chOff x="8230756" y="412084"/>
            <a:chExt cx="3762502" cy="1618966"/>
          </a:xfrm>
        </p:grpSpPr>
        <p:sp>
          <p:nvSpPr>
            <p:cNvPr id="108" name="Oval 107">
              <a:extLst>
                <a:ext uri="{FF2B5EF4-FFF2-40B4-BE49-F238E27FC236}">
                  <a16:creationId xmlns:a16="http://schemas.microsoft.com/office/drawing/2014/main" xmlns="" id="{8E3E0330-A24A-4A67-8A2A-B8230A8906EE}"/>
                </a:ext>
              </a:extLst>
            </p:cNvPr>
            <p:cNvSpPr/>
            <p:nvPr/>
          </p:nvSpPr>
          <p:spPr bwMode="auto">
            <a:xfrm>
              <a:off x="8411555" y="591468"/>
              <a:ext cx="1257364" cy="1260198"/>
            </a:xfrm>
            <a:prstGeom prst="ellipse">
              <a:avLst/>
            </a:prstGeom>
            <a:solidFill>
              <a:schemeClr val="tx2"/>
            </a:solidFill>
            <a:ln w="3175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63974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39">
                  <a:gradFill>
                    <a:gsLst>
                      <a:gs pos="125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Platform</a:t>
              </a:r>
            </a:p>
          </p:txBody>
        </p:sp>
        <p:sp>
          <p:nvSpPr>
            <p:cNvPr id="160" name="Rectangle 159">
              <a:extLst>
                <a:ext uri="{FF2B5EF4-FFF2-40B4-BE49-F238E27FC236}">
                  <a16:creationId xmlns:a16="http://schemas.microsoft.com/office/drawing/2014/main" xmlns="" id="{38CF5552-364D-4B5E-85E6-E8BE23586CF2}"/>
                </a:ext>
              </a:extLst>
            </p:cNvPr>
            <p:cNvSpPr/>
            <p:nvPr/>
          </p:nvSpPr>
          <p:spPr>
            <a:xfrm>
              <a:off x="9942597" y="1014951"/>
              <a:ext cx="2050661" cy="4132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en-US" sz="160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</a:rPr>
                <a:t>Platform services</a:t>
              </a:r>
            </a:p>
          </p:txBody>
        </p:sp>
        <p:sp>
          <p:nvSpPr>
            <p:cNvPr id="163" name="Circle: Hollow 162">
              <a:extLst>
                <a:ext uri="{FF2B5EF4-FFF2-40B4-BE49-F238E27FC236}">
                  <a16:creationId xmlns:a16="http://schemas.microsoft.com/office/drawing/2014/main" xmlns="" id="{073BDFE5-88EE-4543-9407-DD0C479E3E7B}"/>
                </a:ext>
              </a:extLst>
            </p:cNvPr>
            <p:cNvSpPr/>
            <p:nvPr/>
          </p:nvSpPr>
          <p:spPr bwMode="auto">
            <a:xfrm>
              <a:off x="8230756" y="412084"/>
              <a:ext cx="1618962" cy="1618966"/>
            </a:xfrm>
            <a:prstGeom prst="donut">
              <a:avLst>
                <a:gd name="adj" fmla="val 1118"/>
              </a:avLst>
            </a:prstGeom>
            <a:solidFill>
              <a:schemeClr val="accent5"/>
            </a:solidFill>
            <a:ln w="3175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63974" fontAlgn="base">
                <a:spcBef>
                  <a:spcPct val="0"/>
                </a:spcBef>
                <a:spcAft>
                  <a:spcPct val="0"/>
                </a:spcAft>
              </a:pPr>
              <a:endParaRPr lang="en-US" sz="1966">
                <a:solidFill>
                  <a:schemeClr val="tx1"/>
                </a:solidFill>
                <a:cs typeface="Segoe UI" pitchFamily="34" charset="0"/>
              </a:endParaRPr>
            </a:p>
          </p:txBody>
        </p:sp>
      </p:grpSp>
      <p:sp>
        <p:nvSpPr>
          <p:cNvPr id="60" name="Freeform: Shape 59">
            <a:extLst>
              <a:ext uri="{FF2B5EF4-FFF2-40B4-BE49-F238E27FC236}">
                <a16:creationId xmlns:a16="http://schemas.microsoft.com/office/drawing/2014/main" xmlns="" id="{67129EEF-C248-4152-B528-46EB33D587B2}"/>
              </a:ext>
            </a:extLst>
          </p:cNvPr>
          <p:cNvSpPr/>
          <p:nvPr/>
        </p:nvSpPr>
        <p:spPr bwMode="auto">
          <a:xfrm flipV="1">
            <a:off x="6177675" y="4620962"/>
            <a:ext cx="998487" cy="109520"/>
          </a:xfrm>
          <a:custGeom>
            <a:avLst/>
            <a:gdLst>
              <a:gd name="connsiteX0" fmla="*/ 0 w 1867301"/>
              <a:gd name="connsiteY0" fmla="*/ 0 h 567891"/>
              <a:gd name="connsiteX1" fmla="*/ 1299410 w 1867301"/>
              <a:gd name="connsiteY1" fmla="*/ 0 h 567891"/>
              <a:gd name="connsiteX2" fmla="*/ 1867301 w 1867301"/>
              <a:gd name="connsiteY2" fmla="*/ 567891 h 567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67301" h="567891">
                <a:moveTo>
                  <a:pt x="0" y="0"/>
                </a:moveTo>
                <a:lnTo>
                  <a:pt x="1299410" y="0"/>
                </a:lnTo>
                <a:lnTo>
                  <a:pt x="1867301" y="567891"/>
                </a:lnTo>
              </a:path>
            </a:pathLst>
          </a:custGeom>
          <a:noFill/>
          <a:ln w="38100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16"/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xmlns="" id="{917C761D-D8B2-454C-9CD0-7D29CC5B17C5}"/>
              </a:ext>
            </a:extLst>
          </p:cNvPr>
          <p:cNvGrpSpPr/>
          <p:nvPr/>
        </p:nvGrpSpPr>
        <p:grpSpPr>
          <a:xfrm>
            <a:off x="1352128" y="2394996"/>
            <a:ext cx="1465466" cy="1716174"/>
            <a:chOff x="8899716" y="2407700"/>
            <a:chExt cx="1788714" cy="2094722"/>
          </a:xfrm>
        </p:grpSpPr>
        <p:sp>
          <p:nvSpPr>
            <p:cNvPr id="62" name="Oval 61">
              <a:extLst>
                <a:ext uri="{FF2B5EF4-FFF2-40B4-BE49-F238E27FC236}">
                  <a16:creationId xmlns:a16="http://schemas.microsoft.com/office/drawing/2014/main" xmlns="" id="{13828428-3D7C-4992-81AC-72251EB0F795}"/>
                </a:ext>
              </a:extLst>
            </p:cNvPr>
            <p:cNvSpPr/>
            <p:nvPr/>
          </p:nvSpPr>
          <p:spPr bwMode="auto">
            <a:xfrm>
              <a:off x="9165317" y="2587084"/>
              <a:ext cx="1257364" cy="1260198"/>
            </a:xfrm>
            <a:prstGeom prst="ellipse">
              <a:avLst/>
            </a:prstGeom>
            <a:solidFill>
              <a:schemeClr val="tx2"/>
            </a:solidFill>
            <a:ln w="3175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63974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39">
                  <a:gradFill>
                    <a:gsLst>
                      <a:gs pos="125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cs typeface="Segoe UI" pitchFamily="34" charset="0"/>
                </a:rPr>
                <a:t>HTTP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xmlns="" id="{49C646E0-9F3C-45ED-BC2D-3D4BF01E8A12}"/>
                </a:ext>
              </a:extLst>
            </p:cNvPr>
            <p:cNvSpPr/>
            <p:nvPr/>
          </p:nvSpPr>
          <p:spPr>
            <a:xfrm>
              <a:off x="8899716" y="4089191"/>
              <a:ext cx="1788714" cy="4132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r"/>
              <a:r>
                <a:rPr lang="en-US" sz="1600"/>
                <a:t>REST Endpoint</a:t>
              </a:r>
            </a:p>
          </p:txBody>
        </p:sp>
        <p:sp>
          <p:nvSpPr>
            <p:cNvPr id="64" name="Circle: Hollow 63">
              <a:extLst>
                <a:ext uri="{FF2B5EF4-FFF2-40B4-BE49-F238E27FC236}">
                  <a16:creationId xmlns:a16="http://schemas.microsoft.com/office/drawing/2014/main" xmlns="" id="{8254CF4C-0C2A-4892-9B6D-C20A5929516F}"/>
                </a:ext>
              </a:extLst>
            </p:cNvPr>
            <p:cNvSpPr/>
            <p:nvPr/>
          </p:nvSpPr>
          <p:spPr bwMode="auto">
            <a:xfrm>
              <a:off x="8984518" y="2407700"/>
              <a:ext cx="1618962" cy="1618966"/>
            </a:xfrm>
            <a:prstGeom prst="donut">
              <a:avLst>
                <a:gd name="adj" fmla="val 1118"/>
              </a:avLst>
            </a:prstGeom>
            <a:solidFill>
              <a:schemeClr val="accent5"/>
            </a:solidFill>
            <a:ln w="3175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63974" fontAlgn="base">
                <a:spcBef>
                  <a:spcPct val="0"/>
                </a:spcBef>
                <a:spcAft>
                  <a:spcPct val="0"/>
                </a:spcAft>
              </a:pPr>
              <a:endParaRPr lang="en-US" sz="1966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65" name="Freeform: Shape 64">
            <a:extLst>
              <a:ext uri="{FF2B5EF4-FFF2-40B4-BE49-F238E27FC236}">
                <a16:creationId xmlns:a16="http://schemas.microsoft.com/office/drawing/2014/main" xmlns="" id="{27993AFC-8176-4B79-8C3F-AC47F7A82A8B}"/>
              </a:ext>
            </a:extLst>
          </p:cNvPr>
          <p:cNvSpPr/>
          <p:nvPr/>
        </p:nvSpPr>
        <p:spPr bwMode="auto">
          <a:xfrm rot="10800000">
            <a:off x="2715969" y="3222435"/>
            <a:ext cx="1086222" cy="123173"/>
          </a:xfrm>
          <a:custGeom>
            <a:avLst/>
            <a:gdLst>
              <a:gd name="connsiteX0" fmla="*/ 0 w 1867301"/>
              <a:gd name="connsiteY0" fmla="*/ 0 h 567891"/>
              <a:gd name="connsiteX1" fmla="*/ 1299410 w 1867301"/>
              <a:gd name="connsiteY1" fmla="*/ 0 h 567891"/>
              <a:gd name="connsiteX2" fmla="*/ 1867301 w 1867301"/>
              <a:gd name="connsiteY2" fmla="*/ 567891 h 567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67301" h="567891">
                <a:moveTo>
                  <a:pt x="0" y="0"/>
                </a:moveTo>
                <a:lnTo>
                  <a:pt x="1299410" y="0"/>
                </a:lnTo>
                <a:lnTo>
                  <a:pt x="1867301" y="567891"/>
                </a:lnTo>
              </a:path>
            </a:pathLst>
          </a:custGeom>
          <a:noFill/>
          <a:ln w="38100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16"/>
          </a:p>
        </p:txBody>
      </p:sp>
      <p:pic>
        <p:nvPicPr>
          <p:cNvPr id="1026" name="Picture 2" descr="Image result for Swagger api">
            <a:hlinkClick r:id="rId2"/>
            <a:extLst>
              <a:ext uri="{FF2B5EF4-FFF2-40B4-BE49-F238E27FC236}">
                <a16:creationId xmlns:a16="http://schemas.microsoft.com/office/drawing/2014/main" xmlns="" id="{8F26222C-F702-47DA-8B35-89504C3020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7858" y="5847078"/>
            <a:ext cx="385475" cy="385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0" name="Group 69">
            <a:extLst>
              <a:ext uri="{FF2B5EF4-FFF2-40B4-BE49-F238E27FC236}">
                <a16:creationId xmlns:a16="http://schemas.microsoft.com/office/drawing/2014/main" xmlns="" id="{A80922EB-B550-481D-BB9B-1AF2D2A4DB84}"/>
              </a:ext>
            </a:extLst>
          </p:cNvPr>
          <p:cNvGrpSpPr/>
          <p:nvPr/>
        </p:nvGrpSpPr>
        <p:grpSpPr>
          <a:xfrm>
            <a:off x="7685824" y="6046097"/>
            <a:ext cx="340996" cy="340996"/>
            <a:chOff x="2990684" y="5259981"/>
            <a:chExt cx="416212" cy="416212"/>
          </a:xfrm>
        </p:grpSpPr>
        <p:sp>
          <p:nvSpPr>
            <p:cNvPr id="71" name="Oval 70">
              <a:extLst>
                <a:ext uri="{FF2B5EF4-FFF2-40B4-BE49-F238E27FC236}">
                  <a16:creationId xmlns:a16="http://schemas.microsoft.com/office/drawing/2014/main" xmlns="" id="{67B189EB-9115-4C07-B848-DD3F6083B747}"/>
                </a:ext>
              </a:extLst>
            </p:cNvPr>
            <p:cNvSpPr/>
            <p:nvPr/>
          </p:nvSpPr>
          <p:spPr bwMode="auto">
            <a:xfrm>
              <a:off x="2990684" y="5259981"/>
              <a:ext cx="416212" cy="416212"/>
            </a:xfrm>
            <a:prstGeom prst="ellipse">
              <a:avLst/>
            </a:prstGeom>
            <a:solidFill>
              <a:schemeClr val="accent6"/>
            </a:solidFill>
            <a:ln w="9525" cap="flat">
              <a:noFill/>
              <a:prstDash val="sysDash"/>
              <a:miter lim="800000"/>
              <a:headEnd type="none" w="lg" len="med"/>
              <a:tailEnd type="none" w="lg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64196"/>
              <a:endParaRPr lang="en-US" sz="1716"/>
            </a:p>
          </p:txBody>
        </p:sp>
        <p:pic>
          <p:nvPicPr>
            <p:cNvPr id="72" name="Picture 12" descr="Image result for bing logo">
              <a:extLst>
                <a:ext uri="{FF2B5EF4-FFF2-40B4-BE49-F238E27FC236}">
                  <a16:creationId xmlns:a16="http://schemas.microsoft.com/office/drawing/2014/main" xmlns="" id="{CBF594DD-6FEE-483C-BC68-CACB2767455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229" t="20589" r="34229" b="20589"/>
            <a:stretch/>
          </p:blipFill>
          <p:spPr bwMode="auto">
            <a:xfrm>
              <a:off x="3092324" y="5325132"/>
              <a:ext cx="212932" cy="2859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xmlns="" id="{5CC05C78-FC09-4E36-867D-330D0DD0063A}"/>
              </a:ext>
            </a:extLst>
          </p:cNvPr>
          <p:cNvGrpSpPr/>
          <p:nvPr/>
        </p:nvGrpSpPr>
        <p:grpSpPr>
          <a:xfrm>
            <a:off x="7151079" y="6046097"/>
            <a:ext cx="340996" cy="340996"/>
            <a:chOff x="5156251" y="4065890"/>
            <a:chExt cx="416212" cy="416212"/>
          </a:xfrm>
        </p:grpSpPr>
        <p:sp>
          <p:nvSpPr>
            <p:cNvPr id="76" name="Oval 75">
              <a:extLst>
                <a:ext uri="{FF2B5EF4-FFF2-40B4-BE49-F238E27FC236}">
                  <a16:creationId xmlns:a16="http://schemas.microsoft.com/office/drawing/2014/main" xmlns="" id="{2F682105-B14F-466B-A7B6-3A091B98C0BC}"/>
                </a:ext>
              </a:extLst>
            </p:cNvPr>
            <p:cNvSpPr/>
            <p:nvPr/>
          </p:nvSpPr>
          <p:spPr bwMode="auto">
            <a:xfrm>
              <a:off x="5156251" y="4065890"/>
              <a:ext cx="416212" cy="416212"/>
            </a:xfrm>
            <a:prstGeom prst="ellipse">
              <a:avLst/>
            </a:prstGeom>
            <a:solidFill>
              <a:schemeClr val="accent6"/>
            </a:solidFill>
            <a:ln w="9525" cap="flat">
              <a:noFill/>
              <a:prstDash val="sysDash"/>
              <a:miter lim="800000"/>
              <a:headEnd type="none" w="lg" len="med"/>
              <a:tailEnd type="none" w="lg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64196"/>
              <a:endParaRPr lang="en-US" sz="1716"/>
            </a:p>
          </p:txBody>
        </p:sp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xmlns="" id="{9E27C81B-DC3C-4236-AFD8-8C279E170BA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252645" y="4160587"/>
              <a:ext cx="223424" cy="226819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C6F63D19-9C42-4677-8DD2-9CABDC6C008F}"/>
              </a:ext>
            </a:extLst>
          </p:cNvPr>
          <p:cNvGrpSpPr/>
          <p:nvPr/>
        </p:nvGrpSpPr>
        <p:grpSpPr>
          <a:xfrm>
            <a:off x="8220569" y="6046097"/>
            <a:ext cx="340996" cy="340996"/>
            <a:chOff x="8230756" y="6036032"/>
            <a:chExt cx="416212" cy="416212"/>
          </a:xfrm>
        </p:grpSpPr>
        <p:sp>
          <p:nvSpPr>
            <p:cNvPr id="80" name="Oval 79">
              <a:extLst>
                <a:ext uri="{FF2B5EF4-FFF2-40B4-BE49-F238E27FC236}">
                  <a16:creationId xmlns:a16="http://schemas.microsoft.com/office/drawing/2014/main" xmlns="" id="{372A2DC9-44A8-4517-95C5-1592A6509244}"/>
                </a:ext>
              </a:extLst>
            </p:cNvPr>
            <p:cNvSpPr/>
            <p:nvPr/>
          </p:nvSpPr>
          <p:spPr bwMode="auto">
            <a:xfrm>
              <a:off x="8230756" y="6036032"/>
              <a:ext cx="416212" cy="416212"/>
            </a:xfrm>
            <a:prstGeom prst="ellipse">
              <a:avLst/>
            </a:prstGeom>
            <a:solidFill>
              <a:schemeClr val="accent6"/>
            </a:solidFill>
            <a:ln w="9525" cap="flat">
              <a:noFill/>
              <a:prstDash val="sysDash"/>
              <a:miter lim="800000"/>
              <a:headEnd type="none" w="lg" len="med"/>
              <a:tailEnd type="none" w="lg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64196"/>
              <a:endParaRPr lang="en-US" sz="1716"/>
            </a:p>
          </p:txBody>
        </p:sp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xmlns="" id="{BABF7C46-9F4F-4EEA-9ABF-78FEEF5DE93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8318431" y="6123707"/>
              <a:ext cx="240862" cy="240862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236" name="Group 235">
            <a:extLst>
              <a:ext uri="{FF2B5EF4-FFF2-40B4-BE49-F238E27FC236}">
                <a16:creationId xmlns:a16="http://schemas.microsoft.com/office/drawing/2014/main" xmlns="" id="{6C37C5F8-83B9-431B-892C-26E82E7DE4E4}"/>
              </a:ext>
            </a:extLst>
          </p:cNvPr>
          <p:cNvGrpSpPr/>
          <p:nvPr/>
        </p:nvGrpSpPr>
        <p:grpSpPr>
          <a:xfrm>
            <a:off x="8592860" y="2604190"/>
            <a:ext cx="2885219" cy="1326394"/>
            <a:chOff x="8984518" y="2407700"/>
            <a:chExt cx="3521631" cy="1618966"/>
          </a:xfrm>
        </p:grpSpPr>
        <p:sp>
          <p:nvSpPr>
            <p:cNvPr id="146" name="Oval 145">
              <a:extLst>
                <a:ext uri="{FF2B5EF4-FFF2-40B4-BE49-F238E27FC236}">
                  <a16:creationId xmlns:a16="http://schemas.microsoft.com/office/drawing/2014/main" xmlns="" id="{FD0C7EE5-D858-4DC6-8B45-E7ADB3070923}"/>
                </a:ext>
              </a:extLst>
            </p:cNvPr>
            <p:cNvSpPr/>
            <p:nvPr/>
          </p:nvSpPr>
          <p:spPr bwMode="auto">
            <a:xfrm>
              <a:off x="9165317" y="2587084"/>
              <a:ext cx="1257364" cy="1260198"/>
            </a:xfrm>
            <a:prstGeom prst="ellipse">
              <a:avLst/>
            </a:prstGeom>
            <a:solidFill>
              <a:schemeClr val="tx2"/>
            </a:solidFill>
            <a:ln w="3175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63974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39" smtClean="0">
                  <a:gradFill>
                    <a:gsLst>
                      <a:gs pos="125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AI</a:t>
              </a:r>
              <a:endParaRPr lang="en-US" sz="1639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xmlns="" id="{D13E5993-020B-4F41-BC0C-DD6FCF7836BC}"/>
                </a:ext>
              </a:extLst>
            </p:cNvPr>
            <p:cNvSpPr/>
            <p:nvPr/>
          </p:nvSpPr>
          <p:spPr>
            <a:xfrm>
              <a:off x="10621564" y="3010567"/>
              <a:ext cx="1884585" cy="4132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</a:rPr>
                <a:t>Intelligent tools</a:t>
              </a:r>
            </a:p>
          </p:txBody>
        </p:sp>
        <p:sp>
          <p:nvSpPr>
            <p:cNvPr id="162" name="Circle: Hollow 161">
              <a:extLst>
                <a:ext uri="{FF2B5EF4-FFF2-40B4-BE49-F238E27FC236}">
                  <a16:creationId xmlns:a16="http://schemas.microsoft.com/office/drawing/2014/main" xmlns="" id="{4A8CB501-7BBC-449C-B98E-EB987A0C23F1}"/>
                </a:ext>
              </a:extLst>
            </p:cNvPr>
            <p:cNvSpPr/>
            <p:nvPr/>
          </p:nvSpPr>
          <p:spPr bwMode="auto">
            <a:xfrm>
              <a:off x="8984518" y="2407700"/>
              <a:ext cx="1618962" cy="1618966"/>
            </a:xfrm>
            <a:prstGeom prst="donut">
              <a:avLst>
                <a:gd name="adj" fmla="val 1118"/>
              </a:avLst>
            </a:prstGeom>
            <a:solidFill>
              <a:schemeClr val="accent5"/>
            </a:solidFill>
            <a:ln w="3175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63974" fontAlgn="base">
                <a:spcBef>
                  <a:spcPct val="0"/>
                </a:spcBef>
                <a:spcAft>
                  <a:spcPct val="0"/>
                </a:spcAft>
              </a:pPr>
              <a:endParaRPr lang="en-US" sz="1966">
                <a:solidFill>
                  <a:schemeClr val="tx1"/>
                </a:solidFill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94646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Flowchart: Process 8"/>
          <p:cNvSpPr/>
          <p:nvPr/>
        </p:nvSpPr>
        <p:spPr bwMode="auto">
          <a:xfrm>
            <a:off x="413679" y="2352905"/>
            <a:ext cx="2582687" cy="2302279"/>
          </a:xfrm>
          <a:prstGeom prst="rect">
            <a:avLst/>
          </a:prstGeom>
          <a:solidFill>
            <a:schemeClr val="accent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lIns="89603" tIns="89603" rIns="33605" bIns="33605" rtlCol="0" anchor="t" anchorCtr="0"/>
          <a:lstStyle/>
          <a:p>
            <a:pPr marL="0" marR="0" lvl="0" indent="0" algn="ctr" defTabSz="9135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Segoe UI" pitchFamily="34" charset="0"/>
                <a:cs typeface="Segoe UI" pitchFamily="34" charset="0"/>
              </a:rPr>
              <a:t>Bot web service</a:t>
            </a:r>
          </a:p>
        </p:txBody>
      </p:sp>
      <p:sp>
        <p:nvSpPr>
          <p:cNvPr id="7" name="Flowchart: Process 8"/>
          <p:cNvSpPr/>
          <p:nvPr/>
        </p:nvSpPr>
        <p:spPr bwMode="auto">
          <a:xfrm>
            <a:off x="649049" y="2819442"/>
            <a:ext cx="2130710" cy="984558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lIns="89603" tIns="89603" rIns="33605" bIns="33605" rtlCol="0" anchor="ctr" anchorCtr="0"/>
          <a:lstStyle/>
          <a:p>
            <a:pPr marL="0" marR="0" lvl="0" indent="0" algn="ctr" defTabSz="9135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Segoe UI" pitchFamily="34" charset="0"/>
                <a:cs typeface="Segoe UI" pitchFamily="34" charset="0"/>
              </a:rPr>
              <a:t>Your bot code</a:t>
            </a:r>
          </a:p>
        </p:txBody>
      </p:sp>
      <p:sp>
        <p:nvSpPr>
          <p:cNvPr id="8" name="Rectangle 7"/>
          <p:cNvSpPr/>
          <p:nvPr/>
        </p:nvSpPr>
        <p:spPr>
          <a:xfrm>
            <a:off x="4045280" y="4823458"/>
            <a:ext cx="4901795" cy="1697259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325342" y="5704820"/>
            <a:ext cx="1005840" cy="640080"/>
          </a:xfrm>
          <a:prstGeom prst="rect">
            <a:avLst/>
          </a:prstGeom>
          <a:solidFill>
            <a:schemeClr val="tx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+mn-ea"/>
                <a:cs typeface="Segoe UI Light" panose="020B0502040204020203" pitchFamily="34" charset="0"/>
              </a:rPr>
              <a:t>Entity</a:t>
            </a:r>
            <a:b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+mn-ea"/>
                <a:cs typeface="Segoe UI Light" panose="020B0502040204020203" pitchFamily="34" charset="0"/>
              </a:rPr>
            </a:b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+mn-ea"/>
                <a:cs typeface="Segoe UI Light" panose="020B0502040204020203" pitchFamily="34" charset="0"/>
              </a:rPr>
              <a:t>Extraction</a:t>
            </a:r>
          </a:p>
        </p:txBody>
      </p:sp>
      <p:sp>
        <p:nvSpPr>
          <p:cNvPr id="10" name="Rectangle 9"/>
          <p:cNvSpPr/>
          <p:nvPr/>
        </p:nvSpPr>
        <p:spPr>
          <a:xfrm>
            <a:off x="4266461" y="5704820"/>
            <a:ext cx="1005840" cy="640080"/>
          </a:xfrm>
          <a:prstGeom prst="rect">
            <a:avLst/>
          </a:prstGeom>
          <a:solidFill>
            <a:schemeClr val="tx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+mn-ea"/>
                <a:cs typeface="Segoe UI Light" panose="020B0502040204020203" pitchFamily="34" charset="0"/>
              </a:rPr>
              <a:t>Speech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384223" y="4999991"/>
            <a:ext cx="1005840" cy="640080"/>
          </a:xfrm>
          <a:prstGeom prst="rect">
            <a:avLst/>
          </a:prstGeom>
          <a:solidFill>
            <a:schemeClr val="tx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+mn-ea"/>
                <a:cs typeface="Segoe UI Light" panose="020B0502040204020203" pitchFamily="34" charset="0"/>
              </a:rPr>
              <a:t>Vision/Face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266461" y="4999991"/>
            <a:ext cx="1005840" cy="640080"/>
          </a:xfrm>
          <a:prstGeom prst="rect">
            <a:avLst/>
          </a:prstGeom>
          <a:solidFill>
            <a:schemeClr val="tx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+mn-ea"/>
                <a:cs typeface="Segoe UI Light" panose="020B0502040204020203" pitchFamily="34" charset="0"/>
              </a:rPr>
              <a:t>Natural Language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325342" y="4999991"/>
            <a:ext cx="1005840" cy="640080"/>
          </a:xfrm>
          <a:prstGeom prst="rect">
            <a:avLst/>
          </a:prstGeom>
          <a:solidFill>
            <a:schemeClr val="tx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+mn-ea"/>
                <a:cs typeface="Segoe UI Light" panose="020B0502040204020203" pitchFamily="34" charset="0"/>
              </a:rPr>
              <a:t>Translation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184584" y="4464950"/>
            <a:ext cx="286007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+mj-lt"/>
                <a:ea typeface="+mn-ea"/>
                <a:cs typeface="Segoe UI Light" panose="020B0502040204020203" pitchFamily="34" charset="0"/>
              </a:rPr>
              <a:t>+ Microsoft Cognitive Services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384223" y="5704820"/>
            <a:ext cx="1005840" cy="640080"/>
          </a:xfrm>
          <a:prstGeom prst="rect">
            <a:avLst/>
          </a:prstGeom>
          <a:solidFill>
            <a:schemeClr val="tx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+mn-ea"/>
                <a:cs typeface="Segoe UI Light" panose="020B0502040204020203" pitchFamily="34" charset="0"/>
              </a:rPr>
              <a:t>Search</a:t>
            </a:r>
          </a:p>
        </p:txBody>
      </p:sp>
      <p:sp>
        <p:nvSpPr>
          <p:cNvPr id="16" name="Rectangle 15"/>
          <p:cNvSpPr/>
          <p:nvPr/>
        </p:nvSpPr>
        <p:spPr>
          <a:xfrm>
            <a:off x="7443103" y="4999991"/>
            <a:ext cx="1005840" cy="640080"/>
          </a:xfrm>
          <a:prstGeom prst="rect">
            <a:avLst/>
          </a:prstGeom>
          <a:solidFill>
            <a:schemeClr val="tx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+mn-ea"/>
                <a:cs typeface="Segoe UI Light" panose="020B0502040204020203" pitchFamily="34" charset="0"/>
              </a:rPr>
              <a:t>Emotion</a:t>
            </a:r>
          </a:p>
        </p:txBody>
      </p:sp>
      <p:sp>
        <p:nvSpPr>
          <p:cNvPr id="18" name="Rectangle 17"/>
          <p:cNvSpPr/>
          <p:nvPr/>
        </p:nvSpPr>
        <p:spPr>
          <a:xfrm>
            <a:off x="7443103" y="5704820"/>
            <a:ext cx="1005840" cy="640080"/>
          </a:xfrm>
          <a:prstGeom prst="rect">
            <a:avLst/>
          </a:prstGeom>
          <a:solidFill>
            <a:schemeClr val="tx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+mn-ea"/>
                <a:cs typeface="Segoe UI Light" panose="020B0502040204020203" pitchFamily="34" charset="0"/>
              </a:rPr>
              <a:t>Knowledge API</a:t>
            </a:r>
          </a:p>
        </p:txBody>
      </p:sp>
      <p:sp>
        <p:nvSpPr>
          <p:cNvPr id="19" name="Rectangle 18"/>
          <p:cNvSpPr/>
          <p:nvPr/>
        </p:nvSpPr>
        <p:spPr>
          <a:xfrm>
            <a:off x="8430254" y="5254289"/>
            <a:ext cx="43313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>
                <a:ln>
                  <a:noFill/>
                </a:ln>
                <a:solidFill>
                  <a:srgbClr val="0078D7">
                    <a:lumMod val="75000"/>
                  </a:srgbClr>
                </a:solidFill>
                <a:effectLst/>
                <a:uLnTx/>
                <a:uFillTx/>
                <a:latin typeface="+mj-lt"/>
                <a:ea typeface="+mn-ea"/>
                <a:cs typeface="Segoe UI Light" panose="020B0502040204020203" pitchFamily="34" charset="0"/>
              </a:rPr>
              <a:t>…</a:t>
            </a:r>
            <a:endParaRPr kumimoji="0" lang="en-US" sz="2800" b="1" i="0" u="none" strike="noStrike" kern="0" cap="none" spc="0" normalizeH="0" baseline="0" noProof="0">
              <a:ln>
                <a:noFill/>
              </a:ln>
              <a:solidFill>
                <a:srgbClr val="0078D7">
                  <a:lumMod val="75000"/>
                </a:srgbClr>
              </a:solidFill>
              <a:effectLst/>
              <a:uLnTx/>
              <a:uFillTx/>
              <a:latin typeface="+mj-lt"/>
              <a:ea typeface="+mn-ea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4012999" y="2159760"/>
            <a:ext cx="4901795" cy="1344285"/>
          </a:xfrm>
          <a:prstGeom prst="rect">
            <a:avLst/>
          </a:prstGeom>
          <a:solidFill>
            <a:schemeClr val="tx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j-lt"/>
              <a:ea typeface="+mn-ea"/>
              <a:cs typeface="Segoe UI Light" panose="020B0502040204020203" pitchFamily="34" charset="0"/>
            </a:endParaRPr>
          </a:p>
          <a:p>
            <a:pPr marL="0" marR="0" lvl="0" indent="0" algn="ctr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+mn-ea"/>
                <a:cs typeface="Segoe UI Light" panose="020B0502040204020203" pitchFamily="34" charset="0"/>
              </a:rPr>
              <a:t>Message input &lt;&gt; output</a:t>
            </a:r>
          </a:p>
          <a:p>
            <a:pPr marL="0" marR="0" lvl="0" indent="0" algn="ctr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+mn-ea"/>
                <a:cs typeface="Segoe UI Light" panose="020B0502040204020203" pitchFamily="34" charset="0"/>
              </a:rPr>
              <a:t>State Management</a:t>
            </a:r>
          </a:p>
          <a:p>
            <a:pPr marL="0" marR="0" lvl="0" indent="0" algn="l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j-lt"/>
              <a:ea typeface="+mn-ea"/>
              <a:cs typeface="Segoe UI Light" panose="020B0502040204020203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205865" y="1694901"/>
            <a:ext cx="26814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+mj-lt"/>
                <a:ea typeface="+mn-ea"/>
                <a:cs typeface="Segoe UI Light" panose="020B0502040204020203" pitchFamily="34" charset="0"/>
              </a:rPr>
              <a:t>Bot Connector Service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9048156" y="754092"/>
            <a:ext cx="28712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+mj-lt"/>
                <a:ea typeface="+mn-ea"/>
                <a:cs typeface="Segoe UI Light" panose="020B0502040204020203" pitchFamily="34" charset="0"/>
              </a:rPr>
              <a:t>Conversation Canvas/Channels</a:t>
            </a:r>
          </a:p>
        </p:txBody>
      </p:sp>
      <p:sp>
        <p:nvSpPr>
          <p:cNvPr id="23" name="Rectangle 22"/>
          <p:cNvSpPr/>
          <p:nvPr/>
        </p:nvSpPr>
        <p:spPr>
          <a:xfrm>
            <a:off x="9394295" y="5944383"/>
            <a:ext cx="2113824" cy="365760"/>
          </a:xfrm>
          <a:prstGeom prst="rect">
            <a:avLst/>
          </a:prstGeom>
          <a:solidFill>
            <a:schemeClr val="accent5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+mn-ea"/>
                <a:cs typeface="Segoe UI Light" panose="020B0502040204020203" pitchFamily="34" charset="0"/>
              </a:rPr>
              <a:t>…</a:t>
            </a:r>
          </a:p>
        </p:txBody>
      </p:sp>
      <p:sp>
        <p:nvSpPr>
          <p:cNvPr id="24" name="Rectangle 23"/>
          <p:cNvSpPr/>
          <p:nvPr/>
        </p:nvSpPr>
        <p:spPr>
          <a:xfrm>
            <a:off x="9471778" y="6041992"/>
            <a:ext cx="2113824" cy="365760"/>
          </a:xfrm>
          <a:prstGeom prst="rect">
            <a:avLst/>
          </a:prstGeom>
          <a:solidFill>
            <a:schemeClr val="accent5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+mn-ea"/>
                <a:cs typeface="Segoe UI Light" panose="020B0502040204020203" pitchFamily="34" charset="0"/>
              </a:rPr>
              <a:t>…</a:t>
            </a:r>
          </a:p>
        </p:txBody>
      </p:sp>
      <p:sp>
        <p:nvSpPr>
          <p:cNvPr id="25" name="Rectangle 24"/>
          <p:cNvSpPr/>
          <p:nvPr/>
        </p:nvSpPr>
        <p:spPr>
          <a:xfrm>
            <a:off x="9544268" y="6154958"/>
            <a:ext cx="2113824" cy="365760"/>
          </a:xfrm>
          <a:prstGeom prst="rect">
            <a:avLst/>
          </a:prstGeom>
          <a:solidFill>
            <a:schemeClr val="accent5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+mn-ea"/>
                <a:cs typeface="Segoe UI Light" panose="020B0502040204020203" pitchFamily="34" charset="0"/>
              </a:rPr>
              <a:t>    …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j-lt"/>
              <a:ea typeface="+mn-ea"/>
              <a:cs typeface="Segoe UI Light" panose="020B0502040204020203" pitchFamily="34" charset="0"/>
            </a:endParaRPr>
          </a:p>
        </p:txBody>
      </p:sp>
      <p:cxnSp>
        <p:nvCxnSpPr>
          <p:cNvPr id="27" name="Straight Arrow Connector 26"/>
          <p:cNvCxnSpPr>
            <a:cxnSpLocks/>
          </p:cNvCxnSpPr>
          <p:nvPr/>
        </p:nvCxnSpPr>
        <p:spPr>
          <a:xfrm>
            <a:off x="2838585" y="3683984"/>
            <a:ext cx="1187673" cy="1139475"/>
          </a:xfrm>
          <a:prstGeom prst="straightConnector1">
            <a:avLst/>
          </a:prstGeom>
          <a:ln w="34925">
            <a:solidFill>
              <a:schemeClr val="accent5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2758538" y="3212706"/>
            <a:ext cx="1254461" cy="0"/>
          </a:xfrm>
          <a:prstGeom prst="straightConnector1">
            <a:avLst/>
          </a:prstGeom>
          <a:ln w="34925">
            <a:solidFill>
              <a:schemeClr val="accent5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cxnSpLocks/>
            <a:stCxn id="8" idx="2"/>
          </p:cNvCxnSpPr>
          <p:nvPr/>
        </p:nvCxnSpPr>
        <p:spPr>
          <a:xfrm>
            <a:off x="1719934" y="3804000"/>
            <a:ext cx="0" cy="1092972"/>
          </a:xfrm>
          <a:prstGeom prst="straightConnector1">
            <a:avLst/>
          </a:prstGeom>
          <a:ln w="34925">
            <a:solidFill>
              <a:schemeClr val="accent5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Flowchart: Process 8"/>
          <p:cNvSpPr/>
          <p:nvPr/>
        </p:nvSpPr>
        <p:spPr bwMode="auto">
          <a:xfrm>
            <a:off x="400532" y="4896972"/>
            <a:ext cx="2590974" cy="1614484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lIns="89603" tIns="89603" rIns="33605" bIns="33605" rtlCol="0" anchor="ctr" anchorCtr="0"/>
          <a:lstStyle/>
          <a:p>
            <a:pPr marL="0" marR="0" lvl="0" indent="0" algn="ctr" defTabSz="9135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Segoe UI" pitchFamily="34" charset="0"/>
                <a:cs typeface="Segoe UI" pitchFamily="34" charset="0"/>
              </a:rPr>
              <a:t>Other services, APIs,</a:t>
            </a:r>
          </a:p>
          <a:p>
            <a:pPr marL="0" marR="0" lvl="0" indent="0" algn="ctr" defTabSz="9135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Segoe UI" pitchFamily="34" charset="0"/>
                <a:cs typeface="Segoe UI" pitchFamily="34" charset="0"/>
              </a:rPr>
              <a:t>Databases, Azure Machine Learning, Azure Search, </a:t>
            </a:r>
            <a:r>
              <a:rPr kumimoji="0" lang="en-US" sz="18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Segoe UI" pitchFamily="34" charset="0"/>
                <a:cs typeface="Segoe UI" pitchFamily="34" charset="0"/>
              </a:rPr>
              <a:t>etc</a:t>
            </a: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Segoe UI" pitchFamily="34" charset="0"/>
                <a:cs typeface="Segoe UI" pitchFamily="34" charset="0"/>
              </a:rPr>
              <a:t>…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2960567" y="2736050"/>
            <a:ext cx="17703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+mj-lt"/>
                <a:ea typeface="+mn-ea"/>
                <a:cs typeface="Segoe UI Light" panose="020B0502040204020203" pitchFamily="34" charset="0"/>
              </a:rPr>
              <a:t>Bot Builder </a:t>
            </a:r>
            <a:r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+mj-lt"/>
                <a:ea typeface="+mn-ea"/>
                <a:cs typeface="Segoe UI Light" panose="020B0502040204020203" pitchFamily="34" charset="0"/>
              </a:rPr>
              <a:t/>
            </a:r>
            <a:br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+mj-lt"/>
                <a:ea typeface="+mn-ea"/>
                <a:cs typeface="Segoe UI Light" panose="020B0502040204020203" pitchFamily="34" charset="0"/>
              </a:rPr>
            </a:br>
            <a:r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+mj-lt"/>
                <a:ea typeface="+mn-ea"/>
                <a:cs typeface="Segoe UI Light" panose="020B0502040204020203" pitchFamily="34" charset="0"/>
              </a:rPr>
              <a:t>SDK</a:t>
            </a: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+mj-lt"/>
              <a:ea typeface="+mn-ea"/>
              <a:cs typeface="Segoe UI Light" panose="020B0502040204020203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 rot="2554578">
            <a:off x="2904901" y="4160462"/>
            <a:ext cx="1770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+mj-lt"/>
                <a:ea typeface="+mn-ea"/>
                <a:cs typeface="Segoe UI Light" panose="020B0502040204020203" pitchFamily="34" charset="0"/>
              </a:rPr>
              <a:t>API, SDK calls</a:t>
            </a:r>
          </a:p>
        </p:txBody>
      </p:sp>
      <p:cxnSp>
        <p:nvCxnSpPr>
          <p:cNvPr id="33" name="Straight Arrow Connector 32"/>
          <p:cNvCxnSpPr/>
          <p:nvPr/>
        </p:nvCxnSpPr>
        <p:spPr>
          <a:xfrm flipV="1">
            <a:off x="8989739" y="1689171"/>
            <a:ext cx="308195" cy="610585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V="1">
            <a:off x="8989739" y="2613650"/>
            <a:ext cx="349017" cy="85724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9008302" y="3037151"/>
            <a:ext cx="301943" cy="367327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8982903" y="3453387"/>
            <a:ext cx="355853" cy="1311969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Group 36"/>
          <p:cNvGrpSpPr/>
          <p:nvPr/>
        </p:nvGrpSpPr>
        <p:grpSpPr>
          <a:xfrm>
            <a:off x="9394295" y="1268414"/>
            <a:ext cx="2116963" cy="367090"/>
            <a:chOff x="9146658" y="1243275"/>
            <a:chExt cx="2116963" cy="367090"/>
          </a:xfrm>
          <a:solidFill>
            <a:schemeClr val="accent5"/>
          </a:solidFill>
        </p:grpSpPr>
        <p:sp>
          <p:nvSpPr>
            <p:cNvPr id="38" name="Rectangle 37"/>
            <p:cNvSpPr/>
            <p:nvPr/>
          </p:nvSpPr>
          <p:spPr>
            <a:xfrm>
              <a:off x="9149797" y="1243275"/>
              <a:ext cx="2113824" cy="365760"/>
            </a:xfrm>
            <a:prstGeom prst="rect">
              <a:avLst/>
            </a:prstGeom>
            <a:grp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j-lt"/>
                  <a:ea typeface="+mn-ea"/>
                  <a:cs typeface="Segoe UI Light" panose="020B0502040204020203" pitchFamily="34" charset="0"/>
                </a:rPr>
                <a:t>Web Chat</a:t>
              </a:r>
            </a:p>
          </p:txBody>
        </p:sp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146658" y="1244605"/>
              <a:ext cx="365760" cy="365760"/>
            </a:xfrm>
            <a:prstGeom prst="rect">
              <a:avLst/>
            </a:prstGeom>
            <a:grpFill/>
            <a:ln>
              <a:noFill/>
            </a:ln>
          </p:spPr>
        </p:pic>
      </p:grpSp>
      <p:grpSp>
        <p:nvGrpSpPr>
          <p:cNvPr id="40" name="Group 39"/>
          <p:cNvGrpSpPr/>
          <p:nvPr/>
        </p:nvGrpSpPr>
        <p:grpSpPr>
          <a:xfrm>
            <a:off x="9394295" y="5477189"/>
            <a:ext cx="2113824" cy="365941"/>
            <a:chOff x="9151129" y="5503401"/>
            <a:chExt cx="2113824" cy="365941"/>
          </a:xfrm>
          <a:solidFill>
            <a:schemeClr val="accent5"/>
          </a:solidFill>
        </p:grpSpPr>
        <p:sp>
          <p:nvSpPr>
            <p:cNvPr id="41" name="Rectangle 40"/>
            <p:cNvSpPr/>
            <p:nvPr/>
          </p:nvSpPr>
          <p:spPr>
            <a:xfrm>
              <a:off x="9151129" y="5503582"/>
              <a:ext cx="2113824" cy="365760"/>
            </a:xfrm>
            <a:prstGeom prst="rect">
              <a:avLst/>
            </a:prstGeom>
            <a:grp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j-lt"/>
                  <a:ea typeface="+mn-ea"/>
                  <a:cs typeface="Segoe UI Light" panose="020B0502040204020203" pitchFamily="34" charset="0"/>
                </a:rPr>
                <a:t>Direct </a:t>
              </a:r>
              <a:r>
                <a:rPr kumimoji="0" lang="en-US" sz="16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j-lt"/>
                  <a:ea typeface="+mn-ea"/>
                  <a:cs typeface="Segoe UI Light" panose="020B0502040204020203" pitchFamily="34" charset="0"/>
                </a:rPr>
                <a:t>Line</a:t>
              </a: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+mn-ea"/>
                <a:cs typeface="Segoe UI Light" panose="020B0502040204020203" pitchFamily="34" charset="0"/>
              </a:endParaRPr>
            </a:p>
          </p:txBody>
        </p:sp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151809" y="5503401"/>
              <a:ext cx="365760" cy="365760"/>
            </a:xfrm>
            <a:prstGeom prst="rect">
              <a:avLst/>
            </a:prstGeom>
            <a:grpFill/>
            <a:ln>
              <a:noFill/>
            </a:ln>
          </p:spPr>
        </p:pic>
      </p:grpSp>
      <p:grpSp>
        <p:nvGrpSpPr>
          <p:cNvPr id="43" name="Group 42"/>
          <p:cNvGrpSpPr/>
          <p:nvPr/>
        </p:nvGrpSpPr>
        <p:grpSpPr>
          <a:xfrm>
            <a:off x="9394295" y="1736755"/>
            <a:ext cx="2113824" cy="365760"/>
            <a:chOff x="9145084" y="1800597"/>
            <a:chExt cx="2113824" cy="365760"/>
          </a:xfrm>
          <a:solidFill>
            <a:schemeClr val="accent5"/>
          </a:solidFill>
        </p:grpSpPr>
        <p:sp>
          <p:nvSpPr>
            <p:cNvPr id="44" name="Rectangle 43"/>
            <p:cNvSpPr/>
            <p:nvPr/>
          </p:nvSpPr>
          <p:spPr>
            <a:xfrm>
              <a:off x="9145084" y="1800597"/>
              <a:ext cx="2113824" cy="365760"/>
            </a:xfrm>
            <a:prstGeom prst="rect">
              <a:avLst/>
            </a:prstGeom>
            <a:grpFill/>
            <a:ln w="635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j-lt"/>
                  <a:ea typeface="+mn-ea"/>
                  <a:cs typeface="Segoe UI Light" panose="020B0502040204020203" pitchFamily="34" charset="0"/>
                </a:rPr>
                <a:t>Email</a:t>
              </a:r>
            </a:p>
          </p:txBody>
        </p:sp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145084" y="1800597"/>
              <a:ext cx="365760" cy="365760"/>
            </a:xfrm>
            <a:prstGeom prst="rect">
              <a:avLst/>
            </a:prstGeom>
            <a:grpFill/>
            <a:ln>
              <a:noFill/>
            </a:ln>
          </p:spPr>
        </p:pic>
      </p:grpSp>
      <p:grpSp>
        <p:nvGrpSpPr>
          <p:cNvPr id="46" name="Group 45"/>
          <p:cNvGrpSpPr/>
          <p:nvPr/>
        </p:nvGrpSpPr>
        <p:grpSpPr>
          <a:xfrm>
            <a:off x="9394295" y="2203766"/>
            <a:ext cx="2113824" cy="366374"/>
            <a:chOff x="9136040" y="2257257"/>
            <a:chExt cx="2113824" cy="366374"/>
          </a:xfrm>
          <a:solidFill>
            <a:schemeClr val="accent5"/>
          </a:solidFill>
        </p:grpSpPr>
        <p:sp>
          <p:nvSpPr>
            <p:cNvPr id="47" name="Rectangle 46"/>
            <p:cNvSpPr/>
            <p:nvPr/>
          </p:nvSpPr>
          <p:spPr>
            <a:xfrm>
              <a:off x="9136040" y="2257257"/>
              <a:ext cx="2113824" cy="365760"/>
            </a:xfrm>
            <a:prstGeom prst="rect">
              <a:avLst/>
            </a:prstGeom>
            <a:grpFill/>
            <a:ln w="635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j-lt"/>
                  <a:ea typeface="+mn-ea"/>
                  <a:cs typeface="Segoe UI Light" panose="020B0502040204020203" pitchFamily="34" charset="0"/>
                </a:rPr>
                <a:t>Facebook</a:t>
              </a:r>
            </a:p>
          </p:txBody>
        </p:sp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136040" y="2257871"/>
              <a:ext cx="365760" cy="365760"/>
            </a:xfrm>
            <a:prstGeom prst="rect">
              <a:avLst/>
            </a:prstGeom>
            <a:grpFill/>
            <a:ln>
              <a:noFill/>
            </a:ln>
          </p:spPr>
        </p:pic>
      </p:grpSp>
      <p:grpSp>
        <p:nvGrpSpPr>
          <p:cNvPr id="49" name="Group 48"/>
          <p:cNvGrpSpPr/>
          <p:nvPr/>
        </p:nvGrpSpPr>
        <p:grpSpPr>
          <a:xfrm>
            <a:off x="9394295" y="2671391"/>
            <a:ext cx="2113824" cy="365760"/>
            <a:chOff x="9172072" y="2722128"/>
            <a:chExt cx="2113824" cy="365760"/>
          </a:xfrm>
          <a:solidFill>
            <a:schemeClr val="accent5"/>
          </a:solidFill>
        </p:grpSpPr>
        <p:sp>
          <p:nvSpPr>
            <p:cNvPr id="50" name="Rectangle 49"/>
            <p:cNvSpPr/>
            <p:nvPr/>
          </p:nvSpPr>
          <p:spPr>
            <a:xfrm>
              <a:off x="9172072" y="2722128"/>
              <a:ext cx="2113824" cy="365760"/>
            </a:xfrm>
            <a:prstGeom prst="rect">
              <a:avLst/>
            </a:prstGeom>
            <a:grp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j-lt"/>
                  <a:ea typeface="+mn-ea"/>
                  <a:cs typeface="Segoe UI Light" panose="020B0502040204020203" pitchFamily="34" charset="0"/>
                </a:rPr>
                <a:t>GroupMe</a:t>
              </a:r>
            </a:p>
          </p:txBody>
        </p:sp>
        <p:pic>
          <p:nvPicPr>
            <p:cNvPr id="51" name="Picture 5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172072" y="2722128"/>
              <a:ext cx="365760" cy="365760"/>
            </a:xfrm>
            <a:prstGeom prst="rect">
              <a:avLst/>
            </a:prstGeom>
            <a:grpFill/>
            <a:ln>
              <a:noFill/>
            </a:ln>
          </p:spPr>
        </p:pic>
      </p:grpSp>
      <p:grpSp>
        <p:nvGrpSpPr>
          <p:cNvPr id="52" name="Group 51"/>
          <p:cNvGrpSpPr/>
          <p:nvPr/>
        </p:nvGrpSpPr>
        <p:grpSpPr>
          <a:xfrm>
            <a:off x="9394295" y="3138402"/>
            <a:ext cx="2115134" cy="365760"/>
            <a:chOff x="9170762" y="3168308"/>
            <a:chExt cx="2115134" cy="365760"/>
          </a:xfrm>
          <a:solidFill>
            <a:schemeClr val="accent5"/>
          </a:solidFill>
        </p:grpSpPr>
        <p:sp>
          <p:nvSpPr>
            <p:cNvPr id="53" name="Rectangle 52"/>
            <p:cNvSpPr/>
            <p:nvPr/>
          </p:nvSpPr>
          <p:spPr>
            <a:xfrm>
              <a:off x="9172072" y="3168308"/>
              <a:ext cx="2113824" cy="365760"/>
            </a:xfrm>
            <a:prstGeom prst="rect">
              <a:avLst/>
            </a:prstGeom>
            <a:grp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j-lt"/>
                  <a:ea typeface="+mn-ea"/>
                  <a:cs typeface="Segoe UI Light" panose="020B0502040204020203" pitchFamily="34" charset="0"/>
                </a:rPr>
                <a:t>Kik</a:t>
              </a:r>
            </a:p>
          </p:txBody>
        </p:sp>
        <p:pic>
          <p:nvPicPr>
            <p:cNvPr id="54" name="Picture 5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170762" y="3168308"/>
              <a:ext cx="365760" cy="365760"/>
            </a:xfrm>
            <a:prstGeom prst="rect">
              <a:avLst/>
            </a:prstGeom>
            <a:grpFill/>
            <a:ln>
              <a:noFill/>
            </a:ln>
          </p:spPr>
        </p:pic>
      </p:grpSp>
      <p:grpSp>
        <p:nvGrpSpPr>
          <p:cNvPr id="55" name="Group 54"/>
          <p:cNvGrpSpPr/>
          <p:nvPr/>
        </p:nvGrpSpPr>
        <p:grpSpPr>
          <a:xfrm>
            <a:off x="9394295" y="3605413"/>
            <a:ext cx="2113824" cy="366272"/>
            <a:chOff x="9151808" y="3646179"/>
            <a:chExt cx="2113824" cy="366272"/>
          </a:xfrm>
          <a:solidFill>
            <a:schemeClr val="accent5"/>
          </a:solidFill>
        </p:grpSpPr>
        <p:sp>
          <p:nvSpPr>
            <p:cNvPr id="56" name="Rectangle 55"/>
            <p:cNvSpPr/>
            <p:nvPr/>
          </p:nvSpPr>
          <p:spPr>
            <a:xfrm>
              <a:off x="9151808" y="3646691"/>
              <a:ext cx="2113824" cy="365760"/>
            </a:xfrm>
            <a:prstGeom prst="rect">
              <a:avLst/>
            </a:prstGeom>
            <a:grpFill/>
            <a:ln w="635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j-lt"/>
                  <a:ea typeface="+mn-ea"/>
                  <a:cs typeface="Segoe UI Light" panose="020B0502040204020203" pitchFamily="34" charset="0"/>
                </a:rPr>
                <a:t>Skype</a:t>
              </a:r>
            </a:p>
          </p:txBody>
        </p:sp>
        <p:pic>
          <p:nvPicPr>
            <p:cNvPr id="57" name="Picture 56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151808" y="3646179"/>
              <a:ext cx="365760" cy="365760"/>
            </a:xfrm>
            <a:prstGeom prst="rect">
              <a:avLst/>
            </a:prstGeom>
            <a:grpFill/>
            <a:ln>
              <a:noFill/>
            </a:ln>
          </p:spPr>
        </p:pic>
      </p:grpSp>
      <p:grpSp>
        <p:nvGrpSpPr>
          <p:cNvPr id="58" name="Group 57"/>
          <p:cNvGrpSpPr/>
          <p:nvPr/>
        </p:nvGrpSpPr>
        <p:grpSpPr>
          <a:xfrm>
            <a:off x="9394295" y="4072936"/>
            <a:ext cx="2113824" cy="365760"/>
            <a:chOff x="9150497" y="4108418"/>
            <a:chExt cx="2113824" cy="365760"/>
          </a:xfrm>
          <a:solidFill>
            <a:schemeClr val="accent5"/>
          </a:solidFill>
        </p:grpSpPr>
        <p:sp>
          <p:nvSpPr>
            <p:cNvPr id="59" name="Rectangle 58"/>
            <p:cNvSpPr/>
            <p:nvPr/>
          </p:nvSpPr>
          <p:spPr>
            <a:xfrm>
              <a:off x="9150497" y="4108418"/>
              <a:ext cx="2113824" cy="365760"/>
            </a:xfrm>
            <a:prstGeom prst="rect">
              <a:avLst/>
            </a:prstGeom>
            <a:grpFill/>
            <a:ln w="635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j-lt"/>
                  <a:ea typeface="+mn-ea"/>
                  <a:cs typeface="Segoe UI Light" panose="020B0502040204020203" pitchFamily="34" charset="0"/>
                </a:rPr>
                <a:t>Slack</a:t>
              </a:r>
            </a:p>
          </p:txBody>
        </p:sp>
        <p:pic>
          <p:nvPicPr>
            <p:cNvPr id="60" name="Picture 59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151808" y="4108418"/>
              <a:ext cx="365760" cy="365760"/>
            </a:xfrm>
            <a:prstGeom prst="rect">
              <a:avLst/>
            </a:prstGeom>
            <a:grpFill/>
            <a:ln>
              <a:noFill/>
            </a:ln>
          </p:spPr>
        </p:pic>
      </p:grpSp>
      <p:grpSp>
        <p:nvGrpSpPr>
          <p:cNvPr id="61" name="Group 60"/>
          <p:cNvGrpSpPr/>
          <p:nvPr/>
        </p:nvGrpSpPr>
        <p:grpSpPr>
          <a:xfrm>
            <a:off x="9394295" y="4539947"/>
            <a:ext cx="2113824" cy="366332"/>
            <a:chOff x="9165609" y="4567677"/>
            <a:chExt cx="2113824" cy="366332"/>
          </a:xfrm>
          <a:solidFill>
            <a:schemeClr val="accent5"/>
          </a:solidFill>
        </p:grpSpPr>
        <p:sp>
          <p:nvSpPr>
            <p:cNvPr id="62" name="Rectangle 61"/>
            <p:cNvSpPr/>
            <p:nvPr/>
          </p:nvSpPr>
          <p:spPr>
            <a:xfrm>
              <a:off x="9165609" y="4568249"/>
              <a:ext cx="2113824" cy="365760"/>
            </a:xfrm>
            <a:prstGeom prst="rect">
              <a:avLst/>
            </a:prstGeom>
            <a:grp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j-lt"/>
                  <a:ea typeface="+mn-ea"/>
                  <a:cs typeface="Segoe UI Light" panose="020B0502040204020203" pitchFamily="34" charset="0"/>
                </a:rPr>
                <a:t>Telegram</a:t>
              </a:r>
            </a:p>
          </p:txBody>
        </p:sp>
        <p:pic>
          <p:nvPicPr>
            <p:cNvPr id="63" name="Picture 62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168897" y="4567677"/>
              <a:ext cx="365760" cy="365760"/>
            </a:xfrm>
            <a:prstGeom prst="rect">
              <a:avLst/>
            </a:prstGeom>
            <a:grpFill/>
            <a:ln>
              <a:noFill/>
            </a:ln>
          </p:spPr>
        </p:pic>
      </p:grpSp>
      <p:grpSp>
        <p:nvGrpSpPr>
          <p:cNvPr id="64" name="Group 63"/>
          <p:cNvGrpSpPr/>
          <p:nvPr/>
        </p:nvGrpSpPr>
        <p:grpSpPr>
          <a:xfrm>
            <a:off x="9394295" y="5007530"/>
            <a:ext cx="2113824" cy="368408"/>
            <a:chOff x="9147045" y="5033145"/>
            <a:chExt cx="2113824" cy="368408"/>
          </a:xfrm>
          <a:solidFill>
            <a:schemeClr val="accent5"/>
          </a:solidFill>
        </p:grpSpPr>
        <p:sp>
          <p:nvSpPr>
            <p:cNvPr id="65" name="Rectangle 64"/>
            <p:cNvSpPr/>
            <p:nvPr/>
          </p:nvSpPr>
          <p:spPr>
            <a:xfrm>
              <a:off x="9147045" y="5033145"/>
              <a:ext cx="2113824" cy="365760"/>
            </a:xfrm>
            <a:prstGeom prst="rect">
              <a:avLst/>
            </a:prstGeom>
            <a:grp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j-lt"/>
                  <a:ea typeface="+mn-ea"/>
                  <a:cs typeface="Segoe UI Light" panose="020B0502040204020203" pitchFamily="34" charset="0"/>
                </a:rPr>
                <a:t>Twilio (SMS)</a:t>
              </a:r>
            </a:p>
          </p:txBody>
        </p:sp>
        <p:pic>
          <p:nvPicPr>
            <p:cNvPr id="66" name="Picture 65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148217" y="5035793"/>
              <a:ext cx="365760" cy="365760"/>
            </a:xfrm>
            <a:prstGeom prst="rect">
              <a:avLst/>
            </a:prstGeom>
            <a:grpFill/>
            <a:ln>
              <a:noFill/>
            </a:ln>
          </p:spPr>
        </p:pic>
      </p:grpSp>
      <p:sp>
        <p:nvSpPr>
          <p:cNvPr id="68" name="Rectangle 67"/>
          <p:cNvSpPr/>
          <p:nvPr/>
        </p:nvSpPr>
        <p:spPr>
          <a:xfrm>
            <a:off x="644855" y="3810112"/>
            <a:ext cx="2138191" cy="685629"/>
          </a:xfrm>
          <a:prstGeom prst="rect">
            <a:avLst/>
          </a:prstGeom>
          <a:solidFill>
            <a:schemeClr val="tx2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+mn-ea"/>
                <a:cs typeface="Segoe UI Light" panose="020B0502040204020203" pitchFamily="34" charset="0"/>
              </a:rPr>
              <a:t>Bot Builder SDK</a:t>
            </a:r>
          </a:p>
        </p:txBody>
      </p:sp>
      <p:sp>
        <p:nvSpPr>
          <p:cNvPr id="69" name="Oval 68"/>
          <p:cNvSpPr/>
          <p:nvPr/>
        </p:nvSpPr>
        <p:spPr bwMode="auto">
          <a:xfrm>
            <a:off x="319245" y="2251368"/>
            <a:ext cx="2789237" cy="2326915"/>
          </a:xfrm>
          <a:prstGeom prst="ellipse">
            <a:avLst/>
          </a:prstGeom>
          <a:noFill/>
          <a:ln w="31750">
            <a:solidFill>
              <a:schemeClr val="accent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j-lt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70" name="Straight Arrow Connector 69"/>
          <p:cNvCxnSpPr>
            <a:cxnSpLocks/>
          </p:cNvCxnSpPr>
          <p:nvPr/>
        </p:nvCxnSpPr>
        <p:spPr>
          <a:xfrm flipH="1">
            <a:off x="2241475" y="1981241"/>
            <a:ext cx="381000" cy="381000"/>
          </a:xfrm>
          <a:prstGeom prst="straightConnector1">
            <a:avLst/>
          </a:prstGeom>
          <a:ln w="28575">
            <a:solidFill>
              <a:schemeClr val="accent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960437" y="1313513"/>
            <a:ext cx="3626314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Your bot code goes here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Anatomy of a typical bot</a:t>
            </a:r>
          </a:p>
        </p:txBody>
      </p:sp>
      <p:pic>
        <p:nvPicPr>
          <p:cNvPr id="67" name="Picture 66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7253" y="6161951"/>
            <a:ext cx="377272" cy="37727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788908" y="6172209"/>
            <a:ext cx="603934" cy="339247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252503" y="6161951"/>
            <a:ext cx="353169" cy="353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847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/>
      <p:bldP spid="15" grpId="0" animBg="1"/>
      <p:bldP spid="16" grpId="0" animBg="1"/>
      <p:bldP spid="18" grpId="0" animBg="1"/>
      <p:bldP spid="19" grpId="0"/>
      <p:bldP spid="20" grpId="0" animBg="1"/>
      <p:bldP spid="21" grpId="0"/>
      <p:bldP spid="22" grpId="0"/>
      <p:bldP spid="23" grpId="0" animBg="1"/>
      <p:bldP spid="24" grpId="0" animBg="1"/>
      <p:bldP spid="25" grpId="0" animBg="1"/>
      <p:bldP spid="30" grpId="0" animBg="1"/>
      <p:bldP spid="31" grpId="0"/>
      <p:bldP spid="32" grpId="0"/>
      <p:bldP spid="68" grpId="0" animBg="1"/>
      <p:bldP spid="69" grpId="0" animBg="1"/>
      <p:bldP spid="7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8667" y="-889165"/>
            <a:ext cx="2875168" cy="60223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 bwMode="auto">
          <a:xfrm>
            <a:off x="882" y="-1"/>
            <a:ext cx="12434711" cy="6994525"/>
          </a:xfrm>
          <a:prstGeom prst="rect">
            <a:avLst/>
          </a:prstGeom>
          <a:solidFill>
            <a:srgbClr val="F2F2F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48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4310576" y="699452"/>
            <a:ext cx="3804570" cy="6143102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38100" sx="101000" sy="101000" algn="ctr" rotWithShape="0">
              <a:srgbClr val="E0E0E0"/>
            </a:outerShdw>
            <a:softEdge rad="1270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48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151342" y="759027"/>
            <a:ext cx="3804570" cy="6083528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38100" sx="101000" sy="101000" algn="ctr" rotWithShape="0">
              <a:srgbClr val="E0E0E0"/>
            </a:outerShdw>
            <a:softEdge rad="1270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48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8469812" y="759027"/>
            <a:ext cx="3804570" cy="6083528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38100" sx="101000" sy="101000" algn="ctr" rotWithShape="0">
              <a:srgbClr val="E0E0E0"/>
            </a:outerShdw>
            <a:softEdge rad="1270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48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803711" y="1543824"/>
            <a:ext cx="3368317" cy="704779"/>
          </a:xfrm>
          <a:prstGeom prst="rect">
            <a:avLst/>
          </a:prstGeom>
          <a:noFill/>
        </p:spPr>
        <p:txBody>
          <a:bodyPr wrap="none" lIns="186521" tIns="149217" rIns="186521" bIns="149217" rtlCol="0">
            <a:spAutoFit/>
          </a:bodyPr>
          <a:lstStyle/>
          <a:p>
            <a:pPr>
              <a:lnSpc>
                <a:spcPct val="90000"/>
              </a:lnSpc>
              <a:spcAft>
                <a:spcPts val="612"/>
              </a:spcAft>
            </a:pPr>
            <a:r>
              <a:rPr lang="en-US" sz="2856">
                <a:solidFill>
                  <a:srgbClr val="747474"/>
                </a:solidFill>
              </a:rPr>
              <a:t>Cognitive Services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882" y="-2606"/>
            <a:ext cx="12434711" cy="773470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48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341137" y="105558"/>
            <a:ext cx="3792414" cy="647165"/>
          </a:xfrm>
          <a:prstGeom prst="rect">
            <a:avLst/>
          </a:prstGeom>
          <a:noFill/>
        </p:spPr>
        <p:txBody>
          <a:bodyPr wrap="none" lIns="186521" tIns="149217" rIns="186521" bIns="149217" rtlCol="0">
            <a:spAutoFit/>
          </a:bodyPr>
          <a:lstStyle/>
          <a:p>
            <a:pPr>
              <a:lnSpc>
                <a:spcPct val="90000"/>
              </a:lnSpc>
              <a:spcAft>
                <a:spcPts val="612"/>
              </a:spcAft>
            </a:pPr>
            <a:r>
              <a:rPr lang="en-US" sz="2448">
                <a:solidFill>
                  <a:schemeClr val="bg1"/>
                </a:solidFill>
              </a:rPr>
              <a:t>Your Bot Framework Bot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734322" y="2178068"/>
            <a:ext cx="3331686" cy="434563"/>
          </a:xfrm>
          <a:prstGeom prst="rect">
            <a:avLst/>
          </a:prstGeom>
          <a:noFill/>
        </p:spPr>
        <p:txBody>
          <a:bodyPr wrap="square" lIns="0" tIns="93260" rIns="0" bIns="93260" rtlCol="0">
            <a:spAutoFit/>
          </a:bodyPr>
          <a:lstStyle>
            <a:defPPr>
              <a:defRPr lang="en-US"/>
            </a:defPPr>
            <a:lvl1pPr algn="ctr">
              <a:defRPr sz="1400"/>
            </a:lvl1pPr>
          </a:lstStyle>
          <a:p>
            <a:r>
              <a:rPr lang="en-US" sz="1600" smtClean="0">
                <a:solidFill>
                  <a:srgbClr val="969696"/>
                </a:solidFill>
              </a:rPr>
              <a:t>AI </a:t>
            </a:r>
            <a:r>
              <a:rPr lang="en-US" sz="1600">
                <a:solidFill>
                  <a:srgbClr val="969696"/>
                </a:solidFill>
              </a:rPr>
              <a:t>services to add </a:t>
            </a:r>
            <a:r>
              <a:rPr lang="en-US" sz="1600" smtClean="0">
                <a:solidFill>
                  <a:srgbClr val="969696"/>
                </a:solidFill>
              </a:rPr>
              <a:t>intelligence</a:t>
            </a:r>
            <a:endParaRPr lang="en-US" sz="1600">
              <a:solidFill>
                <a:srgbClr val="969696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691092" y="1543824"/>
            <a:ext cx="3118109" cy="704779"/>
          </a:xfrm>
          <a:prstGeom prst="rect">
            <a:avLst/>
          </a:prstGeom>
          <a:noFill/>
        </p:spPr>
        <p:txBody>
          <a:bodyPr wrap="none" lIns="186521" tIns="149217" rIns="186521" bIns="149217" rtlCol="0">
            <a:spAutoFit/>
          </a:bodyPr>
          <a:lstStyle/>
          <a:p>
            <a:pPr>
              <a:lnSpc>
                <a:spcPct val="90000"/>
              </a:lnSpc>
              <a:spcAft>
                <a:spcPts val="612"/>
              </a:spcAft>
            </a:pPr>
            <a:r>
              <a:rPr lang="en-US" sz="2856">
                <a:solidFill>
                  <a:srgbClr val="747474"/>
                </a:solidFill>
              </a:rPr>
              <a:t>Developer Portal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558963" y="2178068"/>
            <a:ext cx="3331686" cy="434563"/>
          </a:xfrm>
          <a:prstGeom prst="rect">
            <a:avLst/>
          </a:prstGeom>
          <a:noFill/>
        </p:spPr>
        <p:txBody>
          <a:bodyPr wrap="square" lIns="0" tIns="93260" rIns="0" bIns="93260" rtlCol="0">
            <a:spAutoFit/>
          </a:bodyPr>
          <a:lstStyle>
            <a:defPPr>
              <a:defRPr lang="en-US"/>
            </a:defPPr>
            <a:lvl1pPr algn="ctr">
              <a:defRPr sz="1400"/>
            </a:lvl1pPr>
          </a:lstStyle>
          <a:p>
            <a:r>
              <a:rPr lang="en-US" sz="1600">
                <a:solidFill>
                  <a:srgbClr val="969696"/>
                </a:solidFill>
              </a:rPr>
              <a:t>Connect your </a:t>
            </a:r>
            <a:r>
              <a:rPr lang="en-US" sz="1600" smtClean="0">
                <a:solidFill>
                  <a:srgbClr val="969696"/>
                </a:solidFill>
              </a:rPr>
              <a:t>bots</a:t>
            </a:r>
            <a:endParaRPr lang="en-US" sz="1600">
              <a:solidFill>
                <a:srgbClr val="969696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536271" y="3003123"/>
            <a:ext cx="3453094" cy="2435110"/>
          </a:xfrm>
          <a:prstGeom prst="rect">
            <a:avLst/>
          </a:prstGeom>
          <a:noFill/>
        </p:spPr>
        <p:txBody>
          <a:bodyPr wrap="square" lIns="0" tIns="93260" rIns="0" bIns="93260" rtlCol="0">
            <a:spAutoFit/>
          </a:bodyPr>
          <a:lstStyle/>
          <a:p>
            <a:pPr marL="291436" indent="-291436">
              <a:lnSpc>
                <a:spcPct val="90000"/>
              </a:lnSpc>
              <a:spcAft>
                <a:spcPts val="612"/>
              </a:spcAft>
              <a:buFont typeface="Arial" panose="020B0604020202020204" pitchFamily="34" charset="0"/>
              <a:buChar char="•"/>
            </a:pPr>
            <a:r>
              <a:rPr lang="en-US" sz="2000"/>
              <a:t>Register, connect, publish and manage your </a:t>
            </a:r>
            <a:r>
              <a:rPr lang="en-US" sz="2000" smtClean="0"/>
              <a:t>bot</a:t>
            </a:r>
            <a:endParaRPr lang="en-US" sz="2000"/>
          </a:p>
          <a:p>
            <a:pPr marL="291436" indent="-291436">
              <a:lnSpc>
                <a:spcPct val="90000"/>
              </a:lnSpc>
              <a:spcAft>
                <a:spcPts val="612"/>
              </a:spcAft>
              <a:buFont typeface="Arial" panose="020B0604020202020204" pitchFamily="34" charset="0"/>
              <a:buChar char="•"/>
            </a:pPr>
            <a:r>
              <a:rPr lang="en-US" sz="2000"/>
              <a:t>Automatic card </a:t>
            </a:r>
            <a:r>
              <a:rPr lang="en-US" sz="2000" smtClean="0"/>
              <a:t>normalization</a:t>
            </a:r>
            <a:endParaRPr lang="en-US" sz="2000"/>
          </a:p>
          <a:p>
            <a:pPr marL="291436" indent="-291436">
              <a:lnSpc>
                <a:spcPct val="90000"/>
              </a:lnSpc>
              <a:spcAft>
                <a:spcPts val="612"/>
              </a:spcAft>
              <a:buFont typeface="Arial" panose="020B0604020202020204" pitchFamily="34" charset="0"/>
              <a:buChar char="•"/>
            </a:pPr>
            <a:r>
              <a:rPr lang="en-US" sz="2000" smtClean="0"/>
              <a:t>Embeddable </a:t>
            </a:r>
            <a:r>
              <a:rPr lang="en-US" sz="2000"/>
              <a:t>Web </a:t>
            </a:r>
            <a:r>
              <a:rPr lang="en-US" sz="2000" smtClean="0"/>
              <a:t>chat</a:t>
            </a:r>
            <a:endParaRPr lang="en-US" sz="2000"/>
          </a:p>
          <a:p>
            <a:pPr marL="291436" indent="-291436">
              <a:lnSpc>
                <a:spcPct val="90000"/>
              </a:lnSpc>
              <a:spcAft>
                <a:spcPts val="612"/>
              </a:spcAft>
              <a:buFont typeface="Arial" panose="020B0604020202020204" pitchFamily="34" charset="0"/>
              <a:buChar char="•"/>
            </a:pPr>
            <a:r>
              <a:rPr lang="en-US" sz="2000" smtClean="0"/>
              <a:t>Direct </a:t>
            </a:r>
            <a:r>
              <a:rPr lang="en-US" sz="2000"/>
              <a:t>Line API</a:t>
            </a:r>
          </a:p>
          <a:p>
            <a:pPr marL="291436" indent="-291436">
              <a:lnSpc>
                <a:spcPct val="90000"/>
              </a:lnSpc>
              <a:spcAft>
                <a:spcPts val="612"/>
              </a:spcAft>
              <a:buFont typeface="Arial" panose="020B0604020202020204" pitchFamily="34" charset="0"/>
              <a:buChar char="•"/>
            </a:pPr>
            <a:r>
              <a:rPr lang="en-US" sz="2000" smtClean="0"/>
              <a:t>Bot Directory</a:t>
            </a:r>
            <a:endParaRPr lang="en-US" sz="2000"/>
          </a:p>
        </p:txBody>
      </p:sp>
      <p:sp>
        <p:nvSpPr>
          <p:cNvPr id="15" name="TextBox 14"/>
          <p:cNvSpPr txBox="1"/>
          <p:nvPr/>
        </p:nvSpPr>
        <p:spPr>
          <a:xfrm>
            <a:off x="951108" y="1543824"/>
            <a:ext cx="2188170" cy="704779"/>
          </a:xfrm>
          <a:prstGeom prst="rect">
            <a:avLst/>
          </a:prstGeom>
          <a:noFill/>
        </p:spPr>
        <p:txBody>
          <a:bodyPr wrap="none" lIns="186521" tIns="149217" rIns="186521" bIns="149217" rtlCol="0">
            <a:spAutoFit/>
          </a:bodyPr>
          <a:lstStyle/>
          <a:p>
            <a:pPr>
              <a:lnSpc>
                <a:spcPct val="90000"/>
              </a:lnSpc>
              <a:spcAft>
                <a:spcPts val="612"/>
              </a:spcAft>
            </a:pPr>
            <a:r>
              <a:rPr lang="en-US" sz="2856">
                <a:solidFill>
                  <a:srgbClr val="747474"/>
                </a:solidFill>
              </a:rPr>
              <a:t>Bot Builder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61366" y="2178068"/>
            <a:ext cx="3331686" cy="434563"/>
          </a:xfrm>
          <a:prstGeom prst="rect">
            <a:avLst/>
          </a:prstGeom>
          <a:noFill/>
        </p:spPr>
        <p:txBody>
          <a:bodyPr wrap="square" lIns="0" tIns="93260" rIns="0" bIns="93260" rtlCol="0">
            <a:spAutoFit/>
          </a:bodyPr>
          <a:lstStyle/>
          <a:p>
            <a:pPr algn="ctr"/>
            <a:r>
              <a:rPr lang="en-US" sz="1600">
                <a:solidFill>
                  <a:srgbClr val="969696"/>
                </a:solidFill>
              </a:rPr>
              <a:t>Tools and </a:t>
            </a:r>
            <a:r>
              <a:rPr lang="en-US" sz="1600" smtClean="0">
                <a:solidFill>
                  <a:srgbClr val="969696"/>
                </a:solidFill>
              </a:rPr>
              <a:t>services</a:t>
            </a:r>
            <a:endParaRPr lang="en-US" sz="1600">
              <a:solidFill>
                <a:srgbClr val="969696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34949" y="3003123"/>
            <a:ext cx="3384520" cy="2435110"/>
          </a:xfrm>
          <a:prstGeom prst="rect">
            <a:avLst/>
          </a:prstGeom>
          <a:noFill/>
        </p:spPr>
        <p:txBody>
          <a:bodyPr wrap="square" lIns="0" tIns="93260" rIns="0" bIns="93260" rtlCol="0">
            <a:spAutoFit/>
          </a:bodyPr>
          <a:lstStyle/>
          <a:p>
            <a:pPr marL="291436" indent="-291436">
              <a:lnSpc>
                <a:spcPct val="90000"/>
              </a:lnSpc>
              <a:spcAft>
                <a:spcPts val="612"/>
              </a:spcAft>
              <a:buFont typeface="Arial" panose="020B0604020202020204" pitchFamily="34" charset="0"/>
              <a:buChar char="•"/>
            </a:pPr>
            <a:r>
              <a:rPr lang="en-US" sz="2000"/>
              <a:t>Open source </a:t>
            </a:r>
            <a:endParaRPr lang="en-US" sz="2000" smtClean="0"/>
          </a:p>
          <a:p>
            <a:pPr marL="291436" indent="-291436">
              <a:lnSpc>
                <a:spcPct val="90000"/>
              </a:lnSpc>
              <a:spcAft>
                <a:spcPts val="612"/>
              </a:spcAft>
              <a:buFont typeface="Arial" panose="020B0604020202020204" pitchFamily="34" charset="0"/>
              <a:buChar char="•"/>
            </a:pPr>
            <a:r>
              <a:rPr lang="en-US" sz="2000" smtClean="0"/>
              <a:t>From prompts &amp; dialogs </a:t>
            </a:r>
            <a:r>
              <a:rPr lang="en-US" sz="2000"/>
              <a:t>to </a:t>
            </a:r>
            <a:r>
              <a:rPr lang="en-US" sz="2000" smtClean="0"/>
              <a:t>form flows</a:t>
            </a:r>
            <a:endParaRPr lang="en-US" sz="2000"/>
          </a:p>
          <a:p>
            <a:pPr marL="291436" indent="-291436">
              <a:lnSpc>
                <a:spcPct val="90000"/>
              </a:lnSpc>
              <a:spcAft>
                <a:spcPts val="612"/>
              </a:spcAft>
              <a:buFont typeface="Arial" panose="020B0604020202020204" pitchFamily="34" charset="0"/>
              <a:buChar char="•"/>
            </a:pPr>
            <a:r>
              <a:rPr lang="en-US" sz="2000" smtClean="0"/>
              <a:t>Rich attachments</a:t>
            </a:r>
            <a:endParaRPr lang="en-US" sz="2000"/>
          </a:p>
          <a:p>
            <a:pPr marL="291436" indent="-291436">
              <a:lnSpc>
                <a:spcPct val="90000"/>
              </a:lnSpc>
              <a:spcAft>
                <a:spcPts val="612"/>
              </a:spcAft>
              <a:buFont typeface="Arial" panose="020B0604020202020204" pitchFamily="34" charset="0"/>
              <a:buChar char="•"/>
            </a:pPr>
            <a:r>
              <a:rPr lang="en-US" sz="2000"/>
              <a:t>Online/offline chat </a:t>
            </a:r>
            <a:r>
              <a:rPr lang="en-US" sz="2000" smtClean="0"/>
              <a:t>emulator</a:t>
            </a:r>
            <a:endParaRPr lang="en-US" sz="2000"/>
          </a:p>
          <a:p>
            <a:pPr marL="291436" indent="-291436">
              <a:lnSpc>
                <a:spcPct val="90000"/>
              </a:lnSpc>
              <a:spcAft>
                <a:spcPts val="612"/>
              </a:spcAft>
              <a:buFont typeface="Arial" panose="020B0604020202020204" pitchFamily="34" charset="0"/>
              <a:buChar char="•"/>
            </a:pPr>
            <a:r>
              <a:rPr lang="en-US" sz="2000"/>
              <a:t>Add bot </a:t>
            </a:r>
            <a:r>
              <a:rPr lang="en-US" sz="2000" smtClean="0"/>
              <a:t>smarts for </a:t>
            </a:r>
            <a:r>
              <a:rPr lang="en-US" sz="2000"/>
              <a:t>language </a:t>
            </a:r>
            <a:r>
              <a:rPr lang="en-US" sz="2000" smtClean="0"/>
              <a:t>understanding</a:t>
            </a:r>
            <a:endParaRPr lang="en-US" sz="2000"/>
          </a:p>
        </p:txBody>
      </p:sp>
      <p:sp>
        <p:nvSpPr>
          <p:cNvPr id="24" name="TextBox 23"/>
          <p:cNvSpPr txBox="1"/>
          <p:nvPr/>
        </p:nvSpPr>
        <p:spPr>
          <a:xfrm>
            <a:off x="8644861" y="3003123"/>
            <a:ext cx="3386822" cy="2435110"/>
          </a:xfrm>
          <a:prstGeom prst="rect">
            <a:avLst/>
          </a:prstGeom>
          <a:noFill/>
        </p:spPr>
        <p:txBody>
          <a:bodyPr wrap="square" lIns="0" tIns="93260" rIns="0" bIns="93260" rtlCol="0">
            <a:spAutoFit/>
          </a:bodyPr>
          <a:lstStyle/>
          <a:p>
            <a:pPr marL="291436" indent="-291436">
              <a:lnSpc>
                <a:spcPct val="90000"/>
              </a:lnSpc>
              <a:spcAft>
                <a:spcPts val="612"/>
              </a:spcAft>
              <a:buFont typeface="Arial" panose="020B0604020202020204" pitchFamily="34" charset="0"/>
              <a:buChar char="•"/>
            </a:pPr>
            <a:r>
              <a:rPr lang="en-US" sz="2000"/>
              <a:t>Parse natural </a:t>
            </a:r>
            <a:r>
              <a:rPr lang="en-US" sz="2000" smtClean="0"/>
              <a:t>language</a:t>
            </a:r>
            <a:endParaRPr lang="en-US" sz="2000"/>
          </a:p>
          <a:p>
            <a:pPr marL="291436" indent="-291436">
              <a:lnSpc>
                <a:spcPct val="90000"/>
              </a:lnSpc>
              <a:spcAft>
                <a:spcPts val="612"/>
              </a:spcAft>
              <a:buFont typeface="Arial" panose="020B0604020202020204" pitchFamily="34" charset="0"/>
              <a:buChar char="•"/>
            </a:pPr>
            <a:r>
              <a:rPr lang="en-US" sz="2000"/>
              <a:t>Real-time transcription and translation services for voice</a:t>
            </a:r>
          </a:p>
          <a:p>
            <a:pPr marL="291436" indent="-291436">
              <a:lnSpc>
                <a:spcPct val="90000"/>
              </a:lnSpc>
              <a:spcAft>
                <a:spcPts val="612"/>
              </a:spcAft>
              <a:buFont typeface="Arial" panose="020B0604020202020204" pitchFamily="34" charset="0"/>
              <a:buChar char="•"/>
            </a:pPr>
            <a:r>
              <a:rPr lang="en-US" sz="2000"/>
              <a:t>Vision and face detection algorithms</a:t>
            </a:r>
          </a:p>
          <a:p>
            <a:pPr marL="291436" indent="-291436">
              <a:lnSpc>
                <a:spcPct val="90000"/>
              </a:lnSpc>
              <a:spcAft>
                <a:spcPts val="612"/>
              </a:spcAft>
              <a:buFont typeface="Arial" panose="020B0604020202020204" pitchFamily="34" charset="0"/>
              <a:buChar char="•"/>
            </a:pPr>
            <a:r>
              <a:rPr lang="en-US" sz="2000"/>
              <a:t>Sentence diagramming</a:t>
            </a:r>
          </a:p>
          <a:p>
            <a:pPr marL="291436" indent="-291436">
              <a:lnSpc>
                <a:spcPct val="90000"/>
              </a:lnSpc>
              <a:spcAft>
                <a:spcPts val="612"/>
              </a:spcAft>
              <a:buFont typeface="Arial" panose="020B0604020202020204" pitchFamily="34" charset="0"/>
              <a:buChar char="•"/>
            </a:pPr>
            <a:r>
              <a:rPr lang="en-US" sz="2000"/>
              <a:t>Web </a:t>
            </a:r>
            <a:r>
              <a:rPr lang="en-US" sz="2000" smtClean="0"/>
              <a:t>language parsing</a:t>
            </a:r>
            <a:endParaRPr lang="en-US" sz="200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7200"/>
                    </a14:imgEffect>
                    <a14:imgEffect>
                      <a14:saturation sat="30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0576" y="6438860"/>
            <a:ext cx="3785684" cy="378568"/>
          </a:xfrm>
          <a:prstGeom prst="rect">
            <a:avLst/>
          </a:prstGeom>
          <a:solidFill>
            <a:schemeClr val="tx2"/>
          </a:solidFill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6871" y="1044551"/>
            <a:ext cx="613093" cy="613093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8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0661" y="1008305"/>
            <a:ext cx="613093" cy="604578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0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7849" y="1044551"/>
            <a:ext cx="984126" cy="587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222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 Bare Minimum Bot Code – C#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5281446"/>
          </a:xfrm>
        </p:spPr>
        <p:txBody>
          <a:bodyPr/>
          <a:lstStyle/>
          <a:p>
            <a:r>
              <a:rPr lang="en-US" sz="1600" dirty="0"/>
              <a:t>[</a:t>
            </a:r>
            <a:r>
              <a:rPr lang="en-US" sz="1600" dirty="0" err="1"/>
              <a:t>ResponseType</a:t>
            </a:r>
            <a:r>
              <a:rPr lang="en-US" sz="1600" dirty="0"/>
              <a:t>(</a:t>
            </a:r>
            <a:r>
              <a:rPr lang="en-US" sz="1600" dirty="0" err="1"/>
              <a:t>typeof</a:t>
            </a:r>
            <a:r>
              <a:rPr lang="en-US" sz="1600" dirty="0"/>
              <a:t>(void))]</a:t>
            </a:r>
          </a:p>
          <a:p>
            <a:r>
              <a:rPr lang="en-US" sz="1600" dirty="0"/>
              <a:t>public virtual </a:t>
            </a:r>
            <a:r>
              <a:rPr lang="en-US" sz="1600" dirty="0" err="1"/>
              <a:t>async</a:t>
            </a:r>
            <a:r>
              <a:rPr lang="en-US" sz="1600" dirty="0"/>
              <a:t> Task&lt;</a:t>
            </a:r>
            <a:r>
              <a:rPr lang="en-US" sz="1600" dirty="0" err="1"/>
              <a:t>HttpResponseMessage</a:t>
            </a:r>
            <a:r>
              <a:rPr lang="en-US" sz="1600" dirty="0"/>
              <a:t>&gt; Post([</a:t>
            </a:r>
            <a:r>
              <a:rPr lang="en-US" sz="1600" dirty="0" err="1"/>
              <a:t>FromBody</a:t>
            </a:r>
            <a:r>
              <a:rPr lang="en-US" sz="1600" dirty="0"/>
              <a:t>] Activity activity)</a:t>
            </a:r>
          </a:p>
          <a:p>
            <a:r>
              <a:rPr lang="en-US" sz="1600" dirty="0"/>
              <a:t>{</a:t>
            </a:r>
          </a:p>
          <a:p>
            <a:r>
              <a:rPr lang="en-US" sz="1600" dirty="0"/>
              <a:t>  if (activity != null)</a:t>
            </a:r>
          </a:p>
          <a:p>
            <a:r>
              <a:rPr lang="en-US" sz="1600" dirty="0"/>
              <a:t>  {</a:t>
            </a:r>
          </a:p>
          <a:p>
            <a:r>
              <a:rPr lang="en-US" sz="1600" dirty="0"/>
              <a:t>    switch (</a:t>
            </a:r>
            <a:r>
              <a:rPr lang="en-US" sz="1600" dirty="0" err="1"/>
              <a:t>activity.GetActivityType</a:t>
            </a:r>
            <a:r>
              <a:rPr lang="en-US" sz="1600" dirty="0"/>
              <a:t>())</a:t>
            </a:r>
          </a:p>
          <a:p>
            <a:r>
              <a:rPr lang="en-US" sz="1600" dirty="0"/>
              <a:t>    {</a:t>
            </a:r>
          </a:p>
          <a:p>
            <a:r>
              <a:rPr lang="en-US" sz="1600" dirty="0"/>
              <a:t>      case </a:t>
            </a:r>
            <a:r>
              <a:rPr lang="en-US" sz="1600" dirty="0" err="1"/>
              <a:t>ActivityTypes.Message</a:t>
            </a:r>
            <a:r>
              <a:rPr lang="en-US" sz="1600" dirty="0"/>
              <a:t>:</a:t>
            </a:r>
          </a:p>
          <a:p>
            <a:r>
              <a:rPr lang="en-US" sz="1600" dirty="0"/>
              <a:t>        </a:t>
            </a:r>
            <a:r>
              <a:rPr lang="en-US" sz="1600" dirty="0" err="1"/>
              <a:t>IConversationUpdateActivity</a:t>
            </a:r>
            <a:r>
              <a:rPr lang="en-US" sz="1600" dirty="0"/>
              <a:t> </a:t>
            </a:r>
            <a:r>
              <a:rPr lang="en-US" sz="1600" b="1" dirty="0">
                <a:solidFill>
                  <a:schemeClr val="tx2"/>
                </a:solidFill>
              </a:rPr>
              <a:t>message</a:t>
            </a:r>
            <a:r>
              <a:rPr lang="en-US" sz="1600" dirty="0">
                <a:solidFill>
                  <a:schemeClr val="tx2"/>
                </a:solidFill>
              </a:rPr>
              <a:t> </a:t>
            </a:r>
            <a:r>
              <a:rPr lang="en-US" sz="1600" dirty="0"/>
              <a:t>= activity;</a:t>
            </a:r>
          </a:p>
          <a:p>
            <a:r>
              <a:rPr lang="en-US" sz="1600" dirty="0"/>
              <a:t>        using (</a:t>
            </a:r>
            <a:r>
              <a:rPr lang="en-US" sz="1600" dirty="0" err="1"/>
              <a:t>var</a:t>
            </a:r>
            <a:r>
              <a:rPr lang="en-US" sz="1600" dirty="0"/>
              <a:t> scope = </a:t>
            </a:r>
            <a:r>
              <a:rPr lang="en-US" sz="1600" dirty="0" err="1"/>
              <a:t>DialogModule.BeginLifetimeScope</a:t>
            </a:r>
            <a:r>
              <a:rPr lang="en-US" sz="1600" dirty="0"/>
              <a:t>(</a:t>
            </a:r>
            <a:r>
              <a:rPr lang="en-US" sz="1600" dirty="0" err="1"/>
              <a:t>Conversation.Container</a:t>
            </a:r>
            <a:r>
              <a:rPr lang="en-US" sz="1600" dirty="0"/>
              <a:t>, activity))</a:t>
            </a:r>
          </a:p>
          <a:p>
            <a:r>
              <a:rPr lang="en-US" sz="1600" dirty="0"/>
              <a:t>        {</a:t>
            </a:r>
          </a:p>
          <a:p>
            <a:r>
              <a:rPr lang="en-US" sz="1600" dirty="0"/>
              <a:t>          </a:t>
            </a:r>
            <a:r>
              <a:rPr lang="en-US" sz="1600" dirty="0" err="1"/>
              <a:t>var</a:t>
            </a:r>
            <a:r>
              <a:rPr lang="en-US" sz="1600" dirty="0"/>
              <a:t> client = </a:t>
            </a:r>
            <a:r>
              <a:rPr lang="en-US" sz="1600" dirty="0" err="1"/>
              <a:t>scope.Resolve</a:t>
            </a:r>
            <a:r>
              <a:rPr lang="en-US" sz="1600" dirty="0"/>
              <a:t>&lt;</a:t>
            </a:r>
            <a:r>
              <a:rPr lang="en-US" sz="1600" dirty="0" err="1"/>
              <a:t>IConnectorClient</a:t>
            </a:r>
            <a:r>
              <a:rPr lang="en-US" sz="1600" dirty="0"/>
              <a:t>&gt;();</a:t>
            </a:r>
          </a:p>
          <a:p>
            <a:r>
              <a:rPr lang="en-US" sz="1600" dirty="0"/>
              <a:t>          </a:t>
            </a:r>
            <a:r>
              <a:rPr lang="en-US" sz="1600" dirty="0" err="1"/>
              <a:t>var</a:t>
            </a:r>
            <a:r>
              <a:rPr lang="en-US" sz="1600" dirty="0"/>
              <a:t> reply = </a:t>
            </a:r>
            <a:r>
              <a:rPr lang="en-US" sz="1600" dirty="0" err="1"/>
              <a:t>activity.</a:t>
            </a:r>
            <a:r>
              <a:rPr lang="en-US" sz="1600" b="1" dirty="0" err="1">
                <a:solidFill>
                  <a:schemeClr val="tx2"/>
                </a:solidFill>
              </a:rPr>
              <a:t>CreateReply</a:t>
            </a:r>
            <a:r>
              <a:rPr lang="en-US" sz="1600" dirty="0"/>
              <a:t>();</a:t>
            </a:r>
          </a:p>
          <a:p>
            <a:r>
              <a:rPr lang="en-US" sz="1600" dirty="0"/>
              <a:t>          </a:t>
            </a:r>
            <a:r>
              <a:rPr lang="en-US" sz="1600" dirty="0" err="1"/>
              <a:t>reply.</a:t>
            </a:r>
            <a:r>
              <a:rPr lang="en-US" sz="1600" b="1" dirty="0" err="1">
                <a:solidFill>
                  <a:schemeClr val="tx2"/>
                </a:solidFill>
              </a:rPr>
              <a:t>Text</a:t>
            </a:r>
            <a:r>
              <a:rPr lang="en-US" sz="1600" dirty="0"/>
              <a:t> = "You said: " + </a:t>
            </a:r>
            <a:r>
              <a:rPr lang="en-US" sz="1600" dirty="0" err="1"/>
              <a:t>message.Text</a:t>
            </a:r>
            <a:r>
              <a:rPr lang="en-US" sz="1600" dirty="0"/>
              <a:t>;</a:t>
            </a:r>
          </a:p>
          <a:p>
            <a:r>
              <a:rPr lang="en-US" sz="1600" dirty="0"/>
              <a:t>          await </a:t>
            </a:r>
            <a:r>
              <a:rPr lang="en-US" sz="1600" dirty="0" err="1"/>
              <a:t>client.Conversations.</a:t>
            </a:r>
            <a:r>
              <a:rPr lang="en-US" sz="1600" b="1" dirty="0" err="1">
                <a:solidFill>
                  <a:schemeClr val="tx2"/>
                </a:solidFill>
              </a:rPr>
              <a:t>ReplyToActivityAsync</a:t>
            </a:r>
            <a:r>
              <a:rPr lang="en-US" sz="1600" dirty="0"/>
              <a:t>(reply);</a:t>
            </a:r>
          </a:p>
          <a:p>
            <a:r>
              <a:rPr lang="en-US" sz="1600" dirty="0"/>
              <a:t>        }</a:t>
            </a:r>
          </a:p>
          <a:p>
            <a:r>
              <a:rPr lang="en-US" sz="1600" dirty="0"/>
              <a:t>     }</a:t>
            </a:r>
          </a:p>
          <a:p>
            <a:r>
              <a:rPr lang="en-US" sz="1600" dirty="0"/>
              <a:t>  }</a:t>
            </a:r>
          </a:p>
          <a:p>
            <a:r>
              <a:rPr lang="en-US" sz="16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316297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5-50109_Microsoft_Light_Template">
  <a:themeElements>
    <a:clrScheme name="Microsoft_2017_Light">
      <a:dk1>
        <a:srgbClr val="353535"/>
      </a:dk1>
      <a:lt1>
        <a:srgbClr val="FFFFFF"/>
      </a:lt1>
      <a:dk2>
        <a:srgbClr val="D83B01"/>
      </a:dk2>
      <a:lt2>
        <a:srgbClr val="E6E6E6"/>
      </a:lt2>
      <a:accent1>
        <a:srgbClr val="D83B01"/>
      </a:accent1>
      <a:accent2>
        <a:srgbClr val="FF8C00"/>
      </a:accent2>
      <a:accent3>
        <a:srgbClr val="FFB900"/>
      </a:accent3>
      <a:accent4>
        <a:srgbClr val="0078D7"/>
      </a:accent4>
      <a:accent5>
        <a:srgbClr val="737373"/>
      </a:accent5>
      <a:accent6>
        <a:srgbClr val="D2D2D2"/>
      </a:accent6>
      <a:hlink>
        <a:srgbClr val="0078D7"/>
      </a:hlink>
      <a:folHlink>
        <a:srgbClr val="0078D7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2017_16x9_Template.potx" id="{2A99AE01-A11F-4F2C-9BCC-4E42F4CE769C}" vid="{42DFBAD3-C25F-4FC8-963A-1F73730D7E5C}"/>
    </a:ext>
  </a:extLst>
</a:theme>
</file>

<file path=ppt/theme/theme2.xml><?xml version="1.0" encoding="utf-8"?>
<a:theme xmlns:a="http://schemas.openxmlformats.org/drawingml/2006/main" name="5-50109_Microsoft_Dark_Template">
  <a:themeElements>
    <a:clrScheme name="Microsoft 2017 Dark">
      <a:dk1>
        <a:srgbClr val="353535"/>
      </a:dk1>
      <a:lt1>
        <a:srgbClr val="FFFFFF"/>
      </a:lt1>
      <a:dk2>
        <a:srgbClr val="D83B01"/>
      </a:dk2>
      <a:lt2>
        <a:srgbClr val="CDF4FF"/>
      </a:lt2>
      <a:accent1>
        <a:srgbClr val="D83B01"/>
      </a:accent1>
      <a:accent2>
        <a:srgbClr val="FF8C00"/>
      </a:accent2>
      <a:accent3>
        <a:srgbClr val="FFB900"/>
      </a:accent3>
      <a:accent4>
        <a:srgbClr val="00BCF2"/>
      </a:accent4>
      <a:accent5>
        <a:srgbClr val="D2D2D2"/>
      </a:accent5>
      <a:accent6>
        <a:srgbClr val="737373"/>
      </a:accent6>
      <a:hlink>
        <a:srgbClr val="00BCF2"/>
      </a:hlink>
      <a:folHlink>
        <a:srgbClr val="00BCF2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2017_16x9_Template.potx" id="{2A99AE01-A11F-4F2C-9BCC-4E42F4CE769C}" vid="{7C638A3A-D771-4183-8214-2AFBE384714F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ession_x0020_Code xmlns="04e01bb1-6d80-42e9-ae53-416b1e8aa845" xsi:nil="true"/>
    <LikesCount xmlns="http://schemas.microsoft.com/sharepoint/v3" xsi:nil="true"/>
    <_x0062_bc8 xmlns="e889e55c-35cf-43c7-aaf4-cf2500919dd8">
      <UserInfo>
        <DisplayName/>
        <AccountId xsi:nil="true"/>
        <AccountType/>
      </UserInfo>
    </_x0062_bc8>
    <External_x0020_Speaker xmlns="04e01bb1-6d80-42e9-ae53-416b1e8aa845" xsi:nil="true"/>
    <fb4e50409e3b4517bb965b3c7125e153 xmlns="04e01bb1-6d80-42e9-ae53-416b1e8aa845">
      <Terms xmlns="http://schemas.microsoft.com/office/infopath/2007/PartnerControls"/>
    </fb4e50409e3b4517bb965b3c7125e153>
    <MS_x0020_Content_x0020_Owner xmlns="04e01bb1-6d80-42e9-ae53-416b1e8aa845">
      <UserInfo>
        <DisplayName/>
        <AccountId xsi:nil="true"/>
        <AccountType/>
      </UserInfo>
    </MS_x0020_Content_x0020_Owner>
    <l61c8586195b4657a1f710a539f9bc3a xmlns="04e01bb1-6d80-42e9-ae53-416b1e8aa845">
      <Terms xmlns="http://schemas.microsoft.com/office/infopath/2007/PartnerControls">
        <TermInfo xmlns="http://schemas.microsoft.com/office/infopath/2007/PartnerControls">
          <TermName xmlns="http://schemas.microsoft.com/office/infopath/2007/PartnerControls">Orange County Convention Center</TermName>
          <TermId xmlns="http://schemas.microsoft.com/office/infopath/2007/PartnerControls">bd993e89-aa48-4695-84e0-3b53e88b1a79</TermId>
        </TermInfo>
      </Terms>
    </l61c8586195b4657a1f710a539f9bc3a>
    <a645af38eebb4a1ea4744f163c56ea26 xmlns="04e01bb1-6d80-42e9-ae53-416b1e8aa845">
      <Terms xmlns="http://schemas.microsoft.com/office/infopath/2007/PartnerControls"/>
    </a645af38eebb4a1ea4744f163c56ea26>
    <g60601ae6c3e4c409eb6a70077dda16d xmlns="04e01bb1-6d80-42e9-ae53-416b1e8aa845">
      <Terms xmlns="http://schemas.microsoft.com/office/infopath/2007/PartnerControls">
        <TermInfo xmlns="http://schemas.microsoft.com/office/infopath/2007/PartnerControls">
          <TermName xmlns="http://schemas.microsoft.com/office/infopath/2007/PartnerControls">Orlando</TermName>
          <TermId xmlns="http://schemas.microsoft.com/office/infopath/2007/PartnerControls">8cc4ed56-1866-4501-a22c-89aafde6f59b</TermId>
        </TermInfo>
      </Terms>
    </g60601ae6c3e4c409eb6a70077dda16d>
    <e6bd9c8ce3ed4fe68161c78952f36fbc xmlns="04e01bb1-6d80-42e9-ae53-416b1e8aa845">
      <Terms xmlns="http://schemas.microsoft.com/office/infopath/2007/PartnerControls"/>
    </e6bd9c8ce3ed4fe68161c78952f36fbc>
    <MS_x0020_Speaker xmlns="04e01bb1-6d80-42e9-ae53-416b1e8aa845">
      <UserInfo>
        <DisplayName/>
        <AccountId xsi:nil="true"/>
        <AccountType/>
      </UserInfo>
    </MS_x0020_Speaker>
    <Presentation_x0020_Date xmlns="04e01bb1-6d80-42e9-ae53-416b1e8aa845" xsi:nil="true"/>
    <Event_x0020_Start_x0020_Date xmlns="04e01bb1-6d80-42e9-ae53-416b1e8aa845">2017-09-25T00:00:00+00:00</Event_x0020_Start_x0020_Date>
    <TaxKeywordTaxHTField xmlns="230e9df3-be65-4c73-a93b-d1236ebd677e">
      <Terms xmlns="http://schemas.microsoft.com/office/infopath/2007/PartnerControls">
        <TermInfo xmlns="http://schemas.microsoft.com/office/infopath/2007/PartnerControls">
          <TermName xmlns="http://schemas.microsoft.com/office/infopath/2007/PartnerControls">Microsoft Ignite 2017</TermName>
          <TermId xmlns="http://schemas.microsoft.com/office/infopath/2007/PartnerControls">21d30605-03f6-4b08-a63a-5a553eb19f84</TermId>
        </TermInfo>
      </Terms>
    </TaxKeywordTaxHTField>
    <e349cd3f156b4e7d8653c9cd4f2d8fb4 xmlns="04e01bb1-6d80-42e9-ae53-416b1e8aa845">
      <Terms xmlns="http://schemas.microsoft.com/office/infopath/2007/PartnerControls">
        <TermInfo xmlns="http://schemas.microsoft.com/office/infopath/2007/PartnerControls">
          <TermName xmlns="http://schemas.microsoft.com/office/infopath/2007/PartnerControls">Microsoft Ignite</TermName>
          <TermId xmlns="http://schemas.microsoft.com/office/infopath/2007/PartnerControls">9323c522-fe4b-4922-816b-10a1920d7afb</TermId>
        </TermInfo>
      </Terms>
    </e349cd3f156b4e7d8653c9cd4f2d8fb4>
    <TaxCatchAll xmlns="230e9df3-be65-4c73-a93b-d1236ebd677e">
      <Value>55</Value>
      <Value>54</Value>
      <Value>53</Value>
      <Value>16</Value>
    </TaxCatchAll>
    <Event_x0020_End_x0020_Date xmlns="04e01bb1-6d80-42e9-ae53-416b1e8aa845">2017-09-29T00:00:00+00:00</Event_x0020_End_x0020_Date>
    <c2f1b796fca04ddbb48af271e99c8750 xmlns="04e01bb1-6d80-42e9-ae53-416b1e8aa845">
      <Terms xmlns="http://schemas.microsoft.com/office/infopath/2007/PartnerControls"/>
    </c2f1b796fca04ddbb48af271e99c8750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PresentationsDoc" ma:contentTypeID="0x010100A584695755FE764EB25B07353E74077C00D779C3CEF1177A4F8B41F96DF87A1F66" ma:contentTypeVersion="27" ma:contentTypeDescription="" ma:contentTypeScope="" ma:versionID="8641f81e7643323f4894ad5cfb9fb0f3">
  <xsd:schema xmlns:xsd="http://www.w3.org/2001/XMLSchema" xmlns:xs="http://www.w3.org/2001/XMLSchema" xmlns:p="http://schemas.microsoft.com/office/2006/metadata/properties" xmlns:ns1="http://schemas.microsoft.com/sharepoint/v3" xmlns:ns2="04e01bb1-6d80-42e9-ae53-416b1e8aa845" xmlns:ns3="230e9df3-be65-4c73-a93b-d1236ebd677e" xmlns:ns5="e889e55c-35cf-43c7-aaf4-cf2500919dd8" targetNamespace="http://schemas.microsoft.com/office/2006/metadata/properties" ma:root="true" ma:fieldsID="cfa393de6d5a52634dd4113eb929c878" ns1:_="" ns2:_="" ns3:_="" ns5:_="">
    <xsd:import namespace="http://schemas.microsoft.com/sharepoint/v3"/>
    <xsd:import namespace="04e01bb1-6d80-42e9-ae53-416b1e8aa845"/>
    <xsd:import namespace="230e9df3-be65-4c73-a93b-d1236ebd677e"/>
    <xsd:import namespace="e889e55c-35cf-43c7-aaf4-cf2500919dd8"/>
    <xsd:element name="properties">
      <xsd:complexType>
        <xsd:sequence>
          <xsd:element name="documentManagement">
            <xsd:complexType>
              <xsd:all>
                <xsd:element ref="ns2:e349cd3f156b4e7d8653c9cd4f2d8fb4" minOccurs="0"/>
                <xsd:element ref="ns3:TaxCatchAll" minOccurs="0"/>
                <xsd:element ref="ns3:TaxCatchAllLabel" minOccurs="0"/>
                <xsd:element ref="ns2:g60601ae6c3e4c409eb6a70077dda16d" minOccurs="0"/>
                <xsd:element ref="ns2:l61c8586195b4657a1f710a539f9bc3a" minOccurs="0"/>
                <xsd:element ref="ns2:Event_x0020_Start_x0020_Date" minOccurs="0"/>
                <xsd:element ref="ns2:Event_x0020_End_x0020_Date" minOccurs="0"/>
                <xsd:element ref="ns2:Presentation_x0020_Date" minOccurs="0"/>
                <xsd:element ref="ns2:MS_x0020_Speaker" minOccurs="0"/>
                <xsd:element ref="ns2:External_x0020_Speaker" minOccurs="0"/>
                <xsd:element ref="ns2:e6bd9c8ce3ed4fe68161c78952f36fbc" minOccurs="0"/>
                <xsd:element ref="ns2:c2f1b796fca04ddbb48af271e99c8750" minOccurs="0"/>
                <xsd:element ref="ns2:Session_x0020_Code" minOccurs="0"/>
                <xsd:element ref="ns2:MS_x0020_Content_x0020_Owner" minOccurs="0"/>
                <xsd:element ref="ns2:a645af38eebb4a1ea4744f163c56ea26" minOccurs="0"/>
                <xsd:element ref="ns2:fb4e50409e3b4517bb965b3c7125e153" minOccurs="0"/>
                <xsd:element ref="ns1:AverageRating" minOccurs="0"/>
                <xsd:element ref="ns1:RatingCount" minOccurs="0"/>
                <xsd:element ref="ns1:LikesCount" minOccurs="0"/>
                <xsd:element ref="ns3:TaxKeywordTaxHTField" minOccurs="0"/>
                <xsd:element ref="ns2:SharedWithUsers" minOccurs="0"/>
                <xsd:element ref="ns2:SharedWithDetails" minOccurs="0"/>
                <xsd:element ref="ns5:_x0062_bc8" minOccurs="0"/>
                <xsd:element ref="ns2:LastSharedByUser" minOccurs="0"/>
                <xsd:element ref="ns2:LastSharedByTime" minOccurs="0"/>
                <xsd:element ref="ns5:MediaServiceMetadata" minOccurs="0"/>
                <xsd:element ref="ns5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AverageRating" ma:index="31" nillable="true" ma:displayName="Rating (0-5)" ma:decimals="2" ma:description="Average value of all the ratings that have been submitted" ma:internalName="AverageRating" ma:readOnly="true">
      <xsd:simpleType>
        <xsd:restriction base="dms:Number"/>
      </xsd:simpleType>
    </xsd:element>
    <xsd:element name="RatingCount" ma:index="32" nillable="true" ma:displayName="Number of Ratings" ma:decimals="0" ma:description="Number of ratings submitted" ma:internalName="RatingCount" ma:readOnly="true">
      <xsd:simpleType>
        <xsd:restriction base="dms:Number"/>
      </xsd:simpleType>
    </xsd:element>
    <xsd:element name="LikesCount" ma:index="33" nillable="true" ma:displayName="Number of Likes" ma:internalName="LikesCount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4e01bb1-6d80-42e9-ae53-416b1e8aa845" elementFormDefault="qualified">
    <xsd:import namespace="http://schemas.microsoft.com/office/2006/documentManagement/types"/>
    <xsd:import namespace="http://schemas.microsoft.com/office/infopath/2007/PartnerControls"/>
    <xsd:element name="e349cd3f156b4e7d8653c9cd4f2d8fb4" ma:index="8" nillable="true" ma:taxonomy="true" ma:internalName="e349cd3f156b4e7d8653c9cd4f2d8fb4" ma:taxonomyFieldName="Event_x0020_Name" ma:displayName="Event Name" ma:default="" ma:fieldId="{e349cd3f-156b-4e7d-8653-c9cd4f2d8fb4}" ma:sspId="e385fb40-52d4-4fae-9c5b-3e8ff8a5878e" ma:termSetId="32cfb7b5-aebe-4989-95ed-0d5619f5d6c0" ma:anchorId="eaa4d92a-3824-4a49-92be-7ef169e4e325" ma:open="false" ma:isKeyword="false">
      <xsd:complexType>
        <xsd:sequence>
          <xsd:element ref="pc:Terms" minOccurs="0" maxOccurs="1"/>
        </xsd:sequence>
      </xsd:complexType>
    </xsd:element>
    <xsd:element name="g60601ae6c3e4c409eb6a70077dda16d" ma:index="12" nillable="true" ma:taxonomy="true" ma:internalName="g60601ae6c3e4c409eb6a70077dda16d" ma:taxonomyFieldName="Event_x0020_Location" ma:displayName="Event Location" ma:default="" ma:fieldId="{060601ae-6c3e-4c40-9eb6-a70077dda16d}" ma:sspId="e385fb40-52d4-4fae-9c5b-3e8ff8a5878e" ma:termSetId="ff02addd-433e-4baa-a831-22be402789db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l61c8586195b4657a1f710a539f9bc3a" ma:index="14" nillable="true" ma:taxonomy="true" ma:internalName="l61c8586195b4657a1f710a539f9bc3a" ma:taxonomyFieldName="Event_x0020_Venue" ma:displayName="Event Venue" ma:default="" ma:fieldId="{561c8586-195b-4657-a1f7-10a539f9bc3a}" ma:sspId="e385fb40-52d4-4fae-9c5b-3e8ff8a5878e" ma:termSetId="ff02addd-433e-4baa-a831-22be402789db" ma:anchorId="d989be80-0593-11e1-be50-0800200c9a66" ma:open="false" ma:isKeyword="false">
      <xsd:complexType>
        <xsd:sequence>
          <xsd:element ref="pc:Terms" minOccurs="0" maxOccurs="1"/>
        </xsd:sequence>
      </xsd:complexType>
    </xsd:element>
    <xsd:element name="Event_x0020_Start_x0020_Date" ma:index="16" nillable="true" ma:displayName="Event Start Date" ma:format="DateOnly" ma:internalName="Event_x0020_Start_x0020_Date">
      <xsd:simpleType>
        <xsd:restriction base="dms:DateTime"/>
      </xsd:simpleType>
    </xsd:element>
    <xsd:element name="Event_x0020_End_x0020_Date" ma:index="17" nillable="true" ma:displayName="Event End Date" ma:format="DateOnly" ma:internalName="Event_x0020_End_x0020_Date">
      <xsd:simpleType>
        <xsd:restriction base="dms:DateTime"/>
      </xsd:simpleType>
    </xsd:element>
    <xsd:element name="Presentation_x0020_Date" ma:index="18" nillable="true" ma:displayName="Presentation Date" ma:format="DateOnly" ma:internalName="Presentation_x0020_Date">
      <xsd:simpleType>
        <xsd:restriction base="dms:DateTime"/>
      </xsd:simpleType>
    </xsd:element>
    <xsd:element name="MS_x0020_Speaker" ma:index="19" nillable="true" ma:displayName="MS Speaker" ma:list="UserInfo" ma:SharePointGroup="0" ma:internalName="MS_x0020_Speaker" ma:showField="ImnNam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xternal_x0020_Speaker" ma:index="20" nillable="true" ma:displayName="External Speaker" ma:internalName="External_x0020_Speaker">
      <xsd:simpleType>
        <xsd:restriction base="dms:Text">
          <xsd:maxLength value="255"/>
        </xsd:restriction>
      </xsd:simpleType>
    </xsd:element>
    <xsd:element name="e6bd9c8ce3ed4fe68161c78952f36fbc" ma:index="21" nillable="true" ma:taxonomy="true" ma:internalName="e6bd9c8ce3ed4fe68161c78952f36fbc" ma:taxonomyFieldName="Product" ma:displayName="Product" ma:default="" ma:fieldId="{e6bd9c8c-e3ed-4fe6-8161-c78952f36fbc}" ma:taxonomyMulti="true" ma:sspId="e385fb40-52d4-4fae-9c5b-3e8ff8a5878e" ma:termSetId="e8298524-23d5-441d-8e61-21bed1c2c470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c2f1b796fca04ddbb48af271e99c8750" ma:index="23" nillable="true" ma:taxonomy="true" ma:internalName="c2f1b796fca04ddbb48af271e99c8750" ma:taxonomyFieldName="Campaign" ma:displayName="Campaign" ma:default="" ma:fieldId="{c2f1b796-fca0-4ddb-b48a-f271e99c8750}" ma:taxonomyMulti="true" ma:sspId="e385fb40-52d4-4fae-9c5b-3e8ff8a5878e" ma:termSetId="eb6054b1-3a98-4c79-97b4-d20150dd266e" ma:anchorId="a7bf803d-fc4f-4bb4-903c-88e76437cc17" ma:open="false" ma:isKeyword="false">
      <xsd:complexType>
        <xsd:sequence>
          <xsd:element ref="pc:Terms" minOccurs="0" maxOccurs="1"/>
        </xsd:sequence>
      </xsd:complexType>
    </xsd:element>
    <xsd:element name="Session_x0020_Code" ma:index="25" nillable="true" ma:displayName="Session Code" ma:internalName="Session_x0020_Code">
      <xsd:simpleType>
        <xsd:restriction base="dms:Text">
          <xsd:maxLength value="255"/>
        </xsd:restriction>
      </xsd:simpleType>
    </xsd:element>
    <xsd:element name="MS_x0020_Content_x0020_Owner" ma:index="26" nillable="true" ma:displayName="MS Content Owner" ma:list="UserInfo" ma:SharePointGroup="0" ma:internalName="MS_x0020_Content_x0020_Owner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645af38eebb4a1ea4744f163c56ea26" ma:index="27" nillable="true" ma:taxonomy="true" ma:internalName="a645af38eebb4a1ea4744f163c56ea26" ma:taxonomyFieldName="Track" ma:displayName="Track" ma:default="" ma:fieldId="{a645af38-eebb-4a1e-a474-4f163c56ea26}" ma:sspId="e385fb40-52d4-4fae-9c5b-3e8ff8a5878e" ma:termSetId="c41d04fa-0c93-454c-bbda-19a0dbc9ce57" ma:anchorId="00000000-0000-0000-0000-000000000000" ma:open="true" ma:isKeyword="false">
      <xsd:complexType>
        <xsd:sequence>
          <xsd:element ref="pc:Terms" minOccurs="0" maxOccurs="1"/>
        </xsd:sequence>
      </xsd:complexType>
    </xsd:element>
    <xsd:element name="fb4e50409e3b4517bb965b3c7125e153" ma:index="29" nillable="true" ma:taxonomy="true" ma:internalName="fb4e50409e3b4517bb965b3c7125e153" ma:taxonomyFieldName="Audience1" ma:displayName="Audience" ma:default="" ma:fieldId="{fb4e5040-9e3b-4517-bb96-5b3c7125e153}" ma:taxonomyMulti="true" ma:sspId="e385fb40-52d4-4fae-9c5b-3e8ff8a5878e" ma:termSetId="02c0b350-7782-44ed-b079-a5ef0c1b9fe9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aredWithUsers" ma:index="37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38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40" nillable="true" ma:displayName="Last Shared By User" ma:description="" ma:hidden="true" ma:internalName="LastSharedByUser" ma:readOnly="true">
      <xsd:simpleType>
        <xsd:restriction base="dms:Note"/>
      </xsd:simpleType>
    </xsd:element>
    <xsd:element name="LastSharedByTime" ma:index="41" nillable="true" ma:displayName="Last Shared By Time" ma:description="" ma:hidden="true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9" nillable="true" ma:displayName="Taxonomy Catch All Column" ma:description="" ma:hidden="true" ma:list="{8508df36-a784-4474-b4a6-3a99ee8c8b37}" ma:internalName="TaxCatchAll" ma:showField="CatchAllData" ma:web="04e01bb1-6d80-42e9-ae53-416b1e8aa84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0" nillable="true" ma:displayName="Taxonomy Catch All Column1" ma:description="" ma:hidden="true" ma:list="{8508df36-a784-4474-b4a6-3a99ee8c8b37}" ma:internalName="TaxCatchAllLabel" ma:readOnly="true" ma:showField="CatchAllDataLabel" ma:web="04e01bb1-6d80-42e9-ae53-416b1e8aa84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KeywordTaxHTField" ma:index="35" nillable="true" ma:taxonomy="true" ma:internalName="TaxKeywordTaxHTField" ma:taxonomyFieldName="TaxKeyword" ma:displayName="Enterprise Keywords" ma:fieldId="{23f27201-bee3-471e-b2e7-b64fd8b7ca38}" ma:taxonomyMulti="true" ma:sspId="e385fb40-52d4-4fae-9c5b-3e8ff8a5878e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889e55c-35cf-43c7-aaf4-cf2500919dd8" elementFormDefault="qualified">
    <xsd:import namespace="http://schemas.microsoft.com/office/2006/documentManagement/types"/>
    <xsd:import namespace="http://schemas.microsoft.com/office/infopath/2007/PartnerControls"/>
    <xsd:element name="_x0062_bc8" ma:index="39" nillable="true" ma:displayName="Person or Group" ma:list="UserInfo" ma:internalName="_x0062_bc8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MediaServiceMetadata" ma:index="42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43" nillable="true" ma:displayName="MediaServiceFastMetadata" ma:description="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 ma:index="34" ma:displayName="Keywords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990F116-B58F-4255-B05B-DA3808E0E5C6}">
  <ds:schemaRefs>
    <ds:schemaRef ds:uri="http://schemas.microsoft.com/office/2006/documentManagement/types"/>
    <ds:schemaRef ds:uri="http://purl.org/dc/elements/1.1/"/>
    <ds:schemaRef ds:uri="04e01bb1-6d80-42e9-ae53-416b1e8aa845"/>
    <ds:schemaRef ds:uri="http://www.w3.org/XML/1998/namespace"/>
    <ds:schemaRef ds:uri="http://schemas.openxmlformats.org/package/2006/metadata/core-properties"/>
    <ds:schemaRef ds:uri="http://schemas.microsoft.com/office/2006/metadata/properties"/>
    <ds:schemaRef ds:uri="http://schemas.microsoft.com/office/infopath/2007/PartnerControls"/>
    <ds:schemaRef ds:uri="http://purl.org/dc/terms/"/>
    <ds:schemaRef ds:uri="http://purl.org/dc/dcmitype/"/>
    <ds:schemaRef ds:uri="e889e55c-35cf-43c7-aaf4-cf2500919dd8"/>
    <ds:schemaRef ds:uri="230e9df3-be65-4c73-a93b-d1236ebd677e"/>
    <ds:schemaRef ds:uri="http://schemas.microsoft.com/sharepoint/v3"/>
  </ds:schemaRefs>
</ds:datastoreItem>
</file>

<file path=customXml/itemProps2.xml><?xml version="1.0" encoding="utf-8"?>
<ds:datastoreItem xmlns:ds="http://schemas.openxmlformats.org/officeDocument/2006/customXml" ds:itemID="{532F11E6-5A70-45F1-A1F4-684775A6869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04e01bb1-6d80-42e9-ae53-416b1e8aa845"/>
    <ds:schemaRef ds:uri="230e9df3-be65-4c73-a93b-d1236ebd677e"/>
    <ds:schemaRef ds:uri="e889e55c-35cf-43c7-aaf4-cf2500919dd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Microsoft_2017_16x9_Template</Template>
  <TotalTime>559</TotalTime>
  <Words>1932</Words>
  <Application>Microsoft Macintosh PowerPoint</Application>
  <PresentationFormat>Custom</PresentationFormat>
  <Paragraphs>453</Paragraphs>
  <Slides>53</Slides>
  <Notes>24</Notes>
  <HiddenSlides>0</HiddenSlides>
  <MMClips>2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53</vt:i4>
      </vt:variant>
    </vt:vector>
  </HeadingPairs>
  <TitlesOfParts>
    <vt:vector size="64" baseType="lpstr">
      <vt:lpstr>Arial</vt:lpstr>
      <vt:lpstr>Calibri</vt:lpstr>
      <vt:lpstr>Consolas</vt:lpstr>
      <vt:lpstr>Courier New</vt:lpstr>
      <vt:lpstr>Segoe UI</vt:lpstr>
      <vt:lpstr>Segoe UI Light</vt:lpstr>
      <vt:lpstr>Segoe UI Semibold</vt:lpstr>
      <vt:lpstr>Segoe UI Semilight</vt:lpstr>
      <vt:lpstr>Wingdings</vt:lpstr>
      <vt:lpstr>5-50109_Microsoft_Light_Template</vt:lpstr>
      <vt:lpstr>5-50109_Microsoft_Dark_Template</vt:lpstr>
      <vt:lpstr>AI developer bootcamp: Bots</vt:lpstr>
      <vt:lpstr>PowerPoint Presentation</vt:lpstr>
      <vt:lpstr>PowerPoint Presentation</vt:lpstr>
      <vt:lpstr>Why a bot? </vt:lpstr>
      <vt:lpstr>What is a bot?</vt:lpstr>
      <vt:lpstr>What is a bot? </vt:lpstr>
      <vt:lpstr>Anatomy of a typical bot</vt:lpstr>
      <vt:lpstr>PowerPoint Presentation</vt:lpstr>
      <vt:lpstr>A Bare Minimum Bot Code – C#</vt:lpstr>
      <vt:lpstr>Bot Connector message</vt:lpstr>
      <vt:lpstr>Hosting</vt:lpstr>
      <vt:lpstr>Hosting</vt:lpstr>
      <vt:lpstr>Azure Bot Service</vt:lpstr>
      <vt:lpstr>Demo</vt:lpstr>
      <vt:lpstr>Modelling your conversation</vt:lpstr>
      <vt:lpstr>Forms are data binding for bots</vt:lpstr>
      <vt:lpstr>Modelling your conversation</vt:lpstr>
      <vt:lpstr>Dialogs are for bots like screens are for apps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Conversational mechanisms</vt:lpstr>
      <vt:lpstr>PowerPoint Presentation</vt:lpstr>
      <vt:lpstr>Conversational mechanisms</vt:lpstr>
      <vt:lpstr>Continuous Improvement</vt:lpstr>
      <vt:lpstr>Demo</vt:lpstr>
      <vt:lpstr>Patterns</vt:lpstr>
      <vt:lpstr>Patterns</vt:lpstr>
      <vt:lpstr>Patterns</vt:lpstr>
      <vt:lpstr>Natural language</vt:lpstr>
      <vt:lpstr>Language Understanding Intelligent Service</vt:lpstr>
      <vt:lpstr>LUIS: Intents &amp; Entities</vt:lpstr>
      <vt:lpstr>LUIS: Quick Start</vt:lpstr>
      <vt:lpstr>LUIS: Continuous Improvement</vt:lpstr>
      <vt:lpstr>Demo</vt:lpstr>
      <vt:lpstr>PowerPoint Presentation</vt:lpstr>
      <vt:lpstr>PowerPoint Presentation</vt:lpstr>
    </vt:vector>
  </TitlesOfParts>
  <Manager/>
  <Company/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subject>&lt;Speech title here&gt;</dc:subject>
  <dc:creator>James Carpinter</dc:creator>
  <cp:keywords>Microsoft Ignite 2017</cp:keywords>
  <dc:description>Template: Mitchell Derrey, Silver Fox Productions_x000d_
Formatting: _x000d_
Audience Type:</dc:description>
  <cp:lastModifiedBy>James Carpinter</cp:lastModifiedBy>
  <cp:revision>75</cp:revision>
  <dcterms:created xsi:type="dcterms:W3CDTF">2017-09-09T21:17:10Z</dcterms:created>
  <dcterms:modified xsi:type="dcterms:W3CDTF">2017-09-26T07:44:29Z</dcterms:modified>
  <cp:category>Microsoft Ignite 2017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0x010100A584695755FE764EB25B07353E74077C00D779C3CEF1177A4F8B41F96DF87A1F66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>55;#Orange County Convention Center|bd993e89-aa48-4695-84e0-3b53e88b1a79</vt:lpwstr>
  </property>
  <property fmtid="{D5CDD505-2E9C-101B-9397-08002B2CF9AE}" pid="7" name="Track">
    <vt:lpwstr/>
  </property>
  <property fmtid="{D5CDD505-2E9C-101B-9397-08002B2CF9AE}" pid="8" name="Event Location">
    <vt:lpwstr>54;#Orlando|8cc4ed56-1866-4501-a22c-89aafde6f59b</vt:lpwstr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TaxKeyword">
    <vt:lpwstr>53;#Microsoft Ignite 2017|21d30605-03f6-4b08-a63a-5a553eb19f84</vt:lpwstr>
  </property>
  <property fmtid="{D5CDD505-2E9C-101B-9397-08002B2CF9AE}" pid="12" name="Audience1">
    <vt:lpwstr/>
  </property>
  <property fmtid="{D5CDD505-2E9C-101B-9397-08002B2CF9AE}" pid="13" name="Event Name">
    <vt:lpwstr>16;#Microsoft Ignite|9323c522-fe4b-4922-816b-10a1920d7afb</vt:lpwstr>
  </property>
</Properties>
</file>